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8" r:id="rId4"/>
    <p:sldMasterId id="2147483670" r:id="rId5"/>
    <p:sldMasterId id="2147483673" r:id="rId6"/>
  </p:sldMasterIdLst>
  <p:notesMasterIdLst>
    <p:notesMasterId r:id="rId57"/>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14"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C:\Missions-General\Missions%20Stats\Mission%20Stats%202009%20IBM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layout>
        <c:manualLayout>
          <c:xMode val="edge"/>
          <c:yMode val="edge"/>
          <c:x val="0.14840841616109554"/>
          <c:y val="0"/>
        </c:manualLayout>
      </c:layout>
      <c:overlay val="0"/>
      <c:txPr>
        <a:bodyPr/>
        <a:lstStyle/>
        <a:p>
          <a:pPr>
            <a:defRPr sz="2000"/>
          </a:pPr>
          <a:endParaRPr lang="en-US"/>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39121832107052273"/>
          <c:y val="0.21369641294838146"/>
          <c:w val="0.57459366530232658"/>
          <c:h val="0.74031843446040024"/>
        </c:manualLayout>
      </c:layout>
      <c:pie3DChart>
        <c:varyColors val="1"/>
        <c:ser>
          <c:idx val="0"/>
          <c:order val="0"/>
          <c:tx>
            <c:v>World Religions by Percentage</c:v>
          </c:tx>
          <c:cat>
            <c:strRef>
              <c:f>Sheet1!$B$10:$B$18</c:f>
              <c:strCache>
                <c:ptCount val="9"/>
                <c:pt idx="0">
                  <c:v>Christians 33%</c:v>
                </c:pt>
                <c:pt idx="1">
                  <c:v>Muslims 21%</c:v>
                </c:pt>
                <c:pt idx="2">
                  <c:v>Hindus 13%</c:v>
                </c:pt>
                <c:pt idx="3">
                  <c:v>Nonreligious 11%</c:v>
                </c:pt>
                <c:pt idx="4">
                  <c:v>Chinese universists 6%</c:v>
                </c:pt>
                <c:pt idx="5">
                  <c:v>Buddhists 6%</c:v>
                </c:pt>
                <c:pt idx="6">
                  <c:v>Ethnoreligionists 4%</c:v>
                </c:pt>
                <c:pt idx="7">
                  <c:v>Atheists 2%</c:v>
                </c:pt>
                <c:pt idx="8">
                  <c:v>Other 3%</c:v>
                </c:pt>
              </c:strCache>
            </c:strRef>
          </c:cat>
          <c:val>
            <c:numRef>
              <c:f>Sheet1!$C$10:$C$18</c:f>
              <c:numCache>
                <c:formatCode>#,##0</c:formatCode>
                <c:ptCount val="9"/>
                <c:pt idx="0">
                  <c:v>2271727000</c:v>
                </c:pt>
                <c:pt idx="1">
                  <c:v>1449614000</c:v>
                </c:pt>
                <c:pt idx="2">
                  <c:v>913455000</c:v>
                </c:pt>
                <c:pt idx="3">
                  <c:v>773947000</c:v>
                </c:pt>
                <c:pt idx="4">
                  <c:v>388609000</c:v>
                </c:pt>
                <c:pt idx="5">
                  <c:v>387872000</c:v>
                </c:pt>
                <c:pt idx="6">
                  <c:v>266281000</c:v>
                </c:pt>
                <c:pt idx="7">
                  <c:v>148346000</c:v>
                </c:pt>
                <c:pt idx="8">
                  <c:v>228306000</c:v>
                </c:pt>
              </c:numCache>
            </c:numRef>
          </c:val>
          <c:extLst>
            <c:ext xmlns:c16="http://schemas.microsoft.com/office/drawing/2014/chart" uri="{C3380CC4-5D6E-409C-BE32-E72D297353CC}">
              <c16:uniqueId val="{00000000-1A8B-4069-9385-BB750CA50ACD}"/>
            </c:ext>
          </c:extLst>
        </c:ser>
        <c:dLbls>
          <c:showLegendKey val="0"/>
          <c:showVal val="0"/>
          <c:showCatName val="0"/>
          <c:showSerName val="0"/>
          <c:showPercent val="0"/>
          <c:showBubbleSize val="0"/>
          <c:showLeaderLines val="1"/>
        </c:dLbls>
      </c:pie3DChart>
    </c:plotArea>
    <c:legend>
      <c:legendPos val="l"/>
      <c:layout>
        <c:manualLayout>
          <c:xMode val="edge"/>
          <c:yMode val="edge"/>
          <c:x val="0"/>
          <c:y val="0.11950154257033684"/>
          <c:w val="0.39036745406824264"/>
          <c:h val="0.88049837520310081"/>
        </c:manualLayout>
      </c:layout>
      <c:overlay val="0"/>
      <c:txPr>
        <a:bodyPr/>
        <a:lstStyle/>
        <a:p>
          <a:pPr>
            <a:defRPr sz="1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DDBE69-C039-4397-B180-0DC151A9F27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558F010-8BDA-4993-9447-D4AE6E60E9D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39078E-3430-4204-B302-A5F0C3438ED9}" type="datetimeFigureOut">
              <a:rPr lang="en-US"/>
              <a:pPr>
                <a:defRPr/>
              </a:pPr>
              <a:t>2/10/2021</a:t>
            </a:fld>
            <a:endParaRPr lang="en-US"/>
          </a:p>
        </p:txBody>
      </p:sp>
      <p:sp>
        <p:nvSpPr>
          <p:cNvPr id="4" name="Slide Image Placeholder 3">
            <a:extLst>
              <a:ext uri="{FF2B5EF4-FFF2-40B4-BE49-F238E27FC236}">
                <a16:creationId xmlns:a16="http://schemas.microsoft.com/office/drawing/2014/main" id="{4A286E95-E671-4673-9D7B-8B8292A2FDB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94C4F36-525E-4DE2-86CC-DF3D7214C5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88C69-8698-49B5-B1ED-D024658C404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44B8D78-FBCF-44D4-805A-CF1FF85DA0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123D427-DB64-4A4D-806D-E3A10900536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F049829-DD95-49EF-B72D-8918A9CB38B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7C149742-0C91-44EC-915A-6CBE21706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66EB57AA-D20F-4873-944E-EA2AA97086A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CA534F-6774-4A7D-A3E4-200F435CB256}"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A233BE8-BF97-4039-8462-EA86A21DF72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DBFCED7-5BC0-4C6E-ACEC-E4D03C9041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AD2CB5C5-E591-4037-964D-A50B870B2EE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59C3B3-88AA-484F-8964-0C9CECF7B6A2}"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20CAE4B-F36A-4B6D-B013-F98E01757E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0ABC684-A66D-41D7-9E08-33F4DBD123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B17E7299-B2FD-4B1A-AB7B-FDCC8603C7D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404FC4-0E60-4342-BEF0-2C4518AED426}"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81E1EFA-8934-4D0A-BD0C-8BACD70DE3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A1C471B-E9F5-446E-A379-DABEC05765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2DF34D7F-FA41-49CC-830A-D819D82AD8E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9C5495-21D2-4DC2-86E2-7CC0C4CE6243}"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C3311DFB-EFC2-4BB9-B23E-1F79492E3E0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0E3EE52-D3F7-4158-94B7-FFA9ADDFE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E4E7ED0A-650A-43B7-B564-7EF70B3837A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29DD5E-2AE7-413F-9D5C-98EA1B0290FE}"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2B1DEDD-FFD0-497A-ABEC-AA84C690D19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67DF2BB-7AEA-4890-8CBB-602A2DD0D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0486185F-1B16-4E1D-9EFF-C393EB5D8A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241D76-419A-4930-B163-2AB01023838C}"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ABF1267-DD4F-48F7-BF91-7066D6E4903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B5BC44F4-CF00-49CF-BF8D-1F5595A54A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A87819A3-DF69-46CA-9F34-E480CEB04F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CC84FD-49B4-42BF-9C95-EF115D673EB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95728CF-C2E8-4FEE-BDB6-977F4D4C020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252B2EF-E644-47D9-8D97-64E1504D29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B645AF5E-D3B0-4D0B-B2AF-F2E789EFD48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B23DDB-888E-4DE4-90D5-EBB0B104F715}"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6C2501CE-5093-4A04-9DB5-A77F5756DD7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F3EBB164-3847-4CC8-B7A0-00BAD834EB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4FB91DC-F213-4941-9AF0-2415FBA20E7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283CD4-D3EF-4B9A-BCE8-C15D08095494}"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00D1A8-FA5A-431F-BD70-7297D42AFF8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4536908-0C4A-460A-86C2-6A87A4D5C5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B18565B1-4A4B-42E0-93CB-B4AB5ECD02D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278CF6-EB24-4A52-99B2-B4979A2A5F7A}"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BBD4E5E-81F8-45F6-95D4-DB37F64FB49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5BBD399C-DD60-4E7C-966F-A40AF4180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7825B891-6E5E-42C3-ADA3-3D09BD1FDD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7C11F6-E05E-4F26-AF26-0FAEC5F27F9A}"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5482CC5-46C9-493F-8812-76358A1CEA0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5E55EE-B5D6-422A-AA59-BE03DD7B2D02}"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
        <p:nvSpPr>
          <p:cNvPr id="64515" name="Rectangle 2">
            <a:extLst>
              <a:ext uri="{FF2B5EF4-FFF2-40B4-BE49-F238E27FC236}">
                <a16:creationId xmlns:a16="http://schemas.microsoft.com/office/drawing/2014/main" id="{359F831B-238C-45BD-9D87-FAF1BB737AE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1106136-F75D-48FB-B47E-E499B658F8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E4AF88E-0A9A-4640-BE27-0F202646C08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B6EEF73-D5CF-4C06-AA82-5792E989E4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CF671D0D-9E2A-42F9-B2A0-7ACCFF1C48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C80F8C-B284-4137-A5CE-D0AED70FA857}"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32BF931-6E62-4435-8331-89D420002DE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0999A32-130B-489D-8A06-F76C43E64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7D32E3AD-494C-4326-834C-08EE9BF63D9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3BF258-C11A-457D-9391-412E3D4ACBD9}"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DEDF597-DB82-42FD-9B6B-14225CB3A37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A9FE83FB-86BF-4BB1-9ADD-36B219C6AB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57975F00-D1EE-4E2F-90F6-79F90F70CB9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AAF17B-E2B4-4EA1-A296-F175A9EC3A59}"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9DB8DDD-0C1D-4BDD-8417-8A454530559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AAA32DA-10F9-46A9-B97F-B534F15F6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22588467-3A7C-4F2A-A110-2DF088EDC3B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C1F725-C464-4BC9-8573-024A95B67726}"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6CA20BF-4057-450D-A446-201801CEC08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8371EC3-1970-4B4F-929F-6E763E0C57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80E49E22-4ABB-4A72-9C99-AEDE2C0B836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EE4468-A270-4FF8-BC26-0A5C0F652D8C}"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3252D86-837C-4B38-A62C-C450CE5EF8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D506C802-2BE8-48A1-A30D-793E8AFCE7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D8F63AA5-342F-44C5-9337-2BC3E6BFF24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6B2C06-87BD-4A47-BBA4-B7BFD42A4548}"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E8CC882-6767-4FEA-A097-D6E2EFA863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866B61C1-7E98-4416-8349-59813C9309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EF6C7A3A-2114-42B7-AE3B-88819BA7968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13FE6C-20A8-4EF8-AF01-7977076C7A45}"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C8D15BE-D086-4476-B860-2E0C5A78F81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52B6CC4-D5FF-43E0-9D33-59301010D1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CCC333A7-48E5-4039-A9B8-FEB45F89C44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91219F-9885-43B7-A422-BED19A0148B2}"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709C16D-F0AD-437B-98F2-B989D2508C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E1BFFCA-657E-4058-90E1-1677354489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73DBC9FF-1570-47D9-A667-BA871273F70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E377E1-76B8-4F24-A39C-22AA71F294AD}"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B0D80A6-FCD7-4BB1-B91E-BE91B2EB914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3B98A29A-70F1-4B2E-94C8-039E459BA0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Need other references to the schools—more study of contemporary Buddhism.</a:t>
            </a:r>
          </a:p>
        </p:txBody>
      </p:sp>
      <p:sp>
        <p:nvSpPr>
          <p:cNvPr id="91140" name="Slide Number Placeholder 3">
            <a:extLst>
              <a:ext uri="{FF2B5EF4-FFF2-40B4-BE49-F238E27FC236}">
                <a16:creationId xmlns:a16="http://schemas.microsoft.com/office/drawing/2014/main" id="{72E1768C-8A35-4897-8B07-EC97D01D05B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4E27C5-6DCC-4A5C-AAC3-98BCA820D772}"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D3925A3-D1BB-48DA-8951-CC2774414467}"/>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D34675-F060-4FD7-8EFE-5B218316EDEE}"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
        <p:nvSpPr>
          <p:cNvPr id="65539" name="Rectangle 2">
            <a:extLst>
              <a:ext uri="{FF2B5EF4-FFF2-40B4-BE49-F238E27FC236}">
                <a16:creationId xmlns:a16="http://schemas.microsoft.com/office/drawing/2014/main" id="{5FAE2001-5BCE-4AEE-9510-DBDE067B15A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4D8EDB38-2054-4CD8-98E7-2D30F35D26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725BFE7-A4A9-48C2-AB7D-3BE67A7499D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D58B203D-4D24-4A21-8762-6ACADA3BF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E68CB53C-1B6C-4C7C-AB78-9DFB718FCF0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0884A1-68EF-4F5F-852C-A7F58E7A4896}"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EB5ACC1-7C6F-47FF-AB0B-70653807D4F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5BB0AC69-03F1-4ADF-A53B-801E76C01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Need other references to the schools—more study of contemporary Buddhism.</a:t>
            </a:r>
          </a:p>
        </p:txBody>
      </p:sp>
      <p:sp>
        <p:nvSpPr>
          <p:cNvPr id="93188" name="Slide Number Placeholder 3">
            <a:extLst>
              <a:ext uri="{FF2B5EF4-FFF2-40B4-BE49-F238E27FC236}">
                <a16:creationId xmlns:a16="http://schemas.microsoft.com/office/drawing/2014/main" id="{49923DEF-6AC1-4650-9FF9-8538E2D1733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4DBBDC-5F9A-4EED-B4A5-82BCFA71BF74}"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12CA45F-F0D0-406D-86A5-A9BD9D5BD58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E783BFD2-08A0-4E36-AE78-6AE788ACB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ED4903C3-F897-4CB0-8055-32B915CBD2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B1DCF8-10E6-43CD-9472-DF267ECF50E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CA25154-C403-4043-917F-2C18C29EFC4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8243CB30-A169-4155-A0AF-BAA65B85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1756BC6D-BC6E-477D-84F2-52A09A9BA3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5718AA-EFD5-47F7-B9A3-B24E1F2C5242}"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8592E58-17C9-423B-B456-C270447D260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F5F8CA5-3657-4181-8858-FA96D543A8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F65B21D8-D8B9-4FEC-9A1A-1D4409EF9AC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3AF811-8395-455A-BC8D-F2680B7D2233}"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861DF14-593D-4593-B32A-406DC04B9EF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AC85D903-AD68-4EF1-8650-C54FB297D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5858B5B9-41AD-4E81-89F4-520E0EDFF5A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A06245-8BA2-4E22-8F98-2DCDBA12B20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972F523E-3EEB-4122-A258-4F7D3BB5E6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2AD56213-4BFC-41B3-B372-33BAC2CD9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3225A60C-1DD9-4A72-91C2-E3EB02589F0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681AC9-8B60-4DCA-AC4E-AE6E8E70EF1A}"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C545995-BCF5-451E-9BF8-988ABA51728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CCC4C2C6-9848-4F6C-AEE1-783CF04695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11D49087-9770-412A-8345-8DD8ADE2E7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944A2C-1C26-470F-91D0-28877BEA66A6}"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97C4E14-339B-4F41-8A3E-9DDD1C7EB02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89DEBA58-15FE-4646-BC95-7E0974C9FE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87CE8390-39A4-457B-97E6-CF3A52260BC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72D179-BD34-45D4-A8E3-B7330306DD12}"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66EC896-6D81-4C62-8D96-14224150386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0882191-6939-414C-A0D4-590F0280B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BAF394B7-74C1-47C1-976B-2B7A1537EA8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F2F09B-0C72-451B-8B14-83CD81E524C5}"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3E97038-9444-4FB2-9F04-156004582F6F}"/>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D06C31-77B1-4CF0-BE9E-DF497ED9BA02}"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66563" name="Rectangle 2">
            <a:extLst>
              <a:ext uri="{FF2B5EF4-FFF2-40B4-BE49-F238E27FC236}">
                <a16:creationId xmlns:a16="http://schemas.microsoft.com/office/drawing/2014/main" id="{BB079E51-7BD2-4E76-BCF2-06A29D487B7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276DD713-9C54-4DC2-A592-C8CEFB19EE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9C2D634-226A-4983-9B73-A5E31A60679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16AE23EA-81ED-4CEE-A26F-CD9C5BF51A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2CD4E95E-2213-4EB7-99F6-A56B77C1D29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7D6C42-2667-4F11-910B-D331422A2160}"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21159B4-68F0-4325-9D76-E9031CDE43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6FCDA7DF-0CAE-43EF-A823-5D1ADC3DA3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087DC8E8-7B27-4DAA-8995-0FA15F7D74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881B36-A2D0-43C8-946D-6C188C4E569D}"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8DD8677-DEDA-48D6-B0D3-4D7CFF1E58A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3B6FA76-EE33-4B48-BAE7-1011E2BAC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B8C6ED58-7849-43F8-80F9-2F987AE02DC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34CAE4-1819-4914-8E6F-3E01EC1BC71C}"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63BB801A-5207-4484-A43E-2AA43BECE84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FCF18B9A-9FFC-403E-A14A-EE09DE631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3D278EC7-D5C5-483C-B813-2304C8EA471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30A6B7-7055-4B08-99ED-5970E2BB67EB}"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D92BF968-1427-44B3-84A6-80D17C98E9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EAB877D-7D6A-41BF-AB2C-39E12A82C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F9554027-7745-4B71-9BEC-D3061CA8D6A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E430BC-2256-48B1-85B4-3EA26C2551E3}"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25AC6DA-7F98-4588-9405-65F2409CDD9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95FA8FCA-65FC-4593-BFEE-E9A7CEA5E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E9E3E17A-AE79-4F66-A509-90DB8316E5F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184A29-0AC5-4B4A-9770-128BC371DCE9}"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E6148EA-82B5-488F-BEE2-AE255B1AC60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F55199F2-7F7F-4833-A40B-C6413CB323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BBD08E74-D59F-4E3E-B82F-81AE16AAC9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9F6C41-4E9C-4433-87E8-3238B9C3335D}"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400297F-7C41-4530-9FD1-CC695C17E0D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6319D09C-234B-44D2-B755-EE05009E65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72C058F1-DA6E-478D-876C-218C50A3900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19C24D-81D8-4A35-BD02-B0954DC04996}"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49AC55B8-2250-49D7-92A4-C8BAF85D570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167E100B-7264-4ED8-996F-B7B36D16D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F4689A3A-3A53-49D5-AA57-196A0867CD3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43C17D-D95F-4230-BF94-36FCB1627119}"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B1C17FC-5A47-4D43-A09D-C09F8E50DB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AFAE7C35-9333-40BB-BD62-63800A354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FD8E5038-302A-44FB-B888-28E9FF928BA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E467BA-52A1-481F-862D-E863BDFCD988}"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23E0F80-7A95-4A3B-B6D1-7E2B75B32BB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257417F8-FEB2-4561-AF38-5C32AD55B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52279110-29E2-4651-941D-7B6B1225E5B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A7FAEB-7EA3-496A-927D-5EF7ACAF759F}"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41678EB-350D-473F-8BEC-894149B9144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A7549944-CB5A-4808-BCED-D7FB3A56D2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D68D96B5-E424-462B-A4CE-0BFEE164322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65AE2B-A86A-4970-A6BA-4747E58C2032}"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7BC8B74A-5803-4AB1-9FDE-B9FCCDF59CE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4DC80EF-635D-4C85-9C6D-56C4115CA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94F32F8C-D0E2-4FCC-A6D1-CE058865997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97325D-0D23-4934-B9AE-03A7A51F1612}"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29B3FDA-6B97-432C-867B-A8F8A6425F3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8F8F40B-6BFB-47BC-BC9C-56486CE24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198B34A1-F829-4143-A568-14AA2A9AEFF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4D85CE-8188-4D5D-A17D-D584985A06B8}"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841A4B9-6A5F-42A3-A126-04A219AFB7B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4B7AE01-2EDE-48DE-8F61-D5E37D0BD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F30BBCD1-9D1A-4645-9B2D-B3AA53F1C34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EC0DA-F337-4ABA-9D0C-0EDCF347192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6AD07F5-C3CC-47E6-A4C3-A2D3AF6E3D8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35618515-08A3-463D-951A-77454C3EDA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36F44C6B-DE02-4ECA-80C2-4CF2A03ED51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6D9449-2DFC-4AAB-97D0-5FB1DC52C88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16000" y="4191000"/>
            <a:ext cx="11074400" cy="838200"/>
          </a:xfrm>
          <a:effectLst>
            <a:outerShdw dist="35921" dir="2700000" algn="ctr" rotWithShape="0">
              <a:schemeClr val="bg2"/>
            </a:outerShdw>
          </a:effectLst>
        </p:spPr>
        <p:txBody>
          <a:bodyPr/>
          <a:lstStyle>
            <a:lvl1pPr algn="r">
              <a:defRPr sz="4400">
                <a:solidFill>
                  <a:srgbClr val="CCFFFF"/>
                </a:solidFill>
              </a:defRPr>
            </a:lvl1pPr>
          </a:lstStyle>
          <a:p>
            <a:r>
              <a:rPr lang="en-US"/>
              <a:t>Click to edit Master title style</a:t>
            </a:r>
          </a:p>
        </p:txBody>
      </p:sp>
      <p:sp>
        <p:nvSpPr>
          <p:cNvPr id="3075" name="Rectangle 3"/>
          <p:cNvSpPr>
            <a:spLocks noGrp="1" noChangeArrowheads="1"/>
          </p:cNvSpPr>
          <p:nvPr>
            <p:ph type="subTitle" idx="1"/>
          </p:nvPr>
        </p:nvSpPr>
        <p:spPr>
          <a:xfrm>
            <a:off x="3556000" y="5029200"/>
            <a:ext cx="8534400" cy="533400"/>
          </a:xfrm>
        </p:spPr>
        <p:txBody>
          <a:bodyPr/>
          <a:lstStyle>
            <a:lvl1pPr marL="0" indent="0" algn="r">
              <a:buFontTx/>
              <a:buNone/>
              <a:defRPr sz="2400" b="1">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581ABB17-BDA7-44D2-AF4F-1F4AB82370C6}"/>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81ABD5-91F1-4B53-998A-DAA380BCF078}"/>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D025FD-008C-4AA1-BD27-8EF7E00FB8B1}"/>
              </a:ext>
            </a:extLst>
          </p:cNvPr>
          <p:cNvSpPr>
            <a:spLocks noGrp="1" noChangeArrowheads="1"/>
          </p:cNvSpPr>
          <p:nvPr>
            <p:ph type="sldNum" sz="quarter" idx="12"/>
          </p:nvPr>
        </p:nvSpPr>
        <p:spPr>
          <a:xfrm>
            <a:off x="8737600" y="6245225"/>
            <a:ext cx="2844800" cy="476250"/>
          </a:xfrm>
        </p:spPr>
        <p:txBody>
          <a:bodyPr/>
          <a:lstStyle>
            <a:lvl1pPr>
              <a:defRPr/>
            </a:lvl1pPr>
          </a:lstStyle>
          <a:p>
            <a:fld id="{EDC44220-A85D-418D-8B51-C7D4189CAFE5}" type="slidenum">
              <a:rPr lang="en-US" altLang="en-US"/>
              <a:pPr/>
              <a:t>‹#›</a:t>
            </a:fld>
            <a:endParaRPr lang="en-US" altLang="en-US"/>
          </a:p>
        </p:txBody>
      </p:sp>
    </p:spTree>
    <p:extLst>
      <p:ext uri="{BB962C8B-B14F-4D97-AF65-F5344CB8AC3E}">
        <p14:creationId xmlns:p14="http://schemas.microsoft.com/office/powerpoint/2010/main" val="309624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685" y="152400"/>
            <a:ext cx="11078633" cy="990600"/>
          </a:xfrm>
        </p:spPr>
        <p:txBody>
          <a:bodyPr/>
          <a:lstStyle>
            <a:lvl1pPr>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685" y="1143000"/>
            <a:ext cx="11078633" cy="533400"/>
          </a:xfrm>
          <a:effectLst>
            <a:outerShdw dist="17961" dir="2700000" algn="ctr" rotWithShape="0">
              <a:srgbClr val="000000"/>
            </a:outerShdw>
          </a:effectLst>
        </p:spPr>
        <p:txBody>
          <a:bodyPr/>
          <a:lstStyle>
            <a:lvl1pPr marL="0" indent="0" algn="ctr">
              <a:buFontTx/>
              <a:buNone/>
              <a:defRPr sz="2400">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4C90907D-05F3-4713-8379-1315C8304090}"/>
              </a:ext>
            </a:extLst>
          </p:cNvPr>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5" name="Rectangle 5">
            <a:extLst>
              <a:ext uri="{FF2B5EF4-FFF2-40B4-BE49-F238E27FC236}">
                <a16:creationId xmlns:a16="http://schemas.microsoft.com/office/drawing/2014/main" id="{A3422128-7056-4839-AA1A-F1BEDC554430}"/>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a:extLst>
              <a:ext uri="{FF2B5EF4-FFF2-40B4-BE49-F238E27FC236}">
                <a16:creationId xmlns:a16="http://schemas.microsoft.com/office/drawing/2014/main" id="{AC40D1BB-4FFB-4E29-BA93-BB2CC3DF1D6D}"/>
              </a:ext>
            </a:extLst>
          </p:cNvPr>
          <p:cNvSpPr>
            <a:spLocks noGrp="1" noChangeArrowheads="1"/>
          </p:cNvSpPr>
          <p:nvPr>
            <p:ph type="sldNum" sz="quarter" idx="12"/>
          </p:nvPr>
        </p:nvSpPr>
        <p:spPr/>
        <p:txBody>
          <a:bodyPr/>
          <a:lstStyle>
            <a:lvl1pPr>
              <a:defRPr>
                <a:solidFill>
                  <a:srgbClr val="000000"/>
                </a:solidFill>
              </a:defRPr>
            </a:lvl1pPr>
          </a:lstStyle>
          <a:p>
            <a:fld id="{8B8585CE-753B-4BF2-87FB-BFEFD0CAE2A2}" type="slidenum">
              <a:rPr lang="en-US" altLang="en-US"/>
              <a:pPr/>
              <a:t>‹#›</a:t>
            </a:fld>
            <a:endParaRPr lang="en-US" altLang="en-US"/>
          </a:p>
        </p:txBody>
      </p:sp>
    </p:spTree>
    <p:extLst>
      <p:ext uri="{BB962C8B-B14F-4D97-AF65-F5344CB8AC3E}">
        <p14:creationId xmlns:p14="http://schemas.microsoft.com/office/powerpoint/2010/main" val="196490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E07BF72-A34A-4C5B-ADD5-07DC003770C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F2A444-EDAC-464E-8CE2-DE3739EC58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9F7396-2323-42CB-A1A7-66ED0226CB8E}"/>
              </a:ext>
            </a:extLst>
          </p:cNvPr>
          <p:cNvSpPr>
            <a:spLocks noGrp="1"/>
          </p:cNvSpPr>
          <p:nvPr>
            <p:ph type="sldNum" sz="quarter" idx="12"/>
          </p:nvPr>
        </p:nvSpPr>
        <p:spPr/>
        <p:txBody>
          <a:bodyPr/>
          <a:lstStyle>
            <a:lvl1pPr>
              <a:defRPr/>
            </a:lvl1pPr>
          </a:lstStyle>
          <a:p>
            <a:fld id="{F237D342-2C40-4528-A7BD-9CD7DC076EF1}" type="slidenum">
              <a:rPr lang="en-US" altLang="en-US"/>
              <a:pPr/>
              <a:t>‹#›</a:t>
            </a:fld>
            <a:endParaRPr lang="en-US" altLang="en-US"/>
          </a:p>
        </p:txBody>
      </p:sp>
    </p:spTree>
    <p:extLst>
      <p:ext uri="{BB962C8B-B14F-4D97-AF65-F5344CB8AC3E}">
        <p14:creationId xmlns:p14="http://schemas.microsoft.com/office/powerpoint/2010/main" val="49179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C75EB9-2299-40C1-AB94-64D2EECB9A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35F5A35-DCC3-4959-9962-B9D5C7F577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CD273B0-156A-4741-9EED-E4EBE73C4687}"/>
              </a:ext>
            </a:extLst>
          </p:cNvPr>
          <p:cNvSpPr>
            <a:spLocks noGrp="1" noChangeArrowheads="1"/>
          </p:cNvSpPr>
          <p:nvPr>
            <p:ph type="sldNum" sz="quarter" idx="12"/>
          </p:nvPr>
        </p:nvSpPr>
        <p:spPr>
          <a:ln/>
        </p:spPr>
        <p:txBody>
          <a:bodyPr/>
          <a:lstStyle>
            <a:lvl1pPr>
              <a:defRPr/>
            </a:lvl1pPr>
          </a:lstStyle>
          <a:p>
            <a:fld id="{CE208120-64D8-45CC-A009-EE6F9F313BC7}" type="slidenum">
              <a:rPr lang="en-US" altLang="en-US"/>
              <a:pPr/>
              <a:t>‹#›</a:t>
            </a:fld>
            <a:endParaRPr lang="en-US" altLang="en-US"/>
          </a:p>
        </p:txBody>
      </p:sp>
    </p:spTree>
    <p:extLst>
      <p:ext uri="{BB962C8B-B14F-4D97-AF65-F5344CB8AC3E}">
        <p14:creationId xmlns:p14="http://schemas.microsoft.com/office/powerpoint/2010/main" val="219097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2AE089-DA61-4A4F-8187-2F56AF2E20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0C151B-048A-438D-AFAF-A867F9780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D81312-13D2-4CF8-847C-16AD552171C7}"/>
              </a:ext>
            </a:extLst>
          </p:cNvPr>
          <p:cNvSpPr>
            <a:spLocks noGrp="1" noChangeArrowheads="1"/>
          </p:cNvSpPr>
          <p:nvPr>
            <p:ph type="sldNum" sz="quarter" idx="12"/>
          </p:nvPr>
        </p:nvSpPr>
        <p:spPr>
          <a:ln/>
        </p:spPr>
        <p:txBody>
          <a:bodyPr/>
          <a:lstStyle>
            <a:lvl1pPr>
              <a:defRPr/>
            </a:lvl1pPr>
          </a:lstStyle>
          <a:p>
            <a:fld id="{D58D9C2C-5E7A-4959-8837-2766D36F7486}" type="slidenum">
              <a:rPr lang="en-US" altLang="en-US"/>
              <a:pPr/>
              <a:t>‹#›</a:t>
            </a:fld>
            <a:endParaRPr lang="en-US" altLang="en-US"/>
          </a:p>
        </p:txBody>
      </p:sp>
    </p:spTree>
    <p:extLst>
      <p:ext uri="{BB962C8B-B14F-4D97-AF65-F5344CB8AC3E}">
        <p14:creationId xmlns:p14="http://schemas.microsoft.com/office/powerpoint/2010/main" val="34893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685" y="228601"/>
            <a:ext cx="11078633" cy="1096963"/>
          </a:xfrm>
          <a:effectLst>
            <a:outerShdw dist="17961" dir="2700000" algn="ctr" rotWithShape="0">
              <a:srgbClr val="000000"/>
            </a:outerShdw>
          </a:effectLst>
        </p:spPr>
        <p:txBody>
          <a:bodyPr/>
          <a:lstStyle>
            <a:lvl1pPr algn="l">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685" y="1325563"/>
            <a:ext cx="9400116" cy="609600"/>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D9D9E0B4-CE7F-4E67-B254-8F5C30FE5683}"/>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0EC85475-95AF-4F9B-A493-8A8A9616758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8F9DD393-C33A-4542-9724-F5CD7B30B288}"/>
              </a:ext>
            </a:extLst>
          </p:cNvPr>
          <p:cNvSpPr>
            <a:spLocks noGrp="1" noChangeArrowheads="1"/>
          </p:cNvSpPr>
          <p:nvPr>
            <p:ph type="sldNum" sz="quarter" idx="12"/>
          </p:nvPr>
        </p:nvSpPr>
        <p:spPr/>
        <p:txBody>
          <a:bodyPr/>
          <a:lstStyle>
            <a:lvl1pPr>
              <a:defRPr>
                <a:solidFill>
                  <a:srgbClr val="FFFFFF"/>
                </a:solidFill>
              </a:defRPr>
            </a:lvl1pPr>
          </a:lstStyle>
          <a:p>
            <a:fld id="{E5ED431A-0693-4890-B722-B68F7A8AEF3B}" type="slidenum">
              <a:rPr lang="en-US" altLang="en-US"/>
              <a:pPr/>
              <a:t>‹#›</a:t>
            </a:fld>
            <a:endParaRPr lang="en-US" altLang="en-US"/>
          </a:p>
        </p:txBody>
      </p:sp>
    </p:spTree>
    <p:extLst>
      <p:ext uri="{BB962C8B-B14F-4D97-AF65-F5344CB8AC3E}">
        <p14:creationId xmlns:p14="http://schemas.microsoft.com/office/powerpoint/2010/main" val="10073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9C3C98-F284-4F29-9917-3A1F00F3E1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CC6763-9634-432C-87F6-9002D26C2D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76F22E-5983-4811-9956-D7CAA1FAC8EA}"/>
              </a:ext>
            </a:extLst>
          </p:cNvPr>
          <p:cNvSpPr>
            <a:spLocks noGrp="1" noChangeArrowheads="1"/>
          </p:cNvSpPr>
          <p:nvPr>
            <p:ph type="sldNum" sz="quarter" idx="12"/>
          </p:nvPr>
        </p:nvSpPr>
        <p:spPr>
          <a:ln/>
        </p:spPr>
        <p:txBody>
          <a:bodyPr/>
          <a:lstStyle>
            <a:lvl1pPr>
              <a:defRPr/>
            </a:lvl1pPr>
          </a:lstStyle>
          <a:p>
            <a:fld id="{E51018A6-4833-4010-9F37-D5F4E505FBDE}" type="slidenum">
              <a:rPr lang="en-US" altLang="en-US"/>
              <a:pPr/>
              <a:t>‹#›</a:t>
            </a:fld>
            <a:endParaRPr lang="en-US" altLang="en-US"/>
          </a:p>
        </p:txBody>
      </p:sp>
    </p:spTree>
    <p:extLst>
      <p:ext uri="{BB962C8B-B14F-4D97-AF65-F5344CB8AC3E}">
        <p14:creationId xmlns:p14="http://schemas.microsoft.com/office/powerpoint/2010/main" val="319398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685" y="4826000"/>
            <a:ext cx="11078633" cy="914400"/>
          </a:xfrm>
          <a:effectLst>
            <a:outerShdw dist="17961" dir="2700000" algn="ctr" rotWithShape="0">
              <a:srgbClr val="000000"/>
            </a:outerShdw>
          </a:effectLst>
        </p:spPr>
        <p:txBody>
          <a:bodyPr/>
          <a:lstStyle>
            <a:lvl1pPr>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685" y="5740400"/>
            <a:ext cx="11078633" cy="508000"/>
          </a:xfrm>
          <a:effectLst>
            <a:outerShdw dist="17961" dir="2700000" algn="ctr" rotWithShape="0">
              <a:srgbClr val="000000"/>
            </a:outerShdw>
          </a:effectLst>
        </p:spPr>
        <p:txBody>
          <a:bodyPr/>
          <a:lstStyle>
            <a:lvl1pPr marL="0" indent="0" algn="ctr">
              <a:buFontTx/>
              <a:buNone/>
              <a:defRPr sz="2400">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E60C89A6-72D2-4FE9-BF33-EAAA5486FE6A}"/>
              </a:ext>
            </a:extLst>
          </p:cNvPr>
          <p:cNvSpPr>
            <a:spLocks noGrp="1" noChangeArrowheads="1"/>
          </p:cNvSpPr>
          <p:nvPr>
            <p:ph type="dt" sz="half" idx="10"/>
          </p:nvPr>
        </p:nvSpPr>
        <p:spPr>
          <a:xfrm>
            <a:off x="609600" y="6305550"/>
            <a:ext cx="2844800" cy="476250"/>
          </a:xfrm>
          <a:effectLst>
            <a:outerShdw dist="17961" dir="2700000" algn="ctr" rotWithShape="0">
              <a:srgbClr val="000000"/>
            </a:outerShdw>
          </a:effectLst>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5BF8277A-16F0-432D-95F9-03912F874CDD}"/>
              </a:ext>
            </a:extLst>
          </p:cNvPr>
          <p:cNvSpPr>
            <a:spLocks noGrp="1" noChangeArrowheads="1"/>
          </p:cNvSpPr>
          <p:nvPr>
            <p:ph type="ftr" sz="quarter" idx="11"/>
          </p:nvPr>
        </p:nvSpPr>
        <p:spPr>
          <a:xfrm>
            <a:off x="4165600" y="6305550"/>
            <a:ext cx="3860800" cy="476250"/>
          </a:xfrm>
          <a:effectLst>
            <a:outerShdw dist="17961" dir="2700000" algn="ctr" rotWithShape="0">
              <a:srgbClr val="000000"/>
            </a:outerShdw>
          </a:effectLst>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71160C30-B4FA-4D8C-B053-ACC37CDCB7A6}"/>
              </a:ext>
            </a:extLst>
          </p:cNvPr>
          <p:cNvSpPr>
            <a:spLocks noGrp="1" noChangeArrowheads="1"/>
          </p:cNvSpPr>
          <p:nvPr>
            <p:ph type="sldNum" sz="quarter" idx="12"/>
          </p:nvPr>
        </p:nvSpPr>
        <p:spPr>
          <a:xfrm>
            <a:off x="8737600" y="6305550"/>
            <a:ext cx="2844800" cy="476250"/>
          </a:xfrm>
          <a:effectLst>
            <a:outerShdw dist="17961" dir="2700000" algn="ctr" rotWithShape="0">
              <a:srgbClr val="000000"/>
            </a:outerShdw>
          </a:effectLst>
        </p:spPr>
        <p:txBody>
          <a:bodyPr/>
          <a:lstStyle>
            <a:lvl1pPr>
              <a:defRPr>
                <a:solidFill>
                  <a:srgbClr val="FFFFFF"/>
                </a:solidFill>
              </a:defRPr>
            </a:lvl1pPr>
          </a:lstStyle>
          <a:p>
            <a:fld id="{6211294D-C7CB-432F-BB77-7BEC606975F1}" type="slidenum">
              <a:rPr lang="en-US" altLang="en-US"/>
              <a:pPr/>
              <a:t>‹#›</a:t>
            </a:fld>
            <a:endParaRPr lang="en-US" altLang="en-US"/>
          </a:p>
        </p:txBody>
      </p:sp>
    </p:spTree>
    <p:extLst>
      <p:ext uri="{BB962C8B-B14F-4D97-AF65-F5344CB8AC3E}">
        <p14:creationId xmlns:p14="http://schemas.microsoft.com/office/powerpoint/2010/main" val="192915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E20D47CD-2E9E-4140-94EE-F28A136E7C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152CF8-07D4-4D33-B2CC-C11CB508D8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813E2F-F811-4A75-9405-A835B920CD60}"/>
              </a:ext>
            </a:extLst>
          </p:cNvPr>
          <p:cNvSpPr>
            <a:spLocks noGrp="1" noChangeArrowheads="1"/>
          </p:cNvSpPr>
          <p:nvPr>
            <p:ph type="sldNum" sz="quarter" idx="12"/>
          </p:nvPr>
        </p:nvSpPr>
        <p:spPr>
          <a:ln/>
        </p:spPr>
        <p:txBody>
          <a:bodyPr/>
          <a:lstStyle>
            <a:lvl1pPr>
              <a:defRPr/>
            </a:lvl1pPr>
          </a:lstStyle>
          <a:p>
            <a:fld id="{CC346DAF-09C0-4857-BB4C-FFED9DE48CF9}" type="slidenum">
              <a:rPr lang="en-US" altLang="en-US"/>
              <a:pPr/>
              <a:t>‹#›</a:t>
            </a:fld>
            <a:endParaRPr lang="en-US" altLang="en-US"/>
          </a:p>
        </p:txBody>
      </p:sp>
    </p:spTree>
    <p:extLst>
      <p:ext uri="{BB962C8B-B14F-4D97-AF65-F5344CB8AC3E}">
        <p14:creationId xmlns:p14="http://schemas.microsoft.com/office/powerpoint/2010/main" val="417943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19A762-E60C-4054-8D4E-19D1EFF4A0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466492-D826-4487-9907-9B417CE5FB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1EF624-EA40-4DED-8026-17C5C8E7E156}"/>
              </a:ext>
            </a:extLst>
          </p:cNvPr>
          <p:cNvSpPr>
            <a:spLocks noGrp="1" noChangeArrowheads="1"/>
          </p:cNvSpPr>
          <p:nvPr>
            <p:ph type="sldNum" sz="quarter" idx="12"/>
          </p:nvPr>
        </p:nvSpPr>
        <p:spPr>
          <a:ln/>
        </p:spPr>
        <p:txBody>
          <a:bodyPr/>
          <a:lstStyle>
            <a:lvl1pPr>
              <a:defRPr/>
            </a:lvl1pPr>
          </a:lstStyle>
          <a:p>
            <a:fld id="{B900C4B9-6F3B-431A-9E9D-FFF1AB784593}" type="slidenum">
              <a:rPr lang="en-US" altLang="en-US"/>
              <a:pPr/>
              <a:t>‹#›</a:t>
            </a:fld>
            <a:endParaRPr lang="en-US" altLang="en-US"/>
          </a:p>
        </p:txBody>
      </p:sp>
    </p:spTree>
    <p:extLst>
      <p:ext uri="{BB962C8B-B14F-4D97-AF65-F5344CB8AC3E}">
        <p14:creationId xmlns:p14="http://schemas.microsoft.com/office/powerpoint/2010/main" val="1866517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9E8679-980C-49FF-9C37-E308621C053E}"/>
              </a:ext>
            </a:extLst>
          </p:cNvPr>
          <p:cNvSpPr>
            <a:spLocks noGrp="1" noChangeArrowheads="1"/>
          </p:cNvSpPr>
          <p:nvPr>
            <p:ph type="title"/>
          </p:nvPr>
        </p:nvSpPr>
        <p:spPr bwMode="auto">
          <a:xfrm>
            <a:off x="1727200" y="76201"/>
            <a:ext cx="10058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E02B3BF-A989-461D-84F8-094D74DB3B53}"/>
              </a:ext>
            </a:extLst>
          </p:cNvPr>
          <p:cNvSpPr>
            <a:spLocks noGrp="1" noChangeArrowheads="1"/>
          </p:cNvSpPr>
          <p:nvPr>
            <p:ph type="body" idx="1"/>
          </p:nvPr>
        </p:nvSpPr>
        <p:spPr bwMode="auto">
          <a:xfrm>
            <a:off x="1727200" y="1066800"/>
            <a:ext cx="10058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560F197-2E62-431F-9624-F123F6840550}"/>
              </a:ext>
            </a:extLst>
          </p:cNvPr>
          <p:cNvSpPr>
            <a:spLocks noGrp="1" noChangeArrowheads="1"/>
          </p:cNvSpPr>
          <p:nvPr>
            <p:ph type="dt" sz="half" idx="2"/>
          </p:nvPr>
        </p:nvSpPr>
        <p:spPr bwMode="auto">
          <a:xfrm>
            <a:off x="609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0C49A0C-7D42-4A9D-8A17-113EC004D55A}"/>
              </a:ext>
            </a:extLst>
          </p:cNvPr>
          <p:cNvSpPr>
            <a:spLocks noGrp="1" noChangeArrowheads="1"/>
          </p:cNvSpPr>
          <p:nvPr>
            <p:ph type="ftr" sz="quarter" idx="3"/>
          </p:nvPr>
        </p:nvSpPr>
        <p:spPr bwMode="auto">
          <a:xfrm>
            <a:off x="4165600" y="65373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34197CC-2409-4D9D-A7E5-09ACA3ED2140}"/>
              </a:ext>
            </a:extLst>
          </p:cNvPr>
          <p:cNvSpPr>
            <a:spLocks noGrp="1" noChangeArrowheads="1"/>
          </p:cNvSpPr>
          <p:nvPr>
            <p:ph type="sldNum" sz="quarter" idx="4"/>
          </p:nvPr>
        </p:nvSpPr>
        <p:spPr bwMode="auto">
          <a:xfrm>
            <a:off x="8737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137E32-F5E3-411B-9918-9DDAB2550E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E994094-20B3-49B3-9DD6-7E46F89B6DB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F334C76-98C9-45C3-A26C-1183963AF64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F5B511-A7B9-4846-901F-C2369DCCB6B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BAAD531-6D8C-4660-841B-915144C9513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11E9452-1C0A-4470-A4DE-E126D402A0A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4F9B6A8-0022-433B-85DC-4A3050E9D9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532D35-2C9D-4E66-A106-3E59B78A35C9}"/>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B9A5866F-FE65-4381-98B6-16A0F429519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8C9C4F-3C40-474A-942E-4799A8C37BD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47EB7810-29FB-4B4B-9E96-752CE38B351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7B55B5FF-BE69-4421-A919-370F8F496C3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865A021-A951-4FF9-A1FB-55C049B000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9" r:id="rId3"/>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239BB5-84EE-4041-9E87-AB958EC4A577}"/>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7B7CA9BE-C51C-4F46-B3C3-1B2B73231DD0}"/>
              </a:ext>
            </a:extLst>
          </p:cNvPr>
          <p:cNvSpPr>
            <a:spLocks noGrp="1" noChangeArrowheads="1"/>
          </p:cNvSpPr>
          <p:nvPr>
            <p:ph type="body" idx="1"/>
          </p:nvPr>
        </p:nvSpPr>
        <p:spPr bwMode="auto">
          <a:xfrm>
            <a:off x="609600" y="1828801"/>
            <a:ext cx="10972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8CCEE89-BCBF-494A-BBEB-599FF547CDD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05C64220-9D3E-4548-AB31-EBB8CD3D4B5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9C1E974-CC89-4B3F-9FB7-BCDC095FFBD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303066-054B-49A0-97D5-719E663930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30" r:id="rId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D0B4D47-D284-415C-AAC3-7EF40B44A7F2}"/>
              </a:ext>
            </a:extLst>
          </p:cNvPr>
          <p:cNvSpPr>
            <a:spLocks noGrp="1" noChangeArrowheads="1"/>
          </p:cNvSpPr>
          <p:nvPr>
            <p:ph type="title"/>
          </p:nvPr>
        </p:nvSpPr>
        <p:spPr bwMode="auto">
          <a:xfrm>
            <a:off x="609600" y="533400"/>
            <a:ext cx="109728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E1B1194B-0991-4954-948C-3B647C8F27C4}"/>
              </a:ext>
            </a:extLst>
          </p:cNvPr>
          <p:cNvSpPr>
            <a:spLocks noGrp="1" noChangeArrowheads="1"/>
          </p:cNvSpPr>
          <p:nvPr>
            <p:ph type="body" idx="1"/>
          </p:nvPr>
        </p:nvSpPr>
        <p:spPr bwMode="auto">
          <a:xfrm>
            <a:off x="609600" y="1981201"/>
            <a:ext cx="10972800" cy="4144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EA83370-8D50-4B09-974C-295739023D2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7410520-8D2B-4E0A-B753-9A18FE5E8A5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F6BEEF7-991C-4212-8831-0A413F7C734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bodyPr>
          <a:lstStyle>
            <a:lvl1pPr algn="r">
              <a:defRPr sz="1400"/>
            </a:lvl1pPr>
          </a:lstStyle>
          <a:p>
            <a:fld id="{BFE7DACE-FCF8-43ED-98BC-AD43D9F1A1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2E2759E-8374-4ACA-895B-18ECE783BB31}"/>
              </a:ext>
            </a:extLst>
          </p:cNvPr>
          <p:cNvSpPr>
            <a:spLocks noGrp="1" noChangeArrowheads="1"/>
          </p:cNvSpPr>
          <p:nvPr>
            <p:ph type="title"/>
          </p:nvPr>
        </p:nvSpPr>
        <p:spPr bwMode="auto">
          <a:xfrm>
            <a:off x="609600" y="304800"/>
            <a:ext cx="10972800" cy="11430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6D1A4B6A-40DB-4F58-A16B-285E32E521B0}"/>
              </a:ext>
            </a:extLst>
          </p:cNvPr>
          <p:cNvSpPr>
            <a:spLocks noGrp="1" noChangeArrowheads="1"/>
          </p:cNvSpPr>
          <p:nvPr>
            <p:ph type="body" idx="1"/>
          </p:nvPr>
        </p:nvSpPr>
        <p:spPr bwMode="auto">
          <a:xfrm>
            <a:off x="609600" y="1828801"/>
            <a:ext cx="10972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699FE5B-7A0F-476C-A4B1-754702D2466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3B4B91C5-6A14-4C30-9257-10B45DE4BAD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D601C97-7CBA-478E-A0FD-A8D4695843A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28F8DD-BA8A-497D-B2D0-02F54681D0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31" r:id="rId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8000" b="-8000"/>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7E1D679-53D7-44B2-8809-80A8AE33A163}"/>
              </a:ext>
            </a:extLst>
          </p:cNvPr>
          <p:cNvSpPr>
            <a:spLocks noGrp="1" noChangeArrowheads="1"/>
          </p:cNvSpPr>
          <p:nvPr>
            <p:ph type="ctrTitle"/>
          </p:nvPr>
        </p:nvSpPr>
        <p:spPr>
          <a:xfrm>
            <a:off x="228600" y="3429000"/>
            <a:ext cx="8305800" cy="1524000"/>
          </a:xfrm>
        </p:spPr>
        <p:txBody>
          <a:bodyPr/>
          <a:lstStyle/>
          <a:p>
            <a:pPr eaLnBrk="1" hangingPunct="1"/>
            <a:r>
              <a:rPr lang="en-US" altLang="en-US" dirty="0">
                <a:solidFill>
                  <a:schemeClr val="bg1"/>
                </a:solidFill>
              </a:rPr>
              <a:t>An Introduction to Buddhism</a:t>
            </a:r>
          </a:p>
        </p:txBody>
      </p:sp>
      <p:sp>
        <p:nvSpPr>
          <p:cNvPr id="6" name="Rectangle 3">
            <a:extLst>
              <a:ext uri="{FF2B5EF4-FFF2-40B4-BE49-F238E27FC236}">
                <a16:creationId xmlns:a16="http://schemas.microsoft.com/office/drawing/2014/main" id="{B88E9E92-FBBF-4B73-AF78-2A0858EABCF6}"/>
              </a:ext>
            </a:extLst>
          </p:cNvPr>
          <p:cNvSpPr>
            <a:spLocks noGrp="1" noChangeArrowheads="1"/>
          </p:cNvSpPr>
          <p:nvPr>
            <p:ph type="subTitle" idx="1"/>
          </p:nvPr>
        </p:nvSpPr>
        <p:spPr>
          <a:xfrm>
            <a:off x="609600" y="5196782"/>
            <a:ext cx="6400800" cy="914400"/>
          </a:xfrm>
        </p:spPr>
        <p:txBody>
          <a:bodyPr/>
          <a:lstStyle/>
          <a:p>
            <a:pPr algn="l" eaLnBrk="1" hangingPunct="1">
              <a:lnSpc>
                <a:spcPct val="90000"/>
              </a:lnSpc>
              <a:defRPr/>
            </a:pPr>
            <a:r>
              <a:rPr lang="en-US" dirty="0">
                <a:solidFill>
                  <a:schemeClr val="bg1"/>
                </a:solidFill>
                <a:effectLst>
                  <a:outerShdw blurRad="38100" dist="38100" dir="2700000" algn="tl">
                    <a:srgbClr val="000000">
                      <a:alpha val="43137"/>
                    </a:srgbClr>
                  </a:outerShdw>
                </a:effectLst>
                <a:latin typeface="LocatorDisplay Bold" pitchFamily="34" charset="0"/>
              </a:rPr>
              <a:t>Jim Sutherland, PhD, Director</a:t>
            </a:r>
          </a:p>
          <a:p>
            <a:pPr algn="l" eaLnBrk="1" hangingPunct="1">
              <a:lnSpc>
                <a:spcPct val="90000"/>
              </a:lnSpc>
              <a:defRPr/>
            </a:pPr>
            <a:r>
              <a:rPr lang="en-US" dirty="0">
                <a:solidFill>
                  <a:schemeClr val="bg1"/>
                </a:solidFill>
                <a:effectLst>
                  <a:outerShdw blurRad="38100" dist="38100" dir="2700000" algn="tl">
                    <a:srgbClr val="000000">
                      <a:alpha val="43137"/>
                    </a:srgbClr>
                  </a:outerShdw>
                </a:effectLst>
                <a:latin typeface="LocatorDisplay Bold" pitchFamily="34" charset="0"/>
              </a:rPr>
              <a:t>RMNI.org</a:t>
            </a:r>
          </a:p>
          <a:p>
            <a:pPr eaLnBrk="1" hangingPunct="1">
              <a:defRPr/>
            </a:pPr>
            <a:endParaRPr lang="en-US" dirty="0"/>
          </a:p>
        </p:txBody>
      </p:sp>
      <p:pic>
        <p:nvPicPr>
          <p:cNvPr id="3" name="Picture 2" descr="Logo&#10;&#10;Description automatically generated">
            <a:extLst>
              <a:ext uri="{FF2B5EF4-FFF2-40B4-BE49-F238E27FC236}">
                <a16:creationId xmlns:a16="http://schemas.microsoft.com/office/drawing/2014/main" id="{2388BBC4-A050-447F-8E94-5412256CF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5653982"/>
            <a:ext cx="1806566" cy="6399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C31D42A-DB8D-44E5-B5D4-C11F7F355B7E}"/>
              </a:ext>
            </a:extLst>
          </p:cNvPr>
          <p:cNvSpPr>
            <a:spLocks noGrp="1"/>
          </p:cNvSpPr>
          <p:nvPr>
            <p:ph type="title"/>
          </p:nvPr>
        </p:nvSpPr>
        <p:spPr>
          <a:xfrm>
            <a:off x="0" y="342900"/>
            <a:ext cx="12192000" cy="838200"/>
          </a:xfrm>
        </p:spPr>
        <p:txBody>
          <a:bodyPr/>
          <a:lstStyle/>
          <a:p>
            <a:pPr eaLnBrk="1" hangingPunct="1"/>
            <a:r>
              <a:rPr lang="en-US" altLang="en-US" dirty="0"/>
              <a:t>The Middle Path</a:t>
            </a:r>
          </a:p>
        </p:txBody>
      </p:sp>
      <p:sp>
        <p:nvSpPr>
          <p:cNvPr id="20483" name="Content Placeholder 2">
            <a:extLst>
              <a:ext uri="{FF2B5EF4-FFF2-40B4-BE49-F238E27FC236}">
                <a16:creationId xmlns:a16="http://schemas.microsoft.com/office/drawing/2014/main" id="{CA7FC76A-F44F-4B1D-9DA1-08458566EAAC}"/>
              </a:ext>
            </a:extLst>
          </p:cNvPr>
          <p:cNvSpPr>
            <a:spLocks noGrp="1"/>
          </p:cNvSpPr>
          <p:nvPr>
            <p:ph idx="1"/>
          </p:nvPr>
        </p:nvSpPr>
        <p:spPr>
          <a:xfrm>
            <a:off x="1066800" y="2057400"/>
            <a:ext cx="9906000" cy="4038600"/>
          </a:xfrm>
        </p:spPr>
        <p:txBody>
          <a:bodyPr/>
          <a:lstStyle/>
          <a:p>
            <a:pPr eaLnBrk="1" hangingPunct="1"/>
            <a:r>
              <a:rPr lang="en-US" altLang="en-US" sz="2800" dirty="0"/>
              <a:t>“These two extremes, monks, are not to be practiced by one who has gone forth from the world. What are the two? That conjoined with the passions and luxury, low vulgar, common, ignoble, and useless; and that conjoined with self-torture, painful, ignoble, and useless. Avoiding these two extremes the Tathagata </a:t>
            </a:r>
            <a:r>
              <a:rPr lang="en-US" altLang="en-US" sz="1600" dirty="0"/>
              <a:t>( the Buddha)</a:t>
            </a:r>
            <a:r>
              <a:rPr lang="en-US" altLang="en-US" sz="2800" dirty="0"/>
              <a:t> has gained the enlightenment of the Middle Path, which produces insight and knowledge, and tends to calm, to higher knowledge, enlightenment, Nirvana.”</a:t>
            </a:r>
            <a:r>
              <a:rPr lang="en-US" altLang="en-US" sz="1200" dirty="0"/>
              <a:t>  </a:t>
            </a:r>
            <a:r>
              <a:rPr lang="en-US" altLang="en-US" sz="1600" dirty="0"/>
              <a:t>“The Sermon at Benares” --Buddha</a:t>
            </a:r>
          </a:p>
        </p:txBody>
      </p:sp>
      <p:sp>
        <p:nvSpPr>
          <p:cNvPr id="20484" name="Slide Number Placeholder 3">
            <a:extLst>
              <a:ext uri="{FF2B5EF4-FFF2-40B4-BE49-F238E27FC236}">
                <a16:creationId xmlns:a16="http://schemas.microsoft.com/office/drawing/2014/main" id="{7E226B61-CD8F-4C44-8111-5CC837DE904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740B81-944C-451D-8615-D3C930660AA6}" type="slidenum">
              <a:rPr lang="en-US" altLang="en-US"/>
              <a:pPr eaLnBrk="1" hangingPunct="1"/>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1F68BFE-BA55-487C-B943-BECB32125C95}"/>
              </a:ext>
            </a:extLst>
          </p:cNvPr>
          <p:cNvSpPr>
            <a:spLocks noGrp="1"/>
          </p:cNvSpPr>
          <p:nvPr>
            <p:ph type="title"/>
          </p:nvPr>
        </p:nvSpPr>
        <p:spPr>
          <a:xfrm>
            <a:off x="0" y="457200"/>
            <a:ext cx="12192000" cy="609600"/>
          </a:xfrm>
        </p:spPr>
        <p:txBody>
          <a:bodyPr/>
          <a:lstStyle/>
          <a:p>
            <a:pPr eaLnBrk="1" hangingPunct="1"/>
            <a:r>
              <a:rPr lang="en-US" altLang="en-US" dirty="0"/>
              <a:t>The Middle Path</a:t>
            </a:r>
          </a:p>
        </p:txBody>
      </p:sp>
      <p:sp>
        <p:nvSpPr>
          <p:cNvPr id="21507" name="Content Placeholder 2">
            <a:extLst>
              <a:ext uri="{FF2B5EF4-FFF2-40B4-BE49-F238E27FC236}">
                <a16:creationId xmlns:a16="http://schemas.microsoft.com/office/drawing/2014/main" id="{27600A75-5DA8-4983-9D6F-A7874F71B034}"/>
              </a:ext>
            </a:extLst>
          </p:cNvPr>
          <p:cNvSpPr>
            <a:spLocks noGrp="1"/>
          </p:cNvSpPr>
          <p:nvPr>
            <p:ph idx="1"/>
          </p:nvPr>
        </p:nvSpPr>
        <p:spPr>
          <a:xfrm>
            <a:off x="609600" y="1676400"/>
            <a:ext cx="10896600" cy="5105400"/>
          </a:xfrm>
        </p:spPr>
        <p:txBody>
          <a:bodyPr/>
          <a:lstStyle/>
          <a:p>
            <a:pPr marL="0" indent="0" eaLnBrk="1" hangingPunct="1">
              <a:buNone/>
            </a:pPr>
            <a:r>
              <a:rPr lang="en-US" altLang="en-US" sz="2800" dirty="0"/>
              <a:t>Having lived both in self-indulgence and self-denial, he set out upon the “middle path” between those extremes. He traveled to Benares and offered these Four Noble Truths:</a:t>
            </a:r>
          </a:p>
          <a:p>
            <a:pPr marL="514350" indent="-457200" eaLnBrk="1" hangingPunct="1">
              <a:buFont typeface="+mj-lt"/>
              <a:buAutoNum type="arabicPeriod"/>
            </a:pPr>
            <a:r>
              <a:rPr lang="en-US" altLang="en-US" sz="2400" dirty="0"/>
              <a:t>“Now this, monks, is the noble truth of pain: birth is painful, old age is painful, sickness is painful, death is painful, sorrow, lamentation, dejection and despair are painful. Contact with unpleasant things is painful, not getting what one wishes is painful. In short, the five groups of grasping are painful.” </a:t>
            </a:r>
            <a:r>
              <a:rPr lang="en-US" altLang="en-US" sz="1200" dirty="0"/>
              <a:t>“The Sermon at Benares,” </a:t>
            </a:r>
            <a:r>
              <a:rPr lang="en-US" altLang="en-US" sz="1200" i="1" dirty="0"/>
              <a:t>The Teachings of the Compassionate Buddha</a:t>
            </a:r>
            <a:r>
              <a:rPr lang="en-US" altLang="en-US" sz="1200" dirty="0"/>
              <a:t>,” E.A. Burt, Ed., Mentor Books, 1955, p. 30.</a:t>
            </a:r>
          </a:p>
          <a:p>
            <a:pPr marL="514350" indent="-457200" eaLnBrk="1" hangingPunct="1">
              <a:buFont typeface="+mj-lt"/>
              <a:buAutoNum type="arabicPeriod"/>
            </a:pPr>
            <a:r>
              <a:rPr lang="en-US" altLang="en-US" sz="2400" dirty="0"/>
              <a:t>“Now this, monks, is the noble truth of the cause of pain: the craving, which tends to rebirth, combined with pleasure and lust, finding pleasure here and there; namely the craving for passion, the craving for existence, the craving for non-existence.”</a:t>
            </a:r>
          </a:p>
        </p:txBody>
      </p:sp>
      <p:sp>
        <p:nvSpPr>
          <p:cNvPr id="21508" name="Slide Number Placeholder 3">
            <a:extLst>
              <a:ext uri="{FF2B5EF4-FFF2-40B4-BE49-F238E27FC236}">
                <a16:creationId xmlns:a16="http://schemas.microsoft.com/office/drawing/2014/main" id="{F6C58184-739A-44D2-A581-799D8536186B}"/>
              </a:ext>
            </a:extLst>
          </p:cNvPr>
          <p:cNvSpPr>
            <a:spLocks noGrp="1"/>
          </p:cNvSpPr>
          <p:nvPr>
            <p:ph type="sldNum" sz="quarter" idx="12"/>
          </p:nvPr>
        </p:nvSpPr>
        <p:spPr>
          <a:xfrm>
            <a:off x="11658600" y="6381750"/>
            <a:ext cx="457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182838-4762-4446-9952-9DC1A451075E}" type="slidenum">
              <a:rPr lang="en-US" altLang="en-US"/>
              <a:pPr eaLnBrk="1" hangingPunct="1"/>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FFA722E-95D0-4BA1-BF6C-4300FC68C0AE}"/>
              </a:ext>
            </a:extLst>
          </p:cNvPr>
          <p:cNvSpPr>
            <a:spLocks noGrp="1"/>
          </p:cNvSpPr>
          <p:nvPr>
            <p:ph type="title"/>
          </p:nvPr>
        </p:nvSpPr>
        <p:spPr>
          <a:xfrm>
            <a:off x="1981200" y="392587"/>
            <a:ext cx="8229600" cy="838200"/>
          </a:xfrm>
        </p:spPr>
        <p:txBody>
          <a:bodyPr/>
          <a:lstStyle/>
          <a:p>
            <a:pPr eaLnBrk="1" hangingPunct="1"/>
            <a:r>
              <a:rPr lang="en-US" altLang="en-US" dirty="0"/>
              <a:t>Noble Truths 3 &amp; 4</a:t>
            </a:r>
          </a:p>
        </p:txBody>
      </p:sp>
      <p:sp>
        <p:nvSpPr>
          <p:cNvPr id="22531" name="Content Placeholder 2">
            <a:extLst>
              <a:ext uri="{FF2B5EF4-FFF2-40B4-BE49-F238E27FC236}">
                <a16:creationId xmlns:a16="http://schemas.microsoft.com/office/drawing/2014/main" id="{36E4D03A-CA06-4775-9B71-8F7F1C52A70A}"/>
              </a:ext>
            </a:extLst>
          </p:cNvPr>
          <p:cNvSpPr>
            <a:spLocks noGrp="1"/>
          </p:cNvSpPr>
          <p:nvPr>
            <p:ph idx="1"/>
          </p:nvPr>
        </p:nvSpPr>
        <p:spPr>
          <a:xfrm>
            <a:off x="533400" y="1752600"/>
            <a:ext cx="11049000" cy="5105400"/>
          </a:xfrm>
        </p:spPr>
        <p:txBody>
          <a:bodyPr/>
          <a:lstStyle/>
          <a:p>
            <a:pPr marL="514350" indent="-514350" eaLnBrk="1" hangingPunct="1">
              <a:buFont typeface="+mj-lt"/>
              <a:buAutoNum type="arabicPeriod" startAt="3"/>
            </a:pPr>
            <a:r>
              <a:rPr lang="en-US" altLang="en-US" sz="2800" dirty="0"/>
              <a:t>“Now this, monks, is the noble truth of the cessation of pain…” [It can cease.]</a:t>
            </a:r>
          </a:p>
          <a:p>
            <a:pPr marL="514350" indent="-514350" eaLnBrk="1" hangingPunct="1">
              <a:buFont typeface="+mj-lt"/>
              <a:buAutoNum type="arabicPeriod" startAt="3"/>
            </a:pPr>
            <a:r>
              <a:rPr lang="en-US" altLang="en-US" sz="2800" dirty="0"/>
              <a:t>Now this, monks, is the noble truth of the way that leads to the cessation of pain: this is the noble Eightfold Way; namely, right views, right intention, right speech, right action, right livelihood, right effort, right mindfulness, right concentration.”</a:t>
            </a:r>
          </a:p>
          <a:p>
            <a:pPr lvl="1" eaLnBrk="1" hangingPunct="1"/>
            <a:r>
              <a:rPr lang="en-US" altLang="en-US" sz="2400" dirty="0"/>
              <a:t>“Being a philosopher as well as a great spiritual pioneer, Buddha discarded all claims to special revelation and all appeals to authority or tradition. He found his standard of truth, and his way of discriminating it from error, in the common reason and experience of men as they can be brought to bear on the universal problem of life.” </a:t>
            </a:r>
            <a:r>
              <a:rPr lang="en-US" altLang="en-US" sz="1400" dirty="0"/>
              <a:t>E.A. Burtt, p. 27</a:t>
            </a:r>
          </a:p>
        </p:txBody>
      </p:sp>
      <p:sp>
        <p:nvSpPr>
          <p:cNvPr id="22532" name="Slide Number Placeholder 3">
            <a:extLst>
              <a:ext uri="{FF2B5EF4-FFF2-40B4-BE49-F238E27FC236}">
                <a16:creationId xmlns:a16="http://schemas.microsoft.com/office/drawing/2014/main" id="{CFBA95B3-3FDB-4D98-A9EB-3D6962640AF0}"/>
              </a:ext>
            </a:extLst>
          </p:cNvPr>
          <p:cNvSpPr>
            <a:spLocks noGrp="1"/>
          </p:cNvSpPr>
          <p:nvPr>
            <p:ph type="sldNum" sz="quarter" idx="12"/>
          </p:nvPr>
        </p:nvSpPr>
        <p:spPr>
          <a:xfrm>
            <a:off x="9982200" y="6019800"/>
            <a:ext cx="457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855EB6-2F0D-4127-8BBE-DB91B475AAC2}" type="slidenum">
              <a:rPr lang="en-US" altLang="en-US"/>
              <a:pPr eaLnBrk="1" hangingPunct="1"/>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C0942CA-2856-41BD-95AF-D8DA1B914160}"/>
              </a:ext>
            </a:extLst>
          </p:cNvPr>
          <p:cNvSpPr>
            <a:spLocks noGrp="1"/>
          </p:cNvSpPr>
          <p:nvPr>
            <p:ph type="title"/>
          </p:nvPr>
        </p:nvSpPr>
        <p:spPr>
          <a:xfrm>
            <a:off x="1981200" y="0"/>
            <a:ext cx="8229600" cy="838200"/>
          </a:xfrm>
        </p:spPr>
        <p:txBody>
          <a:bodyPr/>
          <a:lstStyle/>
          <a:p>
            <a:pPr eaLnBrk="1" hangingPunct="1"/>
            <a:r>
              <a:rPr lang="en-US" altLang="en-US"/>
              <a:t>The Eightfold Path</a:t>
            </a:r>
          </a:p>
        </p:txBody>
      </p:sp>
      <p:sp>
        <p:nvSpPr>
          <p:cNvPr id="23555" name="Content Placeholder 2">
            <a:extLst>
              <a:ext uri="{FF2B5EF4-FFF2-40B4-BE49-F238E27FC236}">
                <a16:creationId xmlns:a16="http://schemas.microsoft.com/office/drawing/2014/main" id="{8D8D8E36-FF35-499C-8E25-2485BA4798C3}"/>
              </a:ext>
            </a:extLst>
          </p:cNvPr>
          <p:cNvSpPr>
            <a:spLocks noGrp="1"/>
          </p:cNvSpPr>
          <p:nvPr>
            <p:ph idx="1"/>
          </p:nvPr>
        </p:nvSpPr>
        <p:spPr>
          <a:xfrm>
            <a:off x="762000" y="1066800"/>
            <a:ext cx="9677400" cy="5791200"/>
          </a:xfrm>
        </p:spPr>
        <p:txBody>
          <a:bodyPr/>
          <a:lstStyle/>
          <a:p>
            <a:pPr marL="514350" indent="-514350" eaLnBrk="1" hangingPunct="1">
              <a:buFontTx/>
              <a:buAutoNum type="alphaUcPeriod"/>
            </a:pPr>
            <a:r>
              <a:rPr lang="en-US" altLang="en-US" dirty="0"/>
              <a:t>(Wisdom- “Panna”) </a:t>
            </a:r>
          </a:p>
          <a:p>
            <a:pPr marL="914400" lvl="1" indent="-514350" eaLnBrk="1" hangingPunct="1">
              <a:buFontTx/>
              <a:buAutoNum type="arabicPeriod"/>
            </a:pPr>
            <a:r>
              <a:rPr lang="en-US" altLang="en-US" dirty="0"/>
              <a:t>“Right views”</a:t>
            </a:r>
          </a:p>
          <a:p>
            <a:pPr marL="1314450" lvl="2" indent="-514350" eaLnBrk="1" hangingPunct="1">
              <a:buFontTx/>
              <a:buAutoNum type="arabicPeriod"/>
            </a:pPr>
            <a:r>
              <a:rPr lang="en-US" altLang="en-US" dirty="0"/>
              <a:t>“Anatta”—there is no “self” or “atman”</a:t>
            </a:r>
          </a:p>
          <a:p>
            <a:pPr marL="1314450" lvl="2" indent="-514350" eaLnBrk="1" hangingPunct="1">
              <a:buFontTx/>
              <a:buAutoNum type="arabicPeriod"/>
            </a:pPr>
            <a:r>
              <a:rPr lang="en-US" altLang="en-US" dirty="0"/>
              <a:t>All is an illusion (“maya”)</a:t>
            </a:r>
          </a:p>
          <a:p>
            <a:pPr marL="914400" lvl="1" indent="-514350" eaLnBrk="1" hangingPunct="1">
              <a:buFontTx/>
              <a:buAutoNum type="arabicPeriod"/>
            </a:pPr>
            <a:r>
              <a:rPr lang="en-US" altLang="en-US" dirty="0"/>
              <a:t>“Right intention”</a:t>
            </a:r>
          </a:p>
          <a:p>
            <a:pPr marL="1314450" lvl="2" indent="-514350" eaLnBrk="1" hangingPunct="1">
              <a:buFontTx/>
              <a:buAutoNum type="arabicPeriod"/>
            </a:pPr>
            <a:r>
              <a:rPr lang="en-US" altLang="en-US" dirty="0"/>
              <a:t>“renouncing lust, ill-will and cruelty” </a:t>
            </a:r>
            <a:r>
              <a:rPr lang="en-US" altLang="en-US" sz="1000" dirty="0"/>
              <a:t>Bentley-Taylor, p. 172-173</a:t>
            </a:r>
          </a:p>
          <a:p>
            <a:pPr marL="1314450" lvl="2" indent="-514350" eaLnBrk="1" hangingPunct="1">
              <a:buFontTx/>
              <a:buAutoNum type="arabicPeriod"/>
            </a:pPr>
            <a:r>
              <a:rPr lang="en-US" altLang="en-US" dirty="0"/>
              <a:t>“renounce all attachment to the desires and thoughts of our illusory selves” </a:t>
            </a:r>
            <a:r>
              <a:rPr lang="en-US" altLang="en-US" sz="1000" dirty="0"/>
              <a:t>Halverson, p. 58.  </a:t>
            </a:r>
            <a:endParaRPr lang="en-US" altLang="en-US" dirty="0"/>
          </a:p>
          <a:p>
            <a:pPr marL="1314450" lvl="2" indent="-514350" eaLnBrk="1" hangingPunct="1">
              <a:buFontTx/>
              <a:buAutoNum type="arabicPeriod"/>
            </a:pPr>
            <a:r>
              <a:rPr lang="en-US" altLang="en-US" dirty="0"/>
              <a:t>“Let therefore no man love anything; loss of the beloved is evil. Those who love nothing and hate nothing have no fetters.”  </a:t>
            </a:r>
            <a:r>
              <a:rPr lang="en-US" altLang="en-US" sz="1400" dirty="0" err="1"/>
              <a:t>Noss</a:t>
            </a:r>
            <a:r>
              <a:rPr lang="en-US" altLang="en-US" sz="1400" dirty="0"/>
              <a:t> and </a:t>
            </a:r>
            <a:r>
              <a:rPr lang="en-US" altLang="en-US" sz="1400" dirty="0" err="1"/>
              <a:t>Noss</a:t>
            </a:r>
            <a:r>
              <a:rPr lang="en-US" altLang="en-US" sz="1400" dirty="0"/>
              <a:t>, p. 120</a:t>
            </a:r>
          </a:p>
          <a:p>
            <a:pPr marL="514350" indent="-514350" eaLnBrk="1" hangingPunct="1">
              <a:buFontTx/>
              <a:buAutoNum type="alphaUcPeriod"/>
            </a:pPr>
            <a:endParaRPr lang="en-US" altLang="en-US" sz="1400" dirty="0"/>
          </a:p>
        </p:txBody>
      </p:sp>
      <p:sp>
        <p:nvSpPr>
          <p:cNvPr id="23556" name="Slide Number Placeholder 3">
            <a:extLst>
              <a:ext uri="{FF2B5EF4-FFF2-40B4-BE49-F238E27FC236}">
                <a16:creationId xmlns:a16="http://schemas.microsoft.com/office/drawing/2014/main" id="{97F1AFAA-F30E-4FF5-A5C5-8C133B5A05A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23C2F4-8D49-4776-8D43-565EE13F431D}" type="slidenum">
              <a:rPr lang="en-US" altLang="en-US"/>
              <a:pPr eaLnBrk="1" hangingPunct="1"/>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F8BF8169-A5F8-4D44-A511-883E0077136C}"/>
              </a:ext>
            </a:extLst>
          </p:cNvPr>
          <p:cNvSpPr>
            <a:spLocks noGrp="1"/>
          </p:cNvSpPr>
          <p:nvPr>
            <p:ph idx="1"/>
          </p:nvPr>
        </p:nvSpPr>
        <p:spPr/>
        <p:txBody>
          <a:bodyPr/>
          <a:lstStyle/>
          <a:p>
            <a:pPr marL="514350" indent="-514350" eaLnBrk="1" hangingPunct="1">
              <a:buFontTx/>
              <a:buAutoNum type="alphaUcPeriod" startAt="2"/>
            </a:pPr>
            <a:r>
              <a:rPr lang="en-US" altLang="en-US" dirty="0"/>
              <a:t>(Ethical Conduct- “</a:t>
            </a:r>
            <a:r>
              <a:rPr lang="en-US" altLang="en-US" dirty="0" err="1"/>
              <a:t>Sila</a:t>
            </a:r>
            <a:r>
              <a:rPr lang="en-US" altLang="en-US" dirty="0"/>
              <a:t>”) </a:t>
            </a:r>
          </a:p>
          <a:p>
            <a:pPr marL="914400" lvl="1" indent="-514350" eaLnBrk="1" hangingPunct="1">
              <a:buFontTx/>
              <a:buAutoNum type="arabicPeriod" startAt="3"/>
            </a:pPr>
            <a:r>
              <a:rPr lang="en-US" altLang="en-US" dirty="0"/>
              <a:t>“Right speech”</a:t>
            </a:r>
          </a:p>
          <a:p>
            <a:pPr marL="914400" lvl="1" indent="-514350" eaLnBrk="1" hangingPunct="1">
              <a:buFont typeface="Wingdings" panose="05000000000000000000" pitchFamily="2" charset="2"/>
              <a:buChar char="§"/>
            </a:pPr>
            <a:r>
              <a:rPr lang="en-US" altLang="en-US" dirty="0"/>
              <a:t>Five taboos: (1 taking of life- “ahimsa” [“</a:t>
            </a:r>
            <a:r>
              <a:rPr lang="en-US" altLang="en-US" dirty="0" err="1"/>
              <a:t>himsa</a:t>
            </a:r>
            <a:r>
              <a:rPr lang="en-US" altLang="en-US" dirty="0"/>
              <a:t>” is sacrifice, in the Vedas] (2 stealing (3 immorality (4 lying (5 no inebriant  </a:t>
            </a:r>
            <a:r>
              <a:rPr lang="en-US" altLang="en-US" sz="1400" dirty="0"/>
              <a:t>Halverson, p. 59</a:t>
            </a:r>
          </a:p>
          <a:p>
            <a:pPr marL="914400" lvl="1" indent="-514350" eaLnBrk="1" hangingPunct="1">
              <a:buFontTx/>
              <a:buAutoNum type="arabicPeriod" startAt="4"/>
            </a:pPr>
            <a:r>
              <a:rPr lang="en-US" altLang="en-US" dirty="0"/>
              <a:t>“Right action”</a:t>
            </a:r>
          </a:p>
          <a:p>
            <a:pPr marL="914400" lvl="1" indent="-514350" eaLnBrk="1" hangingPunct="1">
              <a:buFontTx/>
              <a:buAutoNum type="arabicPeriod" startAt="4"/>
            </a:pPr>
            <a:r>
              <a:rPr lang="en-US" altLang="en-US" dirty="0"/>
              <a:t>“Right livelihood” (no luxury)</a:t>
            </a:r>
            <a:endParaRPr lang="en-US" altLang="en-US" sz="1400" dirty="0"/>
          </a:p>
          <a:p>
            <a:pPr marL="514350" indent="-514350" eaLnBrk="1" hangingPunct="1">
              <a:buFont typeface="Wingdings" panose="05000000000000000000" pitchFamily="2" charset="2"/>
              <a:buChar char="§"/>
            </a:pPr>
            <a:endParaRPr lang="en-US" altLang="en-US" dirty="0"/>
          </a:p>
        </p:txBody>
      </p:sp>
      <p:sp>
        <p:nvSpPr>
          <p:cNvPr id="24579" name="Slide Number Placeholder 3">
            <a:extLst>
              <a:ext uri="{FF2B5EF4-FFF2-40B4-BE49-F238E27FC236}">
                <a16:creationId xmlns:a16="http://schemas.microsoft.com/office/drawing/2014/main" id="{379A3092-8B37-479C-AF75-27459A18A92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649126-A994-4951-84E4-5F147F093230}" type="slidenum">
              <a:rPr lang="en-US" altLang="en-US"/>
              <a:pPr eaLnBrk="1" hangingPunct="1"/>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DEE43189-6F6A-4C41-B366-7D3ED9082376}"/>
              </a:ext>
            </a:extLst>
          </p:cNvPr>
          <p:cNvSpPr>
            <a:spLocks noGrp="1"/>
          </p:cNvSpPr>
          <p:nvPr>
            <p:ph idx="1"/>
          </p:nvPr>
        </p:nvSpPr>
        <p:spPr>
          <a:xfrm>
            <a:off x="838200" y="457200"/>
            <a:ext cx="9525000" cy="6172200"/>
          </a:xfrm>
        </p:spPr>
        <p:txBody>
          <a:bodyPr/>
          <a:lstStyle/>
          <a:p>
            <a:pPr marL="514350" indent="-514350" eaLnBrk="1" hangingPunct="1">
              <a:buFontTx/>
              <a:buAutoNum type="alphaUcPeriod" startAt="3"/>
            </a:pPr>
            <a:r>
              <a:rPr lang="en-US" altLang="en-US" dirty="0"/>
              <a:t>(Mental Discipline- “Samadhi”) “While morality forms the basis of the higher life, wisdom completes it.” (Buddhist saying)</a:t>
            </a:r>
            <a:endParaRPr lang="en-US" altLang="en-US" sz="1400" dirty="0"/>
          </a:p>
          <a:p>
            <a:pPr marL="914400" lvl="1" indent="-514350" eaLnBrk="1" hangingPunct="1">
              <a:buFontTx/>
              <a:buAutoNum type="arabicPeriod" startAt="6"/>
            </a:pPr>
            <a:r>
              <a:rPr lang="en-US" altLang="en-US" dirty="0"/>
              <a:t>“Right effort” –suppressing evil, overcoming evil, meditation toward “universal love”</a:t>
            </a:r>
          </a:p>
          <a:p>
            <a:pPr marL="1314450" lvl="2" indent="-514350" eaLnBrk="1" hangingPunct="1">
              <a:buNone/>
            </a:pPr>
            <a:r>
              <a:rPr lang="en-US" altLang="en-US" dirty="0"/>
              <a:t>	How can you love without attachment? It is love of people in general, not as individuals. </a:t>
            </a:r>
            <a:r>
              <a:rPr lang="en-US" altLang="en-US" sz="1400" dirty="0" err="1"/>
              <a:t>Noss</a:t>
            </a:r>
            <a:r>
              <a:rPr lang="en-US" altLang="en-US" sz="1400" dirty="0"/>
              <a:t>, p. 123</a:t>
            </a:r>
          </a:p>
          <a:p>
            <a:pPr marL="914400" lvl="1" indent="-514350" eaLnBrk="1" hangingPunct="1">
              <a:buFontTx/>
              <a:buAutoNum type="arabicPeriod" startAt="6"/>
            </a:pPr>
            <a:r>
              <a:rPr lang="en-US" altLang="en-US" dirty="0"/>
              <a:t>“Right mindfulness” –contemplation upon the brevity of life, upon feelings, upon the mind and upon that which gives control over our thinking</a:t>
            </a:r>
            <a:endParaRPr lang="en-US" altLang="en-US" sz="1400" dirty="0"/>
          </a:p>
          <a:p>
            <a:pPr marL="914400" lvl="1" indent="-514350" eaLnBrk="1" hangingPunct="1">
              <a:buFontTx/>
              <a:buAutoNum type="arabicPeriod" startAt="6"/>
            </a:pPr>
            <a:r>
              <a:rPr lang="en-US" altLang="en-US" dirty="0"/>
              <a:t>“Right concentration” “one-pointedness of thought” </a:t>
            </a:r>
            <a:r>
              <a:rPr lang="en-US" altLang="en-US" sz="1400" dirty="0"/>
              <a:t>(Overall 3-part division and commentary from Bentley-Taylor, p. 173)</a:t>
            </a:r>
          </a:p>
        </p:txBody>
      </p:sp>
      <p:sp>
        <p:nvSpPr>
          <p:cNvPr id="25603" name="Slide Number Placeholder 3">
            <a:extLst>
              <a:ext uri="{FF2B5EF4-FFF2-40B4-BE49-F238E27FC236}">
                <a16:creationId xmlns:a16="http://schemas.microsoft.com/office/drawing/2014/main" id="{22B04298-07DC-4C68-8F1A-3F479CC201B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D71185-816B-4E4F-954E-6295328377F4}" type="slidenum">
              <a:rPr lang="en-US" altLang="en-US"/>
              <a:pPr eaLnBrk="1" hangingPunct="1"/>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A16AA32-55FE-46E2-B66C-1AAB00656080}"/>
              </a:ext>
            </a:extLst>
          </p:cNvPr>
          <p:cNvSpPr>
            <a:spLocks noGrp="1"/>
          </p:cNvSpPr>
          <p:nvPr>
            <p:ph type="title"/>
          </p:nvPr>
        </p:nvSpPr>
        <p:spPr>
          <a:xfrm>
            <a:off x="1905000" y="0"/>
            <a:ext cx="8229600" cy="685800"/>
          </a:xfrm>
        </p:spPr>
        <p:txBody>
          <a:bodyPr/>
          <a:lstStyle/>
          <a:p>
            <a:pPr eaLnBrk="1" hangingPunct="1"/>
            <a:r>
              <a:rPr lang="en-US" altLang="en-US"/>
              <a:t>The Ten Fetters</a:t>
            </a:r>
          </a:p>
        </p:txBody>
      </p:sp>
      <p:sp>
        <p:nvSpPr>
          <p:cNvPr id="26627" name="Content Placeholder 2">
            <a:extLst>
              <a:ext uri="{FF2B5EF4-FFF2-40B4-BE49-F238E27FC236}">
                <a16:creationId xmlns:a16="http://schemas.microsoft.com/office/drawing/2014/main" id="{BEE4A73E-EAAC-4122-AA27-B7CF2536555F}"/>
              </a:ext>
            </a:extLst>
          </p:cNvPr>
          <p:cNvSpPr>
            <a:spLocks noGrp="1"/>
          </p:cNvSpPr>
          <p:nvPr>
            <p:ph idx="1"/>
          </p:nvPr>
        </p:nvSpPr>
        <p:spPr>
          <a:xfrm>
            <a:off x="1232555" y="672445"/>
            <a:ext cx="8915400" cy="5652155"/>
          </a:xfrm>
        </p:spPr>
        <p:txBody>
          <a:bodyPr/>
          <a:lstStyle/>
          <a:p>
            <a:pPr marL="514350" indent="-514350" eaLnBrk="1" hangingPunct="1">
              <a:buFontTx/>
              <a:buAutoNum type="arabicPeriod"/>
            </a:pPr>
            <a:r>
              <a:rPr lang="en-US" altLang="en-US" sz="2800" dirty="0"/>
              <a:t>Belief in our individuality</a:t>
            </a:r>
          </a:p>
          <a:p>
            <a:pPr marL="514350" indent="-514350" eaLnBrk="1" hangingPunct="1">
              <a:buFontTx/>
              <a:buAutoNum type="arabicPeriod"/>
            </a:pPr>
            <a:r>
              <a:rPr lang="en-US" altLang="en-US" sz="2800" dirty="0"/>
              <a:t>Doubt</a:t>
            </a:r>
          </a:p>
          <a:p>
            <a:pPr marL="514350" indent="-514350" eaLnBrk="1" hangingPunct="1">
              <a:buFontTx/>
              <a:buAutoNum type="arabicPeriod"/>
            </a:pPr>
            <a:r>
              <a:rPr lang="en-US" altLang="en-US" sz="2800" dirty="0"/>
              <a:t>Believing that sacrifice and ritual will save</a:t>
            </a:r>
          </a:p>
          <a:p>
            <a:pPr marL="514350" indent="-514350" eaLnBrk="1" hangingPunct="1">
              <a:buFontTx/>
              <a:buAutoNum type="arabicPeriod"/>
            </a:pPr>
            <a:r>
              <a:rPr lang="en-US" altLang="en-US" sz="2800" dirty="0"/>
              <a:t>Impure desire</a:t>
            </a:r>
          </a:p>
          <a:p>
            <a:pPr marL="514350" indent="-514350" eaLnBrk="1" hangingPunct="1">
              <a:buFontTx/>
              <a:buAutoNum type="arabicPeriod"/>
            </a:pPr>
            <a:r>
              <a:rPr lang="en-US" altLang="en-US" sz="2800" dirty="0"/>
              <a:t>Anger </a:t>
            </a:r>
          </a:p>
          <a:p>
            <a:pPr marL="514350" indent="-514350" eaLnBrk="1" hangingPunct="1">
              <a:buFontTx/>
              <a:buAutoNum type="arabicPeriod"/>
            </a:pPr>
            <a:r>
              <a:rPr lang="en-US" altLang="en-US" sz="2800" dirty="0"/>
              <a:t>Desire for rebirth in a world of form</a:t>
            </a:r>
          </a:p>
          <a:p>
            <a:pPr marL="514350" indent="-514350" eaLnBrk="1" hangingPunct="1">
              <a:buFontTx/>
              <a:buAutoNum type="arabicPeriod"/>
            </a:pPr>
            <a:r>
              <a:rPr lang="en-US" altLang="en-US" sz="2800" dirty="0"/>
              <a:t>Desire for rebirth in a world without form</a:t>
            </a:r>
          </a:p>
          <a:p>
            <a:pPr marL="514350" indent="-514350" eaLnBrk="1" hangingPunct="1">
              <a:buFontTx/>
              <a:buAutoNum type="arabicPeriod"/>
            </a:pPr>
            <a:r>
              <a:rPr lang="en-US" altLang="en-US" sz="2800" dirty="0"/>
              <a:t>Arrogance</a:t>
            </a:r>
          </a:p>
          <a:p>
            <a:pPr marL="514350" indent="-514350" eaLnBrk="1" hangingPunct="1">
              <a:buFontTx/>
              <a:buAutoNum type="arabicPeriod"/>
            </a:pPr>
            <a:r>
              <a:rPr lang="en-US" altLang="en-US" sz="2800" dirty="0"/>
              <a:t>Spiritual pride</a:t>
            </a:r>
          </a:p>
          <a:p>
            <a:pPr marL="514350" indent="-514350" eaLnBrk="1" hangingPunct="1">
              <a:buFontTx/>
              <a:buAutoNum type="arabicPeriod"/>
            </a:pPr>
            <a:r>
              <a:rPr lang="en-US" altLang="en-US" sz="2800" dirty="0"/>
              <a:t> Ignorance</a:t>
            </a:r>
          </a:p>
          <a:p>
            <a:pPr marL="514350" indent="-514350" eaLnBrk="1" hangingPunct="1">
              <a:buNone/>
            </a:pPr>
            <a:r>
              <a:rPr lang="en-US" altLang="en-US" sz="2400" dirty="0"/>
              <a:t>If these are broken, </a:t>
            </a:r>
            <a:r>
              <a:rPr lang="en-US" altLang="en-US" sz="2400" dirty="0" err="1"/>
              <a:t>arahatship</a:t>
            </a:r>
            <a:r>
              <a:rPr lang="en-US" altLang="en-US" sz="2400" dirty="0"/>
              <a:t> and Nirvana are attained. </a:t>
            </a:r>
            <a:r>
              <a:rPr lang="en-US" altLang="en-US" sz="1400" dirty="0" err="1"/>
              <a:t>Noss</a:t>
            </a:r>
            <a:r>
              <a:rPr lang="en-US" altLang="en-US" sz="1400" dirty="0"/>
              <a:t>, p. 121</a:t>
            </a:r>
          </a:p>
          <a:p>
            <a:pPr marL="514350" indent="-514350" eaLnBrk="1" hangingPunct="1"/>
            <a:endParaRPr lang="en-US" altLang="en-US" dirty="0"/>
          </a:p>
        </p:txBody>
      </p:sp>
      <p:sp>
        <p:nvSpPr>
          <p:cNvPr id="26628" name="Slide Number Placeholder 3">
            <a:extLst>
              <a:ext uri="{FF2B5EF4-FFF2-40B4-BE49-F238E27FC236}">
                <a16:creationId xmlns:a16="http://schemas.microsoft.com/office/drawing/2014/main" id="{0C3F26CE-45BC-4EC1-890F-5F11C9A8E288}"/>
              </a:ext>
            </a:extLst>
          </p:cNvPr>
          <p:cNvSpPr>
            <a:spLocks noGrp="1"/>
          </p:cNvSpPr>
          <p:nvPr>
            <p:ph type="sldNum" sz="quarter" idx="12"/>
          </p:nvPr>
        </p:nvSpPr>
        <p:spPr>
          <a:xfrm>
            <a:off x="10744200" y="6248400"/>
            <a:ext cx="838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DFDBCD-0BC7-4533-BB1F-1DB707368B42}" type="slidenum">
              <a:rPr lang="en-US" altLang="en-US"/>
              <a:pPr eaLnBrk="1" hangingPunct="1"/>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9AD721E-433B-438A-9B1F-924FEB1A2163}"/>
              </a:ext>
            </a:extLst>
          </p:cNvPr>
          <p:cNvSpPr>
            <a:spLocks noGrp="1"/>
          </p:cNvSpPr>
          <p:nvPr>
            <p:ph type="title"/>
          </p:nvPr>
        </p:nvSpPr>
        <p:spPr/>
        <p:txBody>
          <a:bodyPr/>
          <a:lstStyle/>
          <a:p>
            <a:pPr eaLnBrk="1" hangingPunct="1"/>
            <a:r>
              <a:rPr lang="en-US" altLang="en-US"/>
              <a:t>Truth</a:t>
            </a:r>
          </a:p>
        </p:txBody>
      </p:sp>
      <p:sp>
        <p:nvSpPr>
          <p:cNvPr id="27651" name="Content Placeholder 2">
            <a:extLst>
              <a:ext uri="{FF2B5EF4-FFF2-40B4-BE49-F238E27FC236}">
                <a16:creationId xmlns:a16="http://schemas.microsoft.com/office/drawing/2014/main" id="{D2C64B68-361B-4B02-A87A-D0AC55F47DDA}"/>
              </a:ext>
            </a:extLst>
          </p:cNvPr>
          <p:cNvSpPr>
            <a:spLocks noGrp="1"/>
          </p:cNvSpPr>
          <p:nvPr>
            <p:ph idx="1"/>
          </p:nvPr>
        </p:nvSpPr>
        <p:spPr>
          <a:xfrm>
            <a:off x="1828800" y="1600201"/>
            <a:ext cx="8610600" cy="4525963"/>
          </a:xfrm>
        </p:spPr>
        <p:txBody>
          <a:bodyPr/>
          <a:lstStyle/>
          <a:p>
            <a:pPr marL="0" indent="0" eaLnBrk="1" hangingPunct="1">
              <a:buNone/>
            </a:pPr>
            <a:r>
              <a:rPr lang="en-US" altLang="en-US" dirty="0"/>
              <a:t>Buddha said: “Thus, monks, among doctrines unheard before, in me sight and knowledge arose, wisdom arose, knowledge arose, light arose.” </a:t>
            </a:r>
            <a:r>
              <a:rPr lang="en-US" altLang="en-US" sz="1400" dirty="0"/>
              <a:t>“The Sermon at Benares” Burtt, p. 30 </a:t>
            </a:r>
          </a:p>
          <a:p>
            <a:pPr lvl="1" eaLnBrk="1" hangingPunct="1"/>
            <a:r>
              <a:rPr lang="en-US" altLang="en-US" dirty="0"/>
              <a:t>“Apart from consciousness, no diverse truths exist. –Mere sophistry declares this ‘true,’ and that view ‘false.’” from the Sutta-</a:t>
            </a:r>
            <a:r>
              <a:rPr lang="en-US" altLang="en-US" dirty="0" err="1"/>
              <a:t>Nipata</a:t>
            </a:r>
            <a:r>
              <a:rPr lang="en-US" altLang="en-US" dirty="0"/>
              <a:t> </a:t>
            </a:r>
            <a:r>
              <a:rPr lang="en-US" altLang="en-US" sz="1400" dirty="0"/>
              <a:t>Burtt, p. 38</a:t>
            </a:r>
          </a:p>
          <a:p>
            <a:pPr eaLnBrk="1" hangingPunct="1"/>
            <a:endParaRPr lang="en-US" altLang="en-US" dirty="0"/>
          </a:p>
        </p:txBody>
      </p:sp>
      <p:sp>
        <p:nvSpPr>
          <p:cNvPr id="27652" name="Slide Number Placeholder 3">
            <a:extLst>
              <a:ext uri="{FF2B5EF4-FFF2-40B4-BE49-F238E27FC236}">
                <a16:creationId xmlns:a16="http://schemas.microsoft.com/office/drawing/2014/main" id="{5AA2D12F-CAF7-4AFE-BB68-93D7A3C64C3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FADA04-B2C1-457F-9985-257632674F10}" type="slidenum">
              <a:rPr lang="en-US" altLang="en-US"/>
              <a:pPr eaLnBrk="1" hangingPunct="1"/>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57A89C0-F1AB-48B9-9F28-D99891B096E0}"/>
              </a:ext>
            </a:extLst>
          </p:cNvPr>
          <p:cNvSpPr>
            <a:spLocks noGrp="1"/>
          </p:cNvSpPr>
          <p:nvPr>
            <p:ph type="title"/>
          </p:nvPr>
        </p:nvSpPr>
        <p:spPr/>
        <p:txBody>
          <a:bodyPr/>
          <a:lstStyle/>
          <a:p>
            <a:pPr eaLnBrk="1" hangingPunct="1"/>
            <a:r>
              <a:rPr lang="en-US" altLang="en-US"/>
              <a:t>Departure from Hinduism</a:t>
            </a:r>
          </a:p>
        </p:txBody>
      </p:sp>
      <p:sp>
        <p:nvSpPr>
          <p:cNvPr id="28675" name="Content Placeholder 2">
            <a:extLst>
              <a:ext uri="{FF2B5EF4-FFF2-40B4-BE49-F238E27FC236}">
                <a16:creationId xmlns:a16="http://schemas.microsoft.com/office/drawing/2014/main" id="{E1A3D32C-1243-4BA0-8DF8-2C3E1327778A}"/>
              </a:ext>
            </a:extLst>
          </p:cNvPr>
          <p:cNvSpPr>
            <a:spLocks noGrp="1"/>
          </p:cNvSpPr>
          <p:nvPr>
            <p:ph idx="1"/>
          </p:nvPr>
        </p:nvSpPr>
        <p:spPr/>
        <p:txBody>
          <a:bodyPr/>
          <a:lstStyle/>
          <a:p>
            <a:pPr eaLnBrk="1" hangingPunct="1"/>
            <a:r>
              <a:rPr lang="en-US" altLang="en-US"/>
              <a:t>Buddha rejected the Vedas as the source of truth.</a:t>
            </a:r>
          </a:p>
          <a:p>
            <a:pPr eaLnBrk="1" hangingPunct="1"/>
            <a:r>
              <a:rPr lang="en-US" altLang="en-US"/>
              <a:t>He refused to sacrifice to the gods, as enjoined by the Vedas.</a:t>
            </a:r>
          </a:p>
          <a:p>
            <a:pPr eaLnBrk="1" hangingPunct="1"/>
            <a:r>
              <a:rPr lang="en-US" altLang="en-US"/>
              <a:t>He did not go to the Brahmin priests.</a:t>
            </a:r>
          </a:p>
          <a:p>
            <a:pPr eaLnBrk="1" hangingPunct="1"/>
            <a:r>
              <a:rPr lang="en-US" altLang="en-US"/>
              <a:t>Therefore Buddhism is considered by Hindus to be a  heresy. </a:t>
            </a:r>
            <a:r>
              <a:rPr lang="en-US" altLang="en-US" sz="1400"/>
              <a:t>Noss and Noss, p. 115.</a:t>
            </a:r>
          </a:p>
        </p:txBody>
      </p:sp>
      <p:sp>
        <p:nvSpPr>
          <p:cNvPr id="28676" name="Slide Number Placeholder 3">
            <a:extLst>
              <a:ext uri="{FF2B5EF4-FFF2-40B4-BE49-F238E27FC236}">
                <a16:creationId xmlns:a16="http://schemas.microsoft.com/office/drawing/2014/main" id="{A17D5BFB-5047-4AAF-B1E4-629EDEE3A6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E065CC-9FA7-4CF3-95AE-3D3C8D4B20E0}" type="slidenum">
              <a:rPr lang="en-US" altLang="en-US"/>
              <a:pPr eaLnBrk="1" hangingPunct="1"/>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1F60E98-971A-4954-B87F-800C5F113478}"/>
              </a:ext>
            </a:extLst>
          </p:cNvPr>
          <p:cNvSpPr>
            <a:spLocks noGrp="1"/>
          </p:cNvSpPr>
          <p:nvPr>
            <p:ph type="title"/>
          </p:nvPr>
        </p:nvSpPr>
        <p:spPr>
          <a:xfrm>
            <a:off x="1981200" y="304800"/>
            <a:ext cx="8229600" cy="838200"/>
          </a:xfrm>
        </p:spPr>
        <p:txBody>
          <a:bodyPr/>
          <a:lstStyle/>
          <a:p>
            <a:pPr eaLnBrk="1" hangingPunct="1"/>
            <a:r>
              <a:rPr lang="en-US" altLang="en-US" dirty="0"/>
              <a:t>Buddhist Scriptures</a:t>
            </a:r>
          </a:p>
        </p:txBody>
      </p:sp>
      <p:sp>
        <p:nvSpPr>
          <p:cNvPr id="29699" name="Content Placeholder 2">
            <a:extLst>
              <a:ext uri="{FF2B5EF4-FFF2-40B4-BE49-F238E27FC236}">
                <a16:creationId xmlns:a16="http://schemas.microsoft.com/office/drawing/2014/main" id="{D9AF8B70-6C9D-4DD0-9850-0FE86810A3BF}"/>
              </a:ext>
            </a:extLst>
          </p:cNvPr>
          <p:cNvSpPr>
            <a:spLocks noGrp="1"/>
          </p:cNvSpPr>
          <p:nvPr>
            <p:ph idx="1"/>
          </p:nvPr>
        </p:nvSpPr>
        <p:spPr>
          <a:xfrm>
            <a:off x="1143000" y="1295400"/>
            <a:ext cx="9448800" cy="5105400"/>
          </a:xfrm>
        </p:spPr>
        <p:txBody>
          <a:bodyPr/>
          <a:lstStyle/>
          <a:p>
            <a:pPr marL="0" indent="0" eaLnBrk="1" hangingPunct="1">
              <a:buNone/>
            </a:pPr>
            <a:r>
              <a:rPr lang="en-US" altLang="en-US" sz="2800" dirty="0"/>
              <a:t>The early Buddhist canon is called the Tripitaka (or “three baskets”). </a:t>
            </a:r>
          </a:p>
          <a:p>
            <a:pPr lvl="1" eaLnBrk="1" hangingPunct="1"/>
            <a:r>
              <a:rPr lang="en-US" altLang="en-US" sz="2400" i="1" dirty="0"/>
              <a:t>Vinaya </a:t>
            </a:r>
            <a:r>
              <a:rPr lang="en-US" altLang="en-US" sz="2400" i="1" dirty="0" err="1"/>
              <a:t>Pitaka</a:t>
            </a:r>
            <a:r>
              <a:rPr lang="en-US" altLang="en-US" sz="2400" i="1" dirty="0"/>
              <a:t> </a:t>
            </a:r>
            <a:r>
              <a:rPr lang="en-US" altLang="en-US" sz="2400" dirty="0"/>
              <a:t>(monastic rules), </a:t>
            </a:r>
            <a:r>
              <a:rPr lang="en-US" altLang="en-US" sz="2400" i="1" dirty="0"/>
              <a:t>Sutta </a:t>
            </a:r>
            <a:r>
              <a:rPr lang="en-US" altLang="en-US" sz="2400" i="1" dirty="0" err="1"/>
              <a:t>Pitaka</a:t>
            </a:r>
            <a:r>
              <a:rPr lang="en-US" altLang="en-US" sz="2400" i="1" dirty="0"/>
              <a:t> </a:t>
            </a:r>
            <a:r>
              <a:rPr lang="en-US" altLang="en-US" sz="2400" dirty="0"/>
              <a:t>(discourses primarily of Buddha, with five sub-divisions), and </a:t>
            </a:r>
            <a:r>
              <a:rPr lang="en-US" altLang="en-US" sz="2400" i="1" dirty="0" err="1"/>
              <a:t>Abhadhamma</a:t>
            </a:r>
            <a:r>
              <a:rPr lang="en-US" altLang="en-US" sz="2400" dirty="0"/>
              <a:t> </a:t>
            </a:r>
            <a:r>
              <a:rPr lang="en-US" altLang="en-US" sz="2400" i="1" dirty="0" err="1"/>
              <a:t>Pitaka</a:t>
            </a:r>
            <a:r>
              <a:rPr lang="en-US" altLang="en-US" sz="2400" dirty="0"/>
              <a:t> (supplemental doctrine). </a:t>
            </a:r>
            <a:r>
              <a:rPr lang="en-US" altLang="en-US" sz="1400" dirty="0" err="1"/>
              <a:t>Noss</a:t>
            </a:r>
            <a:r>
              <a:rPr lang="en-US" altLang="en-US" sz="1400" dirty="0"/>
              <a:t>, p. 127</a:t>
            </a:r>
          </a:p>
          <a:p>
            <a:pPr lvl="1" eaLnBrk="1" hangingPunct="1"/>
            <a:r>
              <a:rPr lang="en-US" altLang="en-US" sz="2400" dirty="0"/>
              <a:t>They were written several hundred years after Buddha’s death at approximately 483 BC.</a:t>
            </a:r>
          </a:p>
          <a:p>
            <a:pPr lvl="1" eaLnBrk="1" hangingPunct="1"/>
            <a:r>
              <a:rPr lang="en-US" altLang="en-US" sz="2400" dirty="0"/>
              <a:t>It contains what is supposed to be the teachings of Buddha, including instructions to monks, sermons and philosophical treatises. It’s eleven times the size of the Christian Bible. </a:t>
            </a:r>
            <a:r>
              <a:rPr lang="en-US" altLang="en-US" sz="1400" dirty="0"/>
              <a:t>(Bentley-Taylor, p. 170)</a:t>
            </a:r>
          </a:p>
          <a:p>
            <a:pPr lvl="1" eaLnBrk="1" hangingPunct="1"/>
            <a:r>
              <a:rPr lang="en-US" altLang="en-US" sz="2400" dirty="0"/>
              <a:t>The Vedas are not a source of authority in Buddhism.</a:t>
            </a:r>
          </a:p>
        </p:txBody>
      </p:sp>
      <p:sp>
        <p:nvSpPr>
          <p:cNvPr id="29700" name="Slide Number Placeholder 3">
            <a:extLst>
              <a:ext uri="{FF2B5EF4-FFF2-40B4-BE49-F238E27FC236}">
                <a16:creationId xmlns:a16="http://schemas.microsoft.com/office/drawing/2014/main" id="{00FEF6D3-D9F6-434F-9790-421778DD6E1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586233-CEE6-4CFC-BFDB-0331F16AF54B}" type="slidenum">
              <a:rPr lang="en-US" altLang="en-US"/>
              <a:pPr eaLnBrk="1" hangingPunct="1"/>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67B27E8-09FE-47CB-868C-4065075EDBD3}"/>
              </a:ext>
            </a:extLst>
          </p:cNvPr>
          <p:cNvSpPr>
            <a:spLocks noGrp="1" noChangeArrowheads="1"/>
          </p:cNvSpPr>
          <p:nvPr>
            <p:ph type="title" idx="4294967295"/>
          </p:nvPr>
        </p:nvSpPr>
        <p:spPr>
          <a:xfrm>
            <a:off x="2590800" y="0"/>
            <a:ext cx="7010400" cy="1143000"/>
          </a:xfrm>
        </p:spPr>
        <p:txBody>
          <a:bodyPr/>
          <a:lstStyle/>
          <a:p>
            <a:pPr eaLnBrk="1" hangingPunct="1"/>
            <a:r>
              <a:rPr lang="en-US" altLang="en-US" sz="3200">
                <a:solidFill>
                  <a:srgbClr val="FF0000"/>
                </a:solidFill>
              </a:rPr>
              <a:t>World Religions by Percentage and </a:t>
            </a:r>
            <a:br>
              <a:rPr lang="en-US" altLang="en-US" sz="3200">
                <a:solidFill>
                  <a:srgbClr val="FF0000"/>
                </a:solidFill>
              </a:rPr>
            </a:br>
            <a:r>
              <a:rPr lang="en-US" altLang="en-US" sz="3200">
                <a:solidFill>
                  <a:srgbClr val="FF0000"/>
                </a:solidFill>
              </a:rPr>
              <a:t>Size  of World Population--2009</a:t>
            </a:r>
          </a:p>
        </p:txBody>
      </p:sp>
      <p:sp>
        <p:nvSpPr>
          <p:cNvPr id="195589" name="TextBox 5">
            <a:extLst>
              <a:ext uri="{FF2B5EF4-FFF2-40B4-BE49-F238E27FC236}">
                <a16:creationId xmlns:a16="http://schemas.microsoft.com/office/drawing/2014/main" id="{648856EA-628D-4220-AD0B-0809EFA68F0A}"/>
              </a:ext>
            </a:extLst>
          </p:cNvPr>
          <p:cNvSpPr txBox="1">
            <a:spLocks noChangeArrowheads="1"/>
          </p:cNvSpPr>
          <p:nvPr/>
        </p:nvSpPr>
        <p:spPr bwMode="auto">
          <a:xfrm>
            <a:off x="2133600" y="6019801"/>
            <a:ext cx="8001000" cy="523875"/>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dirty="0">
                <a:solidFill>
                  <a:srgbClr val="000000"/>
                </a:solidFill>
                <a:latin typeface="Gill Sans MT" pitchFamily="34" charset="0"/>
                <a:cs typeface="+mn-cs"/>
              </a:rPr>
              <a:t>David Barrett, Todd M. Johnson &amp; Peter Crossing,  “Christian World Communions: Five Overviews of Global Christianity, AD 1800-2025,” Int’l Bulletin of Missionary Research,  Jan. 2009,  Global Table 5, p. 25.</a:t>
            </a:r>
            <a:endParaRPr lang="en-US" sz="1400" dirty="0">
              <a:latin typeface="+mn-lt"/>
              <a:cs typeface="+mn-cs"/>
            </a:endParaRPr>
          </a:p>
        </p:txBody>
      </p:sp>
      <p:graphicFrame>
        <p:nvGraphicFramePr>
          <p:cNvPr id="8" name="Chart 7">
            <a:extLst>
              <a:ext uri="{FF2B5EF4-FFF2-40B4-BE49-F238E27FC236}">
                <a16:creationId xmlns:a16="http://schemas.microsoft.com/office/drawing/2014/main" id="{E14AFA34-D85C-42B1-85E7-1E9F90F45216}"/>
              </a:ext>
            </a:extLst>
          </p:cNvPr>
          <p:cNvGraphicFramePr/>
          <p:nvPr/>
        </p:nvGraphicFramePr>
        <p:xfrm>
          <a:off x="1524000" y="1676400"/>
          <a:ext cx="4648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A6623558-2236-4C28-A8DB-7DEF910D8F17}"/>
              </a:ext>
            </a:extLst>
          </p:cNvPr>
          <p:cNvGraphicFramePr>
            <a:graphicFrameLocks noGrp="1"/>
          </p:cNvGraphicFramePr>
          <p:nvPr/>
        </p:nvGraphicFramePr>
        <p:xfrm>
          <a:off x="6096000" y="2057401"/>
          <a:ext cx="4038600" cy="3809997"/>
        </p:xfrm>
        <a:graphic>
          <a:graphicData uri="http://schemas.openxmlformats.org/drawingml/2006/table">
            <a:tbl>
              <a:tblPr/>
              <a:tblGrid>
                <a:gridCol w="2318456">
                  <a:extLst>
                    <a:ext uri="{9D8B030D-6E8A-4147-A177-3AD203B41FA5}">
                      <a16:colId xmlns:a16="http://schemas.microsoft.com/office/drawing/2014/main" val="20000"/>
                    </a:ext>
                  </a:extLst>
                </a:gridCol>
                <a:gridCol w="1720144">
                  <a:extLst>
                    <a:ext uri="{9D8B030D-6E8A-4147-A177-3AD203B41FA5}">
                      <a16:colId xmlns:a16="http://schemas.microsoft.com/office/drawing/2014/main" val="20001"/>
                    </a:ext>
                  </a:extLst>
                </a:gridCol>
              </a:tblGrid>
              <a:tr h="423333">
                <a:tc>
                  <a:txBody>
                    <a:bodyPr/>
                    <a:lstStyle/>
                    <a:p>
                      <a:pPr algn="l" fontAlgn="b"/>
                      <a:r>
                        <a:rPr lang="en-US" sz="2000" b="0" i="0" u="none" strike="noStrike" dirty="0">
                          <a:solidFill>
                            <a:srgbClr val="000000"/>
                          </a:solidFill>
                          <a:latin typeface="Calibri"/>
                        </a:rPr>
                        <a:t>Christians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2,271,727,000</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23333">
                <a:tc>
                  <a:txBody>
                    <a:bodyPr/>
                    <a:lstStyle/>
                    <a:p>
                      <a:pPr algn="l" fontAlgn="b"/>
                      <a:r>
                        <a:rPr lang="en-US" sz="2000" b="0" i="0" u="none" strike="noStrike">
                          <a:solidFill>
                            <a:srgbClr val="000000"/>
                          </a:solidFill>
                          <a:latin typeface="Calibri"/>
                        </a:rPr>
                        <a:t>Muslims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1,449,614,000</a:t>
                      </a:r>
                    </a:p>
                  </a:txBody>
                  <a:tcPr marL="0" marR="0" marT="0" marB="0" anchor="b">
                    <a:lnL>
                      <a:noFill/>
                    </a:lnL>
                    <a:lnR>
                      <a:noFill/>
                    </a:lnR>
                    <a:lnT>
                      <a:noFill/>
                    </a:lnT>
                    <a:lnB>
                      <a:noFill/>
                    </a:lnB>
                  </a:tcPr>
                </a:tc>
                <a:extLst>
                  <a:ext uri="{0D108BD9-81ED-4DB2-BD59-A6C34878D82A}">
                    <a16:rowId xmlns:a16="http://schemas.microsoft.com/office/drawing/2014/main" val="10001"/>
                  </a:ext>
                </a:extLst>
              </a:tr>
              <a:tr h="423333">
                <a:tc>
                  <a:txBody>
                    <a:bodyPr/>
                    <a:lstStyle/>
                    <a:p>
                      <a:pPr algn="l" fontAlgn="b"/>
                      <a:r>
                        <a:rPr lang="en-US" sz="2000" b="1" i="0" u="none" strike="noStrike" dirty="0">
                          <a:solidFill>
                            <a:srgbClr val="000000"/>
                          </a:solidFill>
                          <a:latin typeface="Calibri"/>
                        </a:rPr>
                        <a:t>Hindus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913,455,000</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23333">
                <a:tc>
                  <a:txBody>
                    <a:bodyPr/>
                    <a:lstStyle/>
                    <a:p>
                      <a:pPr algn="l" fontAlgn="b"/>
                      <a:r>
                        <a:rPr lang="en-US" sz="2000" b="0" i="0" u="none" strike="noStrike">
                          <a:solidFill>
                            <a:srgbClr val="000000"/>
                          </a:solidFill>
                          <a:latin typeface="Calibri"/>
                        </a:rPr>
                        <a:t>Nonreligious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773,947,000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23333">
                <a:tc>
                  <a:txBody>
                    <a:bodyPr/>
                    <a:lstStyle/>
                    <a:p>
                      <a:pPr algn="l" fontAlgn="b"/>
                      <a:r>
                        <a:rPr lang="en-US" sz="2000" b="0" i="0" u="none" strike="noStrike">
                          <a:solidFill>
                            <a:srgbClr val="000000"/>
                          </a:solidFill>
                          <a:latin typeface="Calibri"/>
                        </a:rPr>
                        <a:t>Chinese universists</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388,609,000</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23333">
                <a:tc>
                  <a:txBody>
                    <a:bodyPr/>
                    <a:lstStyle/>
                    <a:p>
                      <a:pPr algn="l" fontAlgn="b"/>
                      <a:r>
                        <a:rPr lang="en-US" sz="2000" b="1" i="0" u="none" strike="noStrike" dirty="0">
                          <a:solidFill>
                            <a:srgbClr val="000000"/>
                          </a:solidFill>
                          <a:latin typeface="Calibri"/>
                        </a:rPr>
                        <a:t>Buddhists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387,872,000</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23333">
                <a:tc>
                  <a:txBody>
                    <a:bodyPr/>
                    <a:lstStyle/>
                    <a:p>
                      <a:pPr algn="l" fontAlgn="b"/>
                      <a:r>
                        <a:rPr lang="en-US" sz="2000" b="0" i="0" u="none" strike="noStrike">
                          <a:solidFill>
                            <a:srgbClr val="000000"/>
                          </a:solidFill>
                          <a:latin typeface="Calibri"/>
                        </a:rPr>
                        <a:t>Ethnoreligionists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266,281,000</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23333">
                <a:tc>
                  <a:txBody>
                    <a:bodyPr/>
                    <a:lstStyle/>
                    <a:p>
                      <a:pPr algn="l" fontAlgn="b"/>
                      <a:r>
                        <a:rPr lang="en-US" sz="2000" b="0" i="0" u="none" strike="noStrike">
                          <a:solidFill>
                            <a:srgbClr val="000000"/>
                          </a:solidFill>
                          <a:latin typeface="Calibri"/>
                        </a:rPr>
                        <a:t>Atheists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148,346,000</a:t>
                      </a:r>
                    </a:p>
                  </a:txBody>
                  <a:tcPr marL="0" marR="0" marT="0" marB="0" anchor="b">
                    <a:lnL>
                      <a:noFill/>
                    </a:lnL>
                    <a:lnR>
                      <a:noFill/>
                    </a:lnR>
                    <a:lnT>
                      <a:noFill/>
                    </a:lnT>
                    <a:lnB>
                      <a:noFill/>
                    </a:lnB>
                  </a:tcPr>
                </a:tc>
                <a:extLst>
                  <a:ext uri="{0D108BD9-81ED-4DB2-BD59-A6C34878D82A}">
                    <a16:rowId xmlns:a16="http://schemas.microsoft.com/office/drawing/2014/main" val="10007"/>
                  </a:ext>
                </a:extLst>
              </a:tr>
              <a:tr h="423333">
                <a:tc>
                  <a:txBody>
                    <a:bodyPr/>
                    <a:lstStyle/>
                    <a:p>
                      <a:pPr algn="l" fontAlgn="b"/>
                      <a:r>
                        <a:rPr lang="en-US" sz="2000" b="0" i="0" u="none" strike="noStrike" dirty="0">
                          <a:solidFill>
                            <a:srgbClr val="000000"/>
                          </a:solidFill>
                          <a:latin typeface="Calibri"/>
                        </a:rPr>
                        <a:t>Other</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228,306,000</a:t>
                      </a:r>
                    </a:p>
                  </a:txBody>
                  <a:tcPr marL="0" marR="0" marT="0" marB="0" anchor="b">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12312" name="TextBox 9">
            <a:extLst>
              <a:ext uri="{FF2B5EF4-FFF2-40B4-BE49-F238E27FC236}">
                <a16:creationId xmlns:a16="http://schemas.microsoft.com/office/drawing/2014/main" id="{8AFD3BB8-CF63-4B7F-AB0C-EA28F710EA6A}"/>
              </a:ext>
            </a:extLst>
          </p:cNvPr>
          <p:cNvSpPr txBox="1">
            <a:spLocks noChangeArrowheads="1"/>
          </p:cNvSpPr>
          <p:nvPr/>
        </p:nvSpPr>
        <p:spPr bwMode="auto">
          <a:xfrm>
            <a:off x="6324600" y="167640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World Religions by Population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FFF9390-EF94-4934-84E3-62BD4FF9D6FE}"/>
              </a:ext>
            </a:extLst>
          </p:cNvPr>
          <p:cNvSpPr>
            <a:spLocks noGrp="1"/>
          </p:cNvSpPr>
          <p:nvPr>
            <p:ph type="title"/>
          </p:nvPr>
        </p:nvSpPr>
        <p:spPr>
          <a:xfrm>
            <a:off x="1981200" y="228600"/>
            <a:ext cx="8229600" cy="914400"/>
          </a:xfrm>
        </p:spPr>
        <p:txBody>
          <a:bodyPr/>
          <a:lstStyle/>
          <a:p>
            <a:pPr eaLnBrk="1" hangingPunct="1"/>
            <a:r>
              <a:rPr lang="en-US" altLang="en-US" dirty="0"/>
              <a:t>Some Early Buddhist Doctrines</a:t>
            </a:r>
          </a:p>
        </p:txBody>
      </p:sp>
      <p:sp>
        <p:nvSpPr>
          <p:cNvPr id="30723" name="Content Placeholder 2">
            <a:extLst>
              <a:ext uri="{FF2B5EF4-FFF2-40B4-BE49-F238E27FC236}">
                <a16:creationId xmlns:a16="http://schemas.microsoft.com/office/drawing/2014/main" id="{92EE8C18-2430-42E2-8D37-3C317DFE3DED}"/>
              </a:ext>
            </a:extLst>
          </p:cNvPr>
          <p:cNvSpPr>
            <a:spLocks noGrp="1"/>
          </p:cNvSpPr>
          <p:nvPr>
            <p:ph idx="1"/>
          </p:nvPr>
        </p:nvSpPr>
        <p:spPr>
          <a:xfrm>
            <a:off x="914400" y="1143000"/>
            <a:ext cx="9829800" cy="5715000"/>
          </a:xfrm>
        </p:spPr>
        <p:txBody>
          <a:bodyPr/>
          <a:lstStyle/>
          <a:p>
            <a:pPr eaLnBrk="1" hangingPunct="1"/>
            <a:r>
              <a:rPr lang="en-US" altLang="en-US" sz="2800" b="1" dirty="0"/>
              <a:t>Brahman</a:t>
            </a:r>
            <a:r>
              <a:rPr lang="en-US" altLang="en-US" sz="2800" dirty="0"/>
              <a:t>-- “As marking the goal of the religious quest, Brahman is transformed rather than rejected: that goal is entrance into Nirvana instead of union with Brahman.” </a:t>
            </a:r>
            <a:r>
              <a:rPr lang="en-US" altLang="en-US" sz="1400" dirty="0"/>
              <a:t>Burtt, p. 19</a:t>
            </a:r>
          </a:p>
          <a:p>
            <a:pPr eaLnBrk="1" hangingPunct="1"/>
            <a:r>
              <a:rPr lang="en-US" altLang="en-US" sz="2800" b="1" dirty="0"/>
              <a:t>Nirvana</a:t>
            </a:r>
            <a:r>
              <a:rPr lang="en-US" altLang="en-US" sz="2800" dirty="0"/>
              <a:t>—A person achieving right concentration will not be subject to </a:t>
            </a:r>
            <a:r>
              <a:rPr lang="en-US" altLang="en-US" sz="2800" i="1" dirty="0"/>
              <a:t>tanha</a:t>
            </a:r>
            <a:r>
              <a:rPr lang="en-US" altLang="en-US" sz="2800" dirty="0"/>
              <a:t> (demandingness) but will achieve liberation and enlightenment and enter Nirvana--“a state marked by…a sense of liberation, inward peace and strength, insight into truth, the joy of complete oneness with reality, and love toward all creatures in the universe.” </a:t>
            </a:r>
            <a:r>
              <a:rPr lang="en-US" altLang="en-US" sz="1400" dirty="0"/>
              <a:t>Burtt, p. 29 </a:t>
            </a:r>
          </a:p>
          <a:p>
            <a:pPr lvl="1" eaLnBrk="1" hangingPunct="1"/>
            <a:r>
              <a:rPr lang="en-US" altLang="en-US" sz="2400" dirty="0"/>
              <a:t>The goal is to finally escape life.</a:t>
            </a:r>
          </a:p>
          <a:p>
            <a:pPr eaLnBrk="1" hangingPunct="1"/>
            <a:endParaRPr lang="en-US" altLang="en-US" sz="1400" dirty="0"/>
          </a:p>
          <a:p>
            <a:pPr eaLnBrk="1" hangingPunct="1"/>
            <a:endParaRPr lang="en-US" altLang="en-US" dirty="0"/>
          </a:p>
        </p:txBody>
      </p:sp>
      <p:sp>
        <p:nvSpPr>
          <p:cNvPr id="30724" name="Slide Number Placeholder 3">
            <a:extLst>
              <a:ext uri="{FF2B5EF4-FFF2-40B4-BE49-F238E27FC236}">
                <a16:creationId xmlns:a16="http://schemas.microsoft.com/office/drawing/2014/main" id="{31FB4353-133B-4E55-9557-AB61BFA7AC0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240980-43FC-4B87-8344-0E8A47E9F0DC}" type="slidenum">
              <a:rPr lang="en-US" altLang="en-US"/>
              <a:pPr eaLnBrk="1" hangingPunct="1"/>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A5082F95-776E-4526-8642-E3397194E0B5}"/>
              </a:ext>
            </a:extLst>
          </p:cNvPr>
          <p:cNvSpPr>
            <a:spLocks noGrp="1"/>
          </p:cNvSpPr>
          <p:nvPr>
            <p:ph idx="1"/>
          </p:nvPr>
        </p:nvSpPr>
        <p:spPr>
          <a:xfrm>
            <a:off x="1066800" y="228600"/>
            <a:ext cx="9753600" cy="6400800"/>
          </a:xfrm>
        </p:spPr>
        <p:txBody>
          <a:bodyPr/>
          <a:lstStyle/>
          <a:p>
            <a:pPr eaLnBrk="1" hangingPunct="1"/>
            <a:r>
              <a:rPr lang="en-US" altLang="en-US" sz="2800" b="1" dirty="0"/>
              <a:t>Anatta</a:t>
            </a:r>
            <a:r>
              <a:rPr lang="en-US" altLang="en-US" sz="2800" dirty="0"/>
              <a:t>--There is no self, no ego, no individual identity or reality.</a:t>
            </a:r>
          </a:p>
          <a:p>
            <a:pPr lvl="1" eaLnBrk="1" hangingPunct="1"/>
            <a:r>
              <a:rPr lang="en-US" altLang="en-US" dirty="0"/>
              <a:t>“Nirvana is, but not the man who seeks it. The path exists, but not the traveler on it.” </a:t>
            </a:r>
            <a:r>
              <a:rPr lang="en-US" altLang="en-US" dirty="0" err="1"/>
              <a:t>Visuddhimagga</a:t>
            </a:r>
            <a:r>
              <a:rPr lang="en-US" altLang="en-US" dirty="0"/>
              <a:t> 16, in Bentley-Taylor, p. 176</a:t>
            </a:r>
          </a:p>
          <a:p>
            <a:pPr eaLnBrk="1" hangingPunct="1"/>
            <a:r>
              <a:rPr lang="en-US" altLang="en-US" sz="2800" b="1" dirty="0"/>
              <a:t>Samsara</a:t>
            </a:r>
            <a:r>
              <a:rPr lang="en-US" altLang="en-US" sz="2800" dirty="0"/>
              <a:t>—The succession of rebirths is not continued through the “atman” or soul, since there was none to </a:t>
            </a:r>
            <a:r>
              <a:rPr lang="en-US" altLang="en-US" sz="2800" dirty="0" err="1"/>
              <a:t>Buddah</a:t>
            </a:r>
            <a:r>
              <a:rPr lang="en-US" altLang="en-US" sz="2800" dirty="0"/>
              <a:t>, but is simply the engine of karma. </a:t>
            </a:r>
          </a:p>
          <a:p>
            <a:pPr eaLnBrk="1" hangingPunct="1"/>
            <a:r>
              <a:rPr lang="en-US" altLang="en-US" sz="2800" b="1" dirty="0"/>
              <a:t>Karma</a:t>
            </a:r>
            <a:r>
              <a:rPr lang="en-US" altLang="en-US" sz="2800" dirty="0"/>
              <a:t>— As in Hinduism, the law of moral cause and effect, from one life to the next.</a:t>
            </a:r>
          </a:p>
          <a:p>
            <a:pPr eaLnBrk="1" hangingPunct="1"/>
            <a:r>
              <a:rPr lang="en-US" altLang="en-US" sz="2800" b="1" dirty="0"/>
              <a:t>Dharma</a:t>
            </a:r>
            <a:r>
              <a:rPr lang="en-US" altLang="en-US" sz="2800" dirty="0"/>
              <a:t>– “The way that man should follow in order to fulfill his true nature and carry out his moral and social responsibilities.” </a:t>
            </a:r>
            <a:r>
              <a:rPr lang="en-US" altLang="en-US" sz="1400" dirty="0"/>
              <a:t>Burtt, p. 19</a:t>
            </a:r>
          </a:p>
        </p:txBody>
      </p:sp>
      <p:sp>
        <p:nvSpPr>
          <p:cNvPr id="31747" name="Slide Number Placeholder 3">
            <a:extLst>
              <a:ext uri="{FF2B5EF4-FFF2-40B4-BE49-F238E27FC236}">
                <a16:creationId xmlns:a16="http://schemas.microsoft.com/office/drawing/2014/main" id="{D5CB9072-7268-4648-9C92-D16AC04166FD}"/>
              </a:ext>
            </a:extLst>
          </p:cNvPr>
          <p:cNvSpPr>
            <a:spLocks noGrp="1"/>
          </p:cNvSpPr>
          <p:nvPr>
            <p:ph type="sldNum" sz="quarter" idx="12"/>
          </p:nvPr>
        </p:nvSpPr>
        <p:spPr>
          <a:xfrm>
            <a:off x="11049000" y="6248400"/>
            <a:ext cx="533400" cy="3238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ADF3F4-C616-41BD-9407-AB02B96BD7B6}" type="slidenum">
              <a:rPr lang="en-US" altLang="en-US"/>
              <a:pPr eaLnBrk="1" hangingPunct="1"/>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9A2755FD-BC2A-4F3F-86A2-C89A46863CA3}"/>
              </a:ext>
            </a:extLst>
          </p:cNvPr>
          <p:cNvSpPr>
            <a:spLocks noGrp="1"/>
          </p:cNvSpPr>
          <p:nvPr>
            <p:ph type="ctrTitle"/>
          </p:nvPr>
        </p:nvSpPr>
        <p:spPr>
          <a:xfrm>
            <a:off x="1941512" y="609600"/>
            <a:ext cx="8308975" cy="1981200"/>
          </a:xfrm>
        </p:spPr>
        <p:txBody>
          <a:bodyPr/>
          <a:lstStyle/>
          <a:p>
            <a:pPr eaLnBrk="1" hangingPunct="1"/>
            <a:r>
              <a:rPr lang="en-US" altLang="en-US" dirty="0"/>
              <a:t>So far, Theravada (Hinayana) Buddhism has been described.</a:t>
            </a:r>
          </a:p>
        </p:txBody>
      </p:sp>
      <p:sp>
        <p:nvSpPr>
          <p:cNvPr id="32771" name="Subtitle 5">
            <a:extLst>
              <a:ext uri="{FF2B5EF4-FFF2-40B4-BE49-F238E27FC236}">
                <a16:creationId xmlns:a16="http://schemas.microsoft.com/office/drawing/2014/main" id="{DEDA0BE6-551B-4E6E-947F-88C1CFA23C41}"/>
              </a:ext>
            </a:extLst>
          </p:cNvPr>
          <p:cNvSpPr>
            <a:spLocks noGrp="1"/>
          </p:cNvSpPr>
          <p:nvPr>
            <p:ph type="subTitle" idx="1"/>
          </p:nvPr>
        </p:nvSpPr>
        <p:spPr>
          <a:xfrm>
            <a:off x="1752600" y="3581400"/>
            <a:ext cx="5410200" cy="1828800"/>
          </a:xfrm>
        </p:spPr>
        <p:txBody>
          <a:bodyPr/>
          <a:lstStyle/>
          <a:p>
            <a:pPr eaLnBrk="1" hangingPunct="1"/>
            <a:r>
              <a:rPr lang="en-US" altLang="en-US"/>
              <a:t>This is also known as Southern Buddhism, since it is found primarily in Southeast Asia—Thailand, Burma, Cambodia and Laos.</a:t>
            </a:r>
          </a:p>
        </p:txBody>
      </p:sp>
      <p:sp>
        <p:nvSpPr>
          <p:cNvPr id="32772" name="Slide Number Placeholder 3">
            <a:extLst>
              <a:ext uri="{FF2B5EF4-FFF2-40B4-BE49-F238E27FC236}">
                <a16:creationId xmlns:a16="http://schemas.microsoft.com/office/drawing/2014/main" id="{1627281A-E799-484E-9531-08EBC6562CA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A9FC31-F7D2-49E5-971A-5A508B220819}" type="slidenum">
              <a:rPr lang="en-US" altLang="en-US">
                <a:solidFill>
                  <a:srgbClr val="FFFFFF"/>
                </a:solidFill>
              </a:rPr>
              <a:pPr eaLnBrk="1" hangingPunct="1"/>
              <a:t>22</a:t>
            </a:fld>
            <a:endParaRPr lang="en-US" altLang="en-US">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1B990AC-7622-4D19-BF9E-9AEEC933C285}"/>
              </a:ext>
            </a:extLst>
          </p:cNvPr>
          <p:cNvSpPr>
            <a:spLocks noGrp="1"/>
          </p:cNvSpPr>
          <p:nvPr>
            <p:ph type="title"/>
          </p:nvPr>
        </p:nvSpPr>
        <p:spPr>
          <a:xfrm>
            <a:off x="1981200" y="381000"/>
            <a:ext cx="8229600" cy="990600"/>
          </a:xfrm>
        </p:spPr>
        <p:txBody>
          <a:bodyPr/>
          <a:lstStyle/>
          <a:p>
            <a:pPr eaLnBrk="1" hangingPunct="1"/>
            <a:r>
              <a:rPr lang="en-US" altLang="en-US" u="sng"/>
              <a:t>Mahayana</a:t>
            </a:r>
            <a:r>
              <a:rPr lang="en-US" altLang="en-US"/>
              <a:t> Buddhism</a:t>
            </a:r>
          </a:p>
        </p:txBody>
      </p:sp>
      <p:sp>
        <p:nvSpPr>
          <p:cNvPr id="33795" name="Content Placeholder 2">
            <a:extLst>
              <a:ext uri="{FF2B5EF4-FFF2-40B4-BE49-F238E27FC236}">
                <a16:creationId xmlns:a16="http://schemas.microsoft.com/office/drawing/2014/main" id="{6DDE0E4E-73B1-4045-B031-057C3313901B}"/>
              </a:ext>
            </a:extLst>
          </p:cNvPr>
          <p:cNvSpPr>
            <a:spLocks noGrp="1"/>
          </p:cNvSpPr>
          <p:nvPr>
            <p:ph idx="1"/>
          </p:nvPr>
        </p:nvSpPr>
        <p:spPr>
          <a:xfrm>
            <a:off x="914400" y="1447800"/>
            <a:ext cx="10134600" cy="5181600"/>
          </a:xfrm>
        </p:spPr>
        <p:txBody>
          <a:bodyPr/>
          <a:lstStyle/>
          <a:p>
            <a:pPr eaLnBrk="1" hangingPunct="1"/>
            <a:r>
              <a:rPr lang="en-US" altLang="en-US" sz="2800" dirty="0"/>
              <a:t>This is known as the “greater way,” and as Northern Buddhism, since it is found in Burma and Nepal, as well as in East Asia—Vietnam, China, Taiwan and Japan.</a:t>
            </a:r>
          </a:p>
          <a:p>
            <a:pPr eaLnBrk="1" hangingPunct="1"/>
            <a:r>
              <a:rPr lang="en-US" altLang="en-US" sz="2800" dirty="0"/>
              <a:t>The Chinese canon of Mahayana Buddhism has approximately 5,000 volumes.</a:t>
            </a:r>
          </a:p>
          <a:p>
            <a:pPr lvl="1" eaLnBrk="1" hangingPunct="1"/>
            <a:r>
              <a:rPr lang="en-US" altLang="en-US" sz="2400" dirty="0"/>
              <a:t>Among the more influential writings are the </a:t>
            </a:r>
            <a:r>
              <a:rPr lang="en-US" altLang="en-US" sz="2400" i="1" dirty="0"/>
              <a:t>Diamond Sutra</a:t>
            </a:r>
            <a:r>
              <a:rPr lang="en-US" altLang="en-US" sz="2400" dirty="0"/>
              <a:t>, the </a:t>
            </a:r>
            <a:r>
              <a:rPr lang="en-US" altLang="en-US" sz="2400" i="1" dirty="0" err="1"/>
              <a:t>Lankavatara</a:t>
            </a:r>
            <a:r>
              <a:rPr lang="en-US" altLang="en-US" sz="2400" i="1" dirty="0"/>
              <a:t> Sutra</a:t>
            </a:r>
            <a:r>
              <a:rPr lang="en-US" altLang="en-US" sz="2400" dirty="0"/>
              <a:t>, The </a:t>
            </a:r>
            <a:r>
              <a:rPr lang="en-US" altLang="en-US" sz="2400" i="1" dirty="0"/>
              <a:t>Lotus of the Perfect Law</a:t>
            </a:r>
            <a:r>
              <a:rPr lang="en-US" altLang="en-US" sz="2400" dirty="0"/>
              <a:t>, the </a:t>
            </a:r>
            <a:r>
              <a:rPr lang="en-US" altLang="en-US" sz="2400" i="1" dirty="0" err="1"/>
              <a:t>Surangama</a:t>
            </a:r>
            <a:r>
              <a:rPr lang="en-US" altLang="en-US" sz="2400" i="1" dirty="0"/>
              <a:t> Sutra</a:t>
            </a:r>
            <a:r>
              <a:rPr lang="en-US" altLang="en-US" sz="2400" dirty="0"/>
              <a:t>, the </a:t>
            </a:r>
            <a:r>
              <a:rPr lang="en-US" altLang="en-US" sz="2400" i="1" dirty="0" err="1"/>
              <a:t>Sukhavati-Vyuha</a:t>
            </a:r>
            <a:r>
              <a:rPr lang="en-US" altLang="en-US" sz="2400" i="1" dirty="0"/>
              <a:t> Sutra</a:t>
            </a:r>
            <a:r>
              <a:rPr lang="en-US" altLang="en-US" sz="2400" dirty="0"/>
              <a:t> and the </a:t>
            </a:r>
            <a:r>
              <a:rPr lang="en-US" altLang="en-US" sz="2400" i="1" dirty="0"/>
              <a:t>Awakening of Faith</a:t>
            </a:r>
            <a:r>
              <a:rPr lang="en-US" altLang="en-US" sz="2400" dirty="0"/>
              <a:t>. </a:t>
            </a:r>
            <a:r>
              <a:rPr lang="en-US" altLang="en-US" sz="1400" dirty="0"/>
              <a:t>Burtt, p. 126</a:t>
            </a:r>
          </a:p>
          <a:p>
            <a:pPr eaLnBrk="1" hangingPunct="1"/>
            <a:r>
              <a:rPr lang="en-US" altLang="en-US" sz="2800" dirty="0"/>
              <a:t>Theravada Buddhism was given to monks, but Mahayana Buddhism has broader appeal.</a:t>
            </a:r>
          </a:p>
        </p:txBody>
      </p:sp>
      <p:sp>
        <p:nvSpPr>
          <p:cNvPr id="4" name="Slide Number Placeholder 3">
            <a:extLst>
              <a:ext uri="{FF2B5EF4-FFF2-40B4-BE49-F238E27FC236}">
                <a16:creationId xmlns:a16="http://schemas.microsoft.com/office/drawing/2014/main" id="{3C0C4952-AC20-4877-97C0-7592A802D8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2A0CC7-62EE-4799-A89C-247F8BA6C5E1}" type="slidenum">
              <a:rPr lang="en-US" altLang="en-US"/>
              <a:pPr eaLnBrk="1" hangingPunct="1"/>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DD77C10-D51D-41E2-8760-1D428D44AFA2}"/>
              </a:ext>
            </a:extLst>
          </p:cNvPr>
          <p:cNvSpPr>
            <a:spLocks noGrp="1"/>
          </p:cNvSpPr>
          <p:nvPr>
            <p:ph type="title"/>
          </p:nvPr>
        </p:nvSpPr>
        <p:spPr>
          <a:xfrm>
            <a:off x="1524000" y="304800"/>
            <a:ext cx="8839200" cy="990600"/>
          </a:xfrm>
        </p:spPr>
        <p:txBody>
          <a:bodyPr/>
          <a:lstStyle/>
          <a:p>
            <a:pPr eaLnBrk="1" hangingPunct="1"/>
            <a:r>
              <a:rPr lang="en-US" altLang="en-US"/>
              <a:t>Distinctives of </a:t>
            </a:r>
            <a:r>
              <a:rPr lang="en-US" altLang="en-US" u="sng"/>
              <a:t>Mahayana</a:t>
            </a:r>
            <a:r>
              <a:rPr lang="en-US" altLang="en-US"/>
              <a:t> Buddhism</a:t>
            </a:r>
          </a:p>
        </p:txBody>
      </p:sp>
      <p:sp>
        <p:nvSpPr>
          <p:cNvPr id="34819" name="Content Placeholder 2">
            <a:extLst>
              <a:ext uri="{FF2B5EF4-FFF2-40B4-BE49-F238E27FC236}">
                <a16:creationId xmlns:a16="http://schemas.microsoft.com/office/drawing/2014/main" id="{89511E07-9C28-445E-875E-BD2232BE2B05}"/>
              </a:ext>
            </a:extLst>
          </p:cNvPr>
          <p:cNvSpPr>
            <a:spLocks noGrp="1"/>
          </p:cNvSpPr>
          <p:nvPr>
            <p:ph idx="1"/>
          </p:nvPr>
        </p:nvSpPr>
        <p:spPr>
          <a:xfrm>
            <a:off x="1676400" y="1524000"/>
            <a:ext cx="8686800" cy="4724400"/>
          </a:xfrm>
        </p:spPr>
        <p:txBody>
          <a:bodyPr/>
          <a:lstStyle/>
          <a:p>
            <a:pPr eaLnBrk="1" hangingPunct="1"/>
            <a:r>
              <a:rPr lang="en-US" altLang="en-US" sz="2400"/>
              <a:t>Clark Offner notes these</a:t>
            </a:r>
            <a:r>
              <a:rPr lang="en-US" altLang="en-US" sz="2800"/>
              <a:t>:</a:t>
            </a:r>
            <a:endParaRPr lang="en-US" altLang="en-US" sz="1400"/>
          </a:p>
          <a:p>
            <a:pPr lvl="1" eaLnBrk="1" hangingPunct="1"/>
            <a:r>
              <a:rPr lang="en-US" altLang="en-US" sz="2000"/>
              <a:t>Belief in an Absolute reality or Supreme Being to which one may pray.</a:t>
            </a:r>
          </a:p>
          <a:p>
            <a:pPr lvl="1" eaLnBrk="1" hangingPunct="1"/>
            <a:r>
              <a:rPr lang="en-US" altLang="en-US" sz="2000"/>
              <a:t>A pantheistic worldview</a:t>
            </a:r>
          </a:p>
          <a:p>
            <a:pPr lvl="1" eaLnBrk="1" hangingPunct="1"/>
            <a:r>
              <a:rPr lang="en-US" altLang="en-US" sz="2000"/>
              <a:t>Existence of an individual soul that can pass through heavens and hells</a:t>
            </a:r>
          </a:p>
          <a:p>
            <a:pPr lvl="1" eaLnBrk="1" hangingPunct="1"/>
            <a:r>
              <a:rPr lang="en-US" altLang="en-US" sz="2000"/>
              <a:t>The Buddha was himself deified. Buddha was considered by some to be only one manifestation of the True Buddha, and that all persons are potentially Buddhas.</a:t>
            </a:r>
          </a:p>
          <a:p>
            <a:pPr lvl="1" eaLnBrk="1" hangingPunct="1"/>
            <a:r>
              <a:rPr lang="en-US" altLang="en-US" sz="2000"/>
              <a:t>Salvation may be universal and people are not under the law of karma.</a:t>
            </a:r>
          </a:p>
          <a:p>
            <a:pPr lvl="1" eaLnBrk="1" hangingPunct="1"/>
            <a:r>
              <a:rPr lang="en-US" altLang="en-US" sz="2000"/>
              <a:t>Instead of the “arhat” (“worthy one”) is the “bodhisattva”—one who foregoes Nirvana to enable others to reach it.</a:t>
            </a:r>
          </a:p>
          <a:p>
            <a:pPr lvl="2" eaLnBrk="1" hangingPunct="1">
              <a:buFontTx/>
              <a:buNone/>
            </a:pPr>
            <a:endParaRPr lang="en-US" altLang="en-US" sz="2000"/>
          </a:p>
        </p:txBody>
      </p:sp>
      <p:sp>
        <p:nvSpPr>
          <p:cNvPr id="4" name="Slide Number Placeholder 3">
            <a:extLst>
              <a:ext uri="{FF2B5EF4-FFF2-40B4-BE49-F238E27FC236}">
                <a16:creationId xmlns:a16="http://schemas.microsoft.com/office/drawing/2014/main" id="{2235C7A5-F8D9-45D2-BA13-BE11CA1C5136}"/>
              </a:ext>
            </a:extLst>
          </p:cNvPr>
          <p:cNvSpPr>
            <a:spLocks noGrp="1"/>
          </p:cNvSpPr>
          <p:nvPr>
            <p:ph type="sldNum" sz="quarter" idx="12"/>
          </p:nvPr>
        </p:nvSpPr>
        <p:spPr>
          <a:xfrm>
            <a:off x="10210800" y="6381750"/>
            <a:ext cx="457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D19605-40F9-41EC-ABEF-B56BDA88AF95}" type="slidenum">
              <a:rPr lang="en-US" altLang="en-US"/>
              <a:pPr eaLnBrk="1" hangingPunct="1"/>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9B0CD9C-02F1-4DF7-9C1D-8D94E25C2363}"/>
              </a:ext>
            </a:extLst>
          </p:cNvPr>
          <p:cNvSpPr>
            <a:spLocks noGrp="1"/>
          </p:cNvSpPr>
          <p:nvPr>
            <p:ph type="title"/>
          </p:nvPr>
        </p:nvSpPr>
        <p:spPr/>
        <p:txBody>
          <a:bodyPr/>
          <a:lstStyle/>
          <a:p>
            <a:pPr eaLnBrk="1" hangingPunct="1"/>
            <a:r>
              <a:rPr lang="en-US" altLang="en-US"/>
              <a:t>Mahayana Distinctives</a:t>
            </a:r>
          </a:p>
        </p:txBody>
      </p:sp>
      <p:sp>
        <p:nvSpPr>
          <p:cNvPr id="35843" name="Content Placeholder 2">
            <a:extLst>
              <a:ext uri="{FF2B5EF4-FFF2-40B4-BE49-F238E27FC236}">
                <a16:creationId xmlns:a16="http://schemas.microsoft.com/office/drawing/2014/main" id="{A49E4148-E5DE-4178-A5F1-718EE40CA6DA}"/>
              </a:ext>
            </a:extLst>
          </p:cNvPr>
          <p:cNvSpPr>
            <a:spLocks noGrp="1"/>
          </p:cNvSpPr>
          <p:nvPr>
            <p:ph idx="1"/>
          </p:nvPr>
        </p:nvSpPr>
        <p:spPr/>
        <p:txBody>
          <a:bodyPr/>
          <a:lstStyle/>
          <a:p>
            <a:pPr eaLnBrk="1" hangingPunct="1"/>
            <a:r>
              <a:rPr lang="en-US" altLang="en-US"/>
              <a:t>Worship in temples and sacrifice</a:t>
            </a:r>
          </a:p>
          <a:p>
            <a:pPr eaLnBrk="1" hangingPunct="1"/>
            <a:r>
              <a:rPr lang="en-US" altLang="en-US"/>
              <a:t>Syncretism—joining elements of different religions</a:t>
            </a:r>
          </a:p>
          <a:p>
            <a:pPr eaLnBrk="1" hangingPunct="1"/>
            <a:r>
              <a:rPr lang="en-US" altLang="en-US"/>
              <a:t>Chanting</a:t>
            </a:r>
          </a:p>
          <a:p>
            <a:pPr lvl="1" eaLnBrk="1" hangingPunct="1"/>
            <a:r>
              <a:rPr lang="en-US" altLang="en-US" sz="1400"/>
              <a:t>Bentley-Taylor –C. Offner, p. 181-83.</a:t>
            </a:r>
          </a:p>
          <a:p>
            <a:pPr eaLnBrk="1" hangingPunct="1"/>
            <a:r>
              <a:rPr lang="en-US" altLang="en-US"/>
              <a:t>Buddha put compassion above personal salvation. Mahayana doctrine came in the first century BC. </a:t>
            </a:r>
            <a:r>
              <a:rPr lang="en-US" altLang="en-US" sz="1400"/>
              <a:t>(Noss, p. 147-48)</a:t>
            </a:r>
          </a:p>
        </p:txBody>
      </p:sp>
      <p:sp>
        <p:nvSpPr>
          <p:cNvPr id="4" name="Slide Number Placeholder 3">
            <a:extLst>
              <a:ext uri="{FF2B5EF4-FFF2-40B4-BE49-F238E27FC236}">
                <a16:creationId xmlns:a16="http://schemas.microsoft.com/office/drawing/2014/main" id="{9095351B-2AA5-4B46-A245-923D6B7FC03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B78EAA-216D-4EBD-8068-6A133982A15D}" type="slidenum">
              <a:rPr lang="en-US" altLang="en-US"/>
              <a:pPr eaLnBrk="1" hangingPunct="1"/>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56F256D-06C9-42CE-974E-863CC4C2A194}"/>
              </a:ext>
            </a:extLst>
          </p:cNvPr>
          <p:cNvSpPr>
            <a:spLocks noGrp="1"/>
          </p:cNvSpPr>
          <p:nvPr>
            <p:ph type="title"/>
          </p:nvPr>
        </p:nvSpPr>
        <p:spPr/>
        <p:txBody>
          <a:bodyPr/>
          <a:lstStyle/>
          <a:p>
            <a:pPr eaLnBrk="1" hangingPunct="1"/>
            <a:r>
              <a:rPr lang="en-US" altLang="en-US"/>
              <a:t>Why is Mahayana Different?</a:t>
            </a:r>
          </a:p>
        </p:txBody>
      </p:sp>
      <p:sp>
        <p:nvSpPr>
          <p:cNvPr id="36867" name="Content Placeholder 2">
            <a:extLst>
              <a:ext uri="{FF2B5EF4-FFF2-40B4-BE49-F238E27FC236}">
                <a16:creationId xmlns:a16="http://schemas.microsoft.com/office/drawing/2014/main" id="{B410F1BA-7F53-473F-8BE6-8EBFDC0A6C97}"/>
              </a:ext>
            </a:extLst>
          </p:cNvPr>
          <p:cNvSpPr>
            <a:spLocks noGrp="1"/>
          </p:cNvSpPr>
          <p:nvPr>
            <p:ph idx="1"/>
          </p:nvPr>
        </p:nvSpPr>
        <p:spPr>
          <a:xfrm>
            <a:off x="1066800" y="1524000"/>
            <a:ext cx="9906000" cy="4876800"/>
          </a:xfrm>
        </p:spPr>
        <p:txBody>
          <a:bodyPr/>
          <a:lstStyle/>
          <a:p>
            <a:pPr eaLnBrk="1" hangingPunct="1"/>
            <a:r>
              <a:rPr lang="en-US" altLang="en-US" sz="2400" dirty="0"/>
              <a:t>They teach progressive revelation—that Buddha could only teach what his disciples were able to understand. Mahayana doctrine is the most complete enlightenment.</a:t>
            </a:r>
          </a:p>
          <a:p>
            <a:pPr eaLnBrk="1" hangingPunct="1"/>
            <a:r>
              <a:rPr lang="en-US" altLang="en-US" sz="2400" dirty="0"/>
              <a:t>“The dull, who delight in petty rules, Who are greedily attached to mortality, Who have not, under countless Buddhas, Walked the profound and mystic Way, Who are harassed by all the sufferings—To these I (at first) preach Nirvana. Such is the expedient I employ To lead them to Buddha-wisdom. Not yet could I say to them, ‘You all shall attain to Buddhahood,’ For the time had not yet arrived. But now the very time has come and I must preach the Great Vehicle.” </a:t>
            </a:r>
          </a:p>
          <a:p>
            <a:pPr lvl="1" eaLnBrk="1" hangingPunct="1"/>
            <a:r>
              <a:rPr lang="en-US" altLang="en-US" sz="2000" dirty="0"/>
              <a:t>Lotus Sutra </a:t>
            </a:r>
            <a:r>
              <a:rPr lang="en-US" altLang="en-US" sz="1400" dirty="0"/>
              <a:t>(Burtt, p. 142).</a:t>
            </a:r>
          </a:p>
        </p:txBody>
      </p:sp>
      <p:sp>
        <p:nvSpPr>
          <p:cNvPr id="4" name="Slide Number Placeholder 3">
            <a:extLst>
              <a:ext uri="{FF2B5EF4-FFF2-40B4-BE49-F238E27FC236}">
                <a16:creationId xmlns:a16="http://schemas.microsoft.com/office/drawing/2014/main" id="{9B134140-4E01-4469-AE34-2ADC703010C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A668B1-D7B5-41E4-8B28-A8B49C2CAD7C}" type="slidenum">
              <a:rPr lang="en-US" altLang="en-US"/>
              <a:pPr eaLnBrk="1" hangingPunct="1"/>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E24FAE1-D0C2-441E-9D80-EECA2473764D}"/>
              </a:ext>
            </a:extLst>
          </p:cNvPr>
          <p:cNvSpPr>
            <a:spLocks noGrp="1"/>
          </p:cNvSpPr>
          <p:nvPr>
            <p:ph type="title"/>
          </p:nvPr>
        </p:nvSpPr>
        <p:spPr/>
        <p:txBody>
          <a:bodyPr/>
          <a:lstStyle/>
          <a:p>
            <a:pPr eaLnBrk="1" hangingPunct="1"/>
            <a:r>
              <a:rPr lang="en-US" altLang="en-US"/>
              <a:t>Three Kinds of Buddhas</a:t>
            </a:r>
          </a:p>
        </p:txBody>
      </p:sp>
      <p:sp>
        <p:nvSpPr>
          <p:cNvPr id="37891" name="Content Placeholder 2">
            <a:extLst>
              <a:ext uri="{FF2B5EF4-FFF2-40B4-BE49-F238E27FC236}">
                <a16:creationId xmlns:a16="http://schemas.microsoft.com/office/drawing/2014/main" id="{F33A33EC-2F95-402E-B46D-22E5B975A7BF}"/>
              </a:ext>
            </a:extLst>
          </p:cNvPr>
          <p:cNvSpPr>
            <a:spLocks noGrp="1"/>
          </p:cNvSpPr>
          <p:nvPr>
            <p:ph idx="1"/>
          </p:nvPr>
        </p:nvSpPr>
        <p:spPr>
          <a:xfrm>
            <a:off x="990600" y="1371600"/>
            <a:ext cx="9982200" cy="5181600"/>
          </a:xfrm>
        </p:spPr>
        <p:txBody>
          <a:bodyPr/>
          <a:lstStyle/>
          <a:p>
            <a:pPr eaLnBrk="1" hangingPunct="1"/>
            <a:r>
              <a:rPr lang="en-US" altLang="en-US" sz="2800" dirty="0" err="1"/>
              <a:t>Manushi</a:t>
            </a:r>
            <a:r>
              <a:rPr lang="en-US" altLang="en-US" sz="2800" dirty="0"/>
              <a:t> Buddhas</a:t>
            </a:r>
          </a:p>
          <a:p>
            <a:pPr lvl="1" eaLnBrk="1" hangingPunct="1"/>
            <a:r>
              <a:rPr lang="en-US" altLang="en-US" sz="2400" dirty="0"/>
              <a:t>Saviors who have come to earth—</a:t>
            </a:r>
            <a:r>
              <a:rPr lang="en-US" altLang="en-US" sz="2400" dirty="0" err="1"/>
              <a:t>Gautauma</a:t>
            </a:r>
            <a:r>
              <a:rPr lang="en-US" altLang="en-US" sz="2400" dirty="0"/>
              <a:t> in history, and </a:t>
            </a:r>
            <a:r>
              <a:rPr lang="en-US" altLang="en-US" sz="2400" u="sng" dirty="0" err="1"/>
              <a:t>Maitreya</a:t>
            </a:r>
            <a:r>
              <a:rPr lang="en-US" altLang="en-US" sz="2400" u="sng" dirty="0"/>
              <a:t>—a future savior</a:t>
            </a:r>
            <a:r>
              <a:rPr lang="en-US" altLang="en-US" sz="2400" dirty="0"/>
              <a:t>.</a:t>
            </a:r>
          </a:p>
          <a:p>
            <a:pPr lvl="1" eaLnBrk="1" hangingPunct="1"/>
            <a:r>
              <a:rPr lang="en-US" altLang="en-US" sz="2400" dirty="0"/>
              <a:t>They do not hear prayer.</a:t>
            </a:r>
          </a:p>
          <a:p>
            <a:pPr eaLnBrk="1" hangingPunct="1"/>
            <a:r>
              <a:rPr lang="en-US" altLang="en-US" sz="2800" dirty="0"/>
              <a:t>Bodhisattvas</a:t>
            </a:r>
          </a:p>
          <a:p>
            <a:pPr lvl="1" eaLnBrk="1" hangingPunct="1"/>
            <a:r>
              <a:rPr lang="en-US" altLang="en-US" sz="2400" dirty="0"/>
              <a:t>In Chinese and Japanese conceptions, they postpone Nirvana for the sake of those needing their merit to enter Nirvana. They hear prayer.</a:t>
            </a:r>
          </a:p>
          <a:p>
            <a:pPr eaLnBrk="1" hangingPunct="1"/>
            <a:r>
              <a:rPr lang="en-US" altLang="en-US" sz="2800" dirty="0" err="1"/>
              <a:t>Dhyani</a:t>
            </a:r>
            <a:r>
              <a:rPr lang="en-US" altLang="en-US" sz="2800" dirty="0"/>
              <a:t> Buddhas (“contemplative Buddhas”)</a:t>
            </a:r>
          </a:p>
          <a:p>
            <a:pPr lvl="1" eaLnBrk="1" hangingPunct="1"/>
            <a:r>
              <a:rPr lang="en-US" altLang="en-US" sz="2400" dirty="0"/>
              <a:t>They achieved Buddhahood in the heavens, rather than as people, and serve human need. Amitabha Buddha of the Pure Land is one. </a:t>
            </a:r>
            <a:r>
              <a:rPr lang="en-US" altLang="en-US" sz="1400" dirty="0"/>
              <a:t>(</a:t>
            </a:r>
            <a:r>
              <a:rPr lang="en-US" altLang="en-US" sz="1400" dirty="0" err="1"/>
              <a:t>Noss</a:t>
            </a:r>
            <a:r>
              <a:rPr lang="en-US" altLang="en-US" sz="1400" dirty="0"/>
              <a:t>, pp. 144-45)</a:t>
            </a:r>
          </a:p>
          <a:p>
            <a:pPr lvl="1" eaLnBrk="1" hangingPunct="1"/>
            <a:endParaRPr lang="en-US" altLang="en-US" dirty="0"/>
          </a:p>
        </p:txBody>
      </p:sp>
      <p:sp>
        <p:nvSpPr>
          <p:cNvPr id="4" name="Slide Number Placeholder 3">
            <a:extLst>
              <a:ext uri="{FF2B5EF4-FFF2-40B4-BE49-F238E27FC236}">
                <a16:creationId xmlns:a16="http://schemas.microsoft.com/office/drawing/2014/main" id="{CC151C1B-325F-461E-84FD-15622E4EBCEA}"/>
              </a:ext>
            </a:extLst>
          </p:cNvPr>
          <p:cNvSpPr>
            <a:spLocks noGrp="1"/>
          </p:cNvSpPr>
          <p:nvPr>
            <p:ph type="sldNum" sz="quarter" idx="12"/>
          </p:nvPr>
        </p:nvSpPr>
        <p:spPr>
          <a:xfrm>
            <a:off x="11049000" y="6248400"/>
            <a:ext cx="5334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DA7D8D-0823-4C14-B897-DFCC444AAAE3}" type="slidenum">
              <a:rPr lang="en-US" altLang="en-US"/>
              <a:pPr eaLnBrk="1" hangingPunct="1"/>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9A048E2-406F-41D3-B6C0-695202D7268C}"/>
              </a:ext>
            </a:extLst>
          </p:cNvPr>
          <p:cNvSpPr>
            <a:spLocks noGrp="1"/>
          </p:cNvSpPr>
          <p:nvPr>
            <p:ph type="title"/>
          </p:nvPr>
        </p:nvSpPr>
        <p:spPr/>
        <p:txBody>
          <a:bodyPr/>
          <a:lstStyle/>
          <a:p>
            <a:pPr eaLnBrk="1" hangingPunct="1"/>
            <a:r>
              <a:rPr lang="en-US" altLang="en-US"/>
              <a:t>Bodhisattvas—Many Deliverers</a:t>
            </a:r>
          </a:p>
        </p:txBody>
      </p:sp>
      <p:sp>
        <p:nvSpPr>
          <p:cNvPr id="38915" name="Content Placeholder 2">
            <a:extLst>
              <a:ext uri="{FF2B5EF4-FFF2-40B4-BE49-F238E27FC236}">
                <a16:creationId xmlns:a16="http://schemas.microsoft.com/office/drawing/2014/main" id="{18829192-A291-4780-BFCE-EC976DCD259A}"/>
              </a:ext>
            </a:extLst>
          </p:cNvPr>
          <p:cNvSpPr>
            <a:spLocks noGrp="1"/>
          </p:cNvSpPr>
          <p:nvPr>
            <p:ph idx="1"/>
          </p:nvPr>
        </p:nvSpPr>
        <p:spPr>
          <a:xfrm>
            <a:off x="1066800" y="1295400"/>
            <a:ext cx="9906000" cy="5105400"/>
          </a:xfrm>
        </p:spPr>
        <p:txBody>
          <a:bodyPr/>
          <a:lstStyle/>
          <a:p>
            <a:pPr eaLnBrk="1" hangingPunct="1"/>
            <a:r>
              <a:rPr lang="en-US" altLang="en-US" sz="2400" dirty="0"/>
              <a:t>“At all costs I must bear the burdens of all beings. In that I do not follow my own inclinations. I have made the vow to save all beings. All beings I must set free. The whole world of living beings I must rescue, from the terrors of birth, of old age, of sickness, of death and rebirth, of all kinds of moral offence, of all states of woe, of the whole cycle of birth-and-death, of the jungle of false views, of the loss of wholesome dharmas, of the concomitants of ignorance, --from all these terrors I must rescue all beings…I will experience in all the states of woe, found in any world system, all the abodes of suffering. And I must not cheat all beings out of my store of merit.” </a:t>
            </a:r>
            <a:r>
              <a:rPr lang="en-US" altLang="en-US" sz="1400" dirty="0"/>
              <a:t>Burtt, p. 133 </a:t>
            </a:r>
          </a:p>
          <a:p>
            <a:pPr eaLnBrk="1" hangingPunct="1"/>
            <a:r>
              <a:rPr lang="en-US" altLang="en-US" sz="2400" dirty="0"/>
              <a:t>This is an acute lack of understanding of personal sinfulness and even megalomania.</a:t>
            </a:r>
          </a:p>
          <a:p>
            <a:pPr eaLnBrk="1" hangingPunct="1"/>
            <a:endParaRPr lang="en-US" altLang="en-US" sz="2400" dirty="0"/>
          </a:p>
        </p:txBody>
      </p:sp>
      <p:sp>
        <p:nvSpPr>
          <p:cNvPr id="4" name="Slide Number Placeholder 3">
            <a:extLst>
              <a:ext uri="{FF2B5EF4-FFF2-40B4-BE49-F238E27FC236}">
                <a16:creationId xmlns:a16="http://schemas.microsoft.com/office/drawing/2014/main" id="{ECED7F87-66E9-4C07-A968-F21B091B15E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872BE8-B5C9-4C8D-AEF4-C676CA255A38}" type="slidenum">
              <a:rPr lang="en-US" altLang="en-US"/>
              <a:pPr eaLnBrk="1" hangingPunct="1"/>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id="{64D7565C-0CEC-47EF-9FF8-A451C59BDDE8}"/>
              </a:ext>
            </a:extLst>
          </p:cNvPr>
          <p:cNvSpPr>
            <a:spLocks noGrp="1"/>
          </p:cNvSpPr>
          <p:nvPr>
            <p:ph type="ctrTitle"/>
          </p:nvPr>
        </p:nvSpPr>
        <p:spPr>
          <a:xfrm>
            <a:off x="2057401" y="5181600"/>
            <a:ext cx="8308975" cy="1219200"/>
          </a:xfrm>
        </p:spPr>
        <p:txBody>
          <a:bodyPr/>
          <a:lstStyle/>
          <a:p>
            <a:pPr eaLnBrk="1" hangingPunct="1"/>
            <a:r>
              <a:rPr lang="en-US" altLang="en-US"/>
              <a:t>Schools of Mahayana Buddhism</a:t>
            </a:r>
          </a:p>
        </p:txBody>
      </p:sp>
      <p:sp>
        <p:nvSpPr>
          <p:cNvPr id="4" name="Slide Number Placeholder 3">
            <a:extLst>
              <a:ext uri="{FF2B5EF4-FFF2-40B4-BE49-F238E27FC236}">
                <a16:creationId xmlns:a16="http://schemas.microsoft.com/office/drawing/2014/main" id="{97424A73-FF64-4655-B8D0-119DDFA945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CF640B-D1CB-4F3D-8C68-2B29DFC5331A}" type="slidenum">
              <a:rPr lang="en-US" altLang="en-US">
                <a:solidFill>
                  <a:srgbClr val="FFFFFF"/>
                </a:solidFill>
              </a:rPr>
              <a:pPr eaLnBrk="1" hangingPunct="1"/>
              <a:t>29</a:t>
            </a:fld>
            <a:endParaRPr lang="en-US" altLang="en-US">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23E13C-E41B-4021-88E2-67C76EC6161A}"/>
              </a:ext>
            </a:extLst>
          </p:cNvPr>
          <p:cNvSpPr>
            <a:spLocks noGrp="1" noChangeArrowheads="1"/>
          </p:cNvSpPr>
          <p:nvPr>
            <p:ph type="title" idx="4294967295"/>
          </p:nvPr>
        </p:nvSpPr>
        <p:spPr>
          <a:xfrm>
            <a:off x="2362200" y="152400"/>
            <a:ext cx="7543800" cy="914400"/>
          </a:xfrm>
        </p:spPr>
        <p:txBody>
          <a:bodyPr/>
          <a:lstStyle/>
          <a:p>
            <a:pPr eaLnBrk="1" hangingPunct="1"/>
            <a:r>
              <a:rPr lang="en-US" altLang="en-US" sz="3600">
                <a:solidFill>
                  <a:srgbClr val="FF0000"/>
                </a:solidFill>
              </a:rPr>
              <a:t>Major Religion Numerical Growth:   </a:t>
            </a:r>
            <a:br>
              <a:rPr lang="en-US" altLang="en-US" sz="3600">
                <a:solidFill>
                  <a:srgbClr val="FF0000"/>
                </a:solidFill>
              </a:rPr>
            </a:br>
            <a:r>
              <a:rPr lang="en-US" altLang="en-US" sz="3600">
                <a:solidFill>
                  <a:srgbClr val="FF0000"/>
                </a:solidFill>
              </a:rPr>
              <a:t>by Birth and by Conversion, 2005</a:t>
            </a:r>
          </a:p>
        </p:txBody>
      </p:sp>
      <p:graphicFrame>
        <p:nvGraphicFramePr>
          <p:cNvPr id="119873" name="Group 65">
            <a:extLst>
              <a:ext uri="{FF2B5EF4-FFF2-40B4-BE49-F238E27FC236}">
                <a16:creationId xmlns:a16="http://schemas.microsoft.com/office/drawing/2014/main" id="{7375FA25-7CD7-4528-9C78-0F2789706BE4}"/>
              </a:ext>
            </a:extLst>
          </p:cNvPr>
          <p:cNvGraphicFramePr>
            <a:graphicFrameLocks noGrp="1"/>
          </p:cNvGraphicFramePr>
          <p:nvPr/>
        </p:nvGraphicFramePr>
        <p:xfrm>
          <a:off x="2590800" y="1600201"/>
          <a:ext cx="7086600" cy="4602175"/>
        </p:xfrm>
        <a:graphic>
          <a:graphicData uri="http://schemas.openxmlformats.org/drawingml/2006/table">
            <a:tbl>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tblGrid>
              <a:tr h="1554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Natural Increase per year (sum)</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Conversion increase per year (sum)</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Total increase per year (sum)</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5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charset="0"/>
                        </a:rPr>
                        <a:t>Hindus</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charset="0"/>
                        </a:rPr>
                        <a:t>13,120,170</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rPr>
                        <a:t>-510,255</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rPr>
                        <a:t>12,609,915</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extLst>
                  <a:ext uri="{0D108BD9-81ED-4DB2-BD59-A6C34878D82A}">
                    <a16:rowId xmlns:a16="http://schemas.microsoft.com/office/drawing/2014/main" val="10001"/>
                  </a:ext>
                </a:extLst>
              </a:tr>
              <a:tr h="1015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Buddhists</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3,166,543</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3,048,352</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6,214,895</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10002"/>
                  </a:ext>
                </a:extLst>
              </a:tr>
              <a:tr h="1015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Christians</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22,843,921</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5,907,725</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28,751,647</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
        <p:nvSpPr>
          <p:cNvPr id="13342" name="Text Box 61">
            <a:extLst>
              <a:ext uri="{FF2B5EF4-FFF2-40B4-BE49-F238E27FC236}">
                <a16:creationId xmlns:a16="http://schemas.microsoft.com/office/drawing/2014/main" id="{42F1600A-3CD8-4411-A3DB-D92162DA6F79}"/>
              </a:ext>
            </a:extLst>
          </p:cNvPr>
          <p:cNvSpPr txBox="1">
            <a:spLocks noChangeArrowheads="1"/>
          </p:cNvSpPr>
          <p:nvPr/>
        </p:nvSpPr>
        <p:spPr bwMode="auto">
          <a:xfrm>
            <a:off x="4419600" y="62484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World Christian Database, 2005 </a:t>
            </a:r>
          </a:p>
        </p:txBody>
      </p:sp>
      <p:sp>
        <p:nvSpPr>
          <p:cNvPr id="13343" name="TextBox 4">
            <a:extLst>
              <a:ext uri="{FF2B5EF4-FFF2-40B4-BE49-F238E27FC236}">
                <a16:creationId xmlns:a16="http://schemas.microsoft.com/office/drawing/2014/main" id="{18FA525C-A72B-439B-8A76-B1461197619B}"/>
              </a:ext>
            </a:extLst>
          </p:cNvPr>
          <p:cNvSpPr txBox="1">
            <a:spLocks noChangeArrowheads="1"/>
          </p:cNvSpPr>
          <p:nvPr/>
        </p:nvSpPr>
        <p:spPr bwMode="auto">
          <a:xfrm>
            <a:off x="6324600" y="4572001"/>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Significant conversion growth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432ABF7-73D0-42ED-829D-6D53DE545DE8}"/>
              </a:ext>
            </a:extLst>
          </p:cNvPr>
          <p:cNvSpPr>
            <a:spLocks noGrp="1"/>
          </p:cNvSpPr>
          <p:nvPr>
            <p:ph type="title"/>
          </p:nvPr>
        </p:nvSpPr>
        <p:spPr/>
        <p:txBody>
          <a:bodyPr/>
          <a:lstStyle/>
          <a:p>
            <a:pPr eaLnBrk="1" hangingPunct="1"/>
            <a:r>
              <a:rPr lang="en-US" altLang="en-US"/>
              <a:t>Some Early Schools</a:t>
            </a:r>
          </a:p>
        </p:txBody>
      </p:sp>
      <p:sp>
        <p:nvSpPr>
          <p:cNvPr id="40963" name="Content Placeholder 2">
            <a:extLst>
              <a:ext uri="{FF2B5EF4-FFF2-40B4-BE49-F238E27FC236}">
                <a16:creationId xmlns:a16="http://schemas.microsoft.com/office/drawing/2014/main" id="{A285FD24-FCF8-4D86-9B0F-6F69387B6493}"/>
              </a:ext>
            </a:extLst>
          </p:cNvPr>
          <p:cNvSpPr>
            <a:spLocks noGrp="1"/>
          </p:cNvSpPr>
          <p:nvPr>
            <p:ph idx="1"/>
          </p:nvPr>
        </p:nvSpPr>
        <p:spPr>
          <a:xfrm>
            <a:off x="1981200" y="1828801"/>
            <a:ext cx="8686800" cy="4297363"/>
          </a:xfrm>
        </p:spPr>
        <p:txBody>
          <a:bodyPr/>
          <a:lstStyle/>
          <a:p>
            <a:pPr eaLnBrk="1" hangingPunct="1"/>
            <a:r>
              <a:rPr lang="en-US" altLang="en-US" sz="2800"/>
              <a:t>Yogacara (Mind Only—300 AD)</a:t>
            </a:r>
          </a:p>
          <a:p>
            <a:pPr lvl="1" eaLnBrk="1" hangingPunct="1"/>
            <a:r>
              <a:rPr lang="en-US" altLang="en-US"/>
              <a:t>Nothing exists independently, but only as thoughts in our mind.</a:t>
            </a:r>
          </a:p>
          <a:p>
            <a:pPr lvl="1" eaLnBrk="1" hangingPunct="1"/>
            <a:r>
              <a:rPr lang="en-US" altLang="en-US" sz="2400"/>
              <a:t>The ultimate reality is the Void and the goal is to merge with it through yoga, and non-thought. </a:t>
            </a:r>
            <a:r>
              <a:rPr lang="en-US" altLang="en-US" sz="1400"/>
              <a:t>Noss, p. 149-150</a:t>
            </a:r>
          </a:p>
          <a:p>
            <a:pPr eaLnBrk="1" hangingPunct="1"/>
            <a:r>
              <a:rPr lang="en-US" altLang="en-US" sz="2800"/>
              <a:t>Tantric Buddhism (after 200 AD)</a:t>
            </a:r>
          </a:p>
          <a:p>
            <a:pPr lvl="1" eaLnBrk="1" hangingPunct="1"/>
            <a:r>
              <a:rPr lang="en-US" altLang="en-US" sz="2400"/>
              <a:t>The best way to experience Voidness is not written, but is mediated through a guru and the use of magic, (including mantras and casting spells), dancing, eating proscribed foods, and ritual sex. </a:t>
            </a:r>
            <a:r>
              <a:rPr lang="en-US" altLang="en-US" sz="1400"/>
              <a:t>Noss, p. 150</a:t>
            </a:r>
          </a:p>
          <a:p>
            <a:pPr lvl="1" eaLnBrk="1" hangingPunct="1"/>
            <a:endParaRPr lang="en-US" altLang="en-US"/>
          </a:p>
          <a:p>
            <a:pPr lvl="1" eaLnBrk="1" hangingPunct="1"/>
            <a:endParaRPr lang="en-US" altLang="en-US"/>
          </a:p>
        </p:txBody>
      </p:sp>
      <p:sp>
        <p:nvSpPr>
          <p:cNvPr id="40964" name="Slide Number Placeholder 3">
            <a:extLst>
              <a:ext uri="{FF2B5EF4-FFF2-40B4-BE49-F238E27FC236}">
                <a16:creationId xmlns:a16="http://schemas.microsoft.com/office/drawing/2014/main" id="{DBF851A1-1574-46C8-927F-05EFBEC54F7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990DF0-2515-4AE3-8852-B6A242ED05BB}" type="slidenum">
              <a:rPr lang="en-US" altLang="en-US"/>
              <a:pPr eaLnBrk="1" hangingPunct="1"/>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a:extLst>
              <a:ext uri="{FF2B5EF4-FFF2-40B4-BE49-F238E27FC236}">
                <a16:creationId xmlns:a16="http://schemas.microsoft.com/office/drawing/2014/main" id="{5C35DA81-155C-467D-98F5-016EF09CF536}"/>
              </a:ext>
            </a:extLst>
          </p:cNvPr>
          <p:cNvSpPr>
            <a:spLocks noGrp="1"/>
          </p:cNvSpPr>
          <p:nvPr>
            <p:ph type="ctrTitle"/>
          </p:nvPr>
        </p:nvSpPr>
        <p:spPr>
          <a:xfrm>
            <a:off x="1524000" y="4953000"/>
            <a:ext cx="9144000" cy="1905000"/>
          </a:xfrm>
        </p:spPr>
        <p:txBody>
          <a:bodyPr/>
          <a:lstStyle/>
          <a:p>
            <a:pPr eaLnBrk="1" hangingPunct="1"/>
            <a:r>
              <a:rPr lang="en-US" altLang="en-US"/>
              <a:t>Chinese and Japanese Schools of Mahayana Buddhism</a:t>
            </a:r>
          </a:p>
        </p:txBody>
      </p:sp>
      <p:sp>
        <p:nvSpPr>
          <p:cNvPr id="4" name="Slide Number Placeholder 3">
            <a:extLst>
              <a:ext uri="{FF2B5EF4-FFF2-40B4-BE49-F238E27FC236}">
                <a16:creationId xmlns:a16="http://schemas.microsoft.com/office/drawing/2014/main" id="{D568BE24-8898-4279-A528-60214B7BAC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0FB5B0-3BF5-4365-9111-A4FFBFF04A95}" type="slidenum">
              <a:rPr lang="en-US" altLang="en-US">
                <a:solidFill>
                  <a:srgbClr val="FFFFFF"/>
                </a:solidFill>
              </a:rPr>
              <a:pPr eaLnBrk="1" hangingPunct="1"/>
              <a:t>31</a:t>
            </a:fld>
            <a:endParaRPr lang="en-US" altLang="en-US">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06FE615-9310-415E-AFA5-F621A11D8D96}"/>
              </a:ext>
            </a:extLst>
          </p:cNvPr>
          <p:cNvSpPr>
            <a:spLocks noGrp="1"/>
          </p:cNvSpPr>
          <p:nvPr>
            <p:ph type="title"/>
          </p:nvPr>
        </p:nvSpPr>
        <p:spPr/>
        <p:txBody>
          <a:bodyPr/>
          <a:lstStyle/>
          <a:p>
            <a:pPr eaLnBrk="1" hangingPunct="1"/>
            <a:r>
              <a:rPr lang="en-US" altLang="en-US"/>
              <a:t>“Pure Land” Buddhism</a:t>
            </a:r>
          </a:p>
        </p:txBody>
      </p:sp>
      <p:sp>
        <p:nvSpPr>
          <p:cNvPr id="43011" name="Content Placeholder 2">
            <a:extLst>
              <a:ext uri="{FF2B5EF4-FFF2-40B4-BE49-F238E27FC236}">
                <a16:creationId xmlns:a16="http://schemas.microsoft.com/office/drawing/2014/main" id="{14C18D7A-316D-45C1-A3E3-0F4B54F316A8}"/>
              </a:ext>
            </a:extLst>
          </p:cNvPr>
          <p:cNvSpPr>
            <a:spLocks noGrp="1"/>
          </p:cNvSpPr>
          <p:nvPr>
            <p:ph idx="1"/>
          </p:nvPr>
        </p:nvSpPr>
        <p:spPr>
          <a:xfrm>
            <a:off x="1066800" y="1752600"/>
            <a:ext cx="10058400" cy="5029200"/>
          </a:xfrm>
        </p:spPr>
        <p:txBody>
          <a:bodyPr/>
          <a:lstStyle/>
          <a:p>
            <a:pPr marL="0" indent="0" eaLnBrk="1" hangingPunct="1">
              <a:buNone/>
            </a:pPr>
            <a:r>
              <a:rPr lang="en-US" altLang="en-US" dirty="0"/>
              <a:t>Their doctrines seem very close to that of Christianity.</a:t>
            </a:r>
          </a:p>
          <a:p>
            <a:pPr lvl="1" eaLnBrk="1" hangingPunct="1"/>
            <a:r>
              <a:rPr lang="en-US" altLang="en-US" dirty="0"/>
              <a:t>They teach a simple way to salvation—to have faith in </a:t>
            </a:r>
            <a:r>
              <a:rPr lang="en-US" altLang="en-US" dirty="0" err="1"/>
              <a:t>Amida</a:t>
            </a:r>
            <a:r>
              <a:rPr lang="en-US" altLang="en-US" dirty="0"/>
              <a:t> Buddha, a bodhisattva who renounced Nirvana if all who had faith in him would be able to enter.</a:t>
            </a:r>
          </a:p>
          <a:p>
            <a:pPr lvl="1" eaLnBrk="1" hangingPunct="1"/>
            <a:r>
              <a:rPr lang="en-US" altLang="en-US" dirty="0"/>
              <a:t>Adherents simply have to repeat a praise to this deity and then live a life of good deeds.</a:t>
            </a:r>
          </a:p>
          <a:p>
            <a:pPr lvl="1" eaLnBrk="1" hangingPunct="1"/>
            <a:r>
              <a:rPr lang="en-US" altLang="en-US" dirty="0"/>
              <a:t>It teaches the sinfulness of people and salvation by the grace of </a:t>
            </a:r>
            <a:r>
              <a:rPr lang="en-US" altLang="en-US" dirty="0" err="1"/>
              <a:t>Amida</a:t>
            </a:r>
            <a:r>
              <a:rPr lang="en-US" altLang="en-US" dirty="0"/>
              <a:t> Buddha.    </a:t>
            </a:r>
            <a:r>
              <a:rPr lang="en-US" altLang="en-US" sz="1400" dirty="0" err="1"/>
              <a:t>Offner</a:t>
            </a:r>
            <a:r>
              <a:rPr lang="en-US" altLang="en-US" sz="1400" dirty="0"/>
              <a:t>, p. 185-86</a:t>
            </a:r>
          </a:p>
        </p:txBody>
      </p:sp>
      <p:sp>
        <p:nvSpPr>
          <p:cNvPr id="43012" name="Slide Number Placeholder 3">
            <a:extLst>
              <a:ext uri="{FF2B5EF4-FFF2-40B4-BE49-F238E27FC236}">
                <a16:creationId xmlns:a16="http://schemas.microsoft.com/office/drawing/2014/main" id="{EC63A57E-1BBE-4303-849C-464AE08A666A}"/>
              </a:ext>
            </a:extLst>
          </p:cNvPr>
          <p:cNvSpPr>
            <a:spLocks noGrp="1"/>
          </p:cNvSpPr>
          <p:nvPr>
            <p:ph type="sldNum" sz="quarter" idx="12"/>
          </p:nvPr>
        </p:nvSpPr>
        <p:spPr>
          <a:xfrm>
            <a:off x="10968087" y="6248400"/>
            <a:ext cx="6096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0D7831-15B7-4315-BFEC-3C40A1C10B89}" type="slidenum">
              <a:rPr lang="en-US" altLang="en-US"/>
              <a:pPr eaLnBrk="1" hangingPunct="1"/>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A98D7EC-276F-4844-942C-F3E3AD89AF7B}"/>
              </a:ext>
            </a:extLst>
          </p:cNvPr>
          <p:cNvSpPr>
            <a:spLocks noGrp="1"/>
          </p:cNvSpPr>
          <p:nvPr>
            <p:ph type="title"/>
          </p:nvPr>
        </p:nvSpPr>
        <p:spPr/>
        <p:txBody>
          <a:bodyPr/>
          <a:lstStyle/>
          <a:p>
            <a:pPr eaLnBrk="1" hangingPunct="1"/>
            <a:r>
              <a:rPr lang="en-US" altLang="en-US"/>
              <a:t>“Pure Land” Buddhism</a:t>
            </a:r>
          </a:p>
        </p:txBody>
      </p:sp>
      <p:sp>
        <p:nvSpPr>
          <p:cNvPr id="44035" name="Content Placeholder 2">
            <a:extLst>
              <a:ext uri="{FF2B5EF4-FFF2-40B4-BE49-F238E27FC236}">
                <a16:creationId xmlns:a16="http://schemas.microsoft.com/office/drawing/2014/main" id="{8B486420-B228-4175-B8CC-DEE56B0083B5}"/>
              </a:ext>
            </a:extLst>
          </p:cNvPr>
          <p:cNvSpPr>
            <a:spLocks noGrp="1"/>
          </p:cNvSpPr>
          <p:nvPr>
            <p:ph idx="1"/>
          </p:nvPr>
        </p:nvSpPr>
        <p:spPr>
          <a:xfrm>
            <a:off x="1066800" y="1676400"/>
            <a:ext cx="10058400" cy="5181600"/>
          </a:xfrm>
        </p:spPr>
        <p:txBody>
          <a:bodyPr/>
          <a:lstStyle/>
          <a:p>
            <a:pPr eaLnBrk="1" hangingPunct="1"/>
            <a:r>
              <a:rPr lang="en-US" altLang="en-US" sz="2800" dirty="0"/>
              <a:t>“Because of my Vow that if they should not be born [in the Pure Land] I will not attain enlightenment.” When the right moment for faith arises, joy is instantly felt, and rebirth is definitely confirmed, once for all.” </a:t>
            </a:r>
            <a:r>
              <a:rPr lang="en-US" altLang="en-US" sz="1400" dirty="0"/>
              <a:t>Burtt, p. 221</a:t>
            </a:r>
          </a:p>
          <a:p>
            <a:pPr eaLnBrk="1" hangingPunct="1"/>
            <a:r>
              <a:rPr lang="en-US" altLang="en-US" sz="2800" dirty="0"/>
              <a:t>“</a:t>
            </a:r>
            <a:r>
              <a:rPr lang="en-US" altLang="en-US" sz="2800" dirty="0" err="1"/>
              <a:t>Shinran’s</a:t>
            </a:r>
            <a:r>
              <a:rPr lang="en-US" altLang="en-US" sz="2800" dirty="0"/>
              <a:t> Songs to </a:t>
            </a:r>
            <a:r>
              <a:rPr lang="en-US" altLang="en-US" sz="2800" dirty="0" err="1"/>
              <a:t>Amida</a:t>
            </a:r>
            <a:r>
              <a:rPr lang="en-US" altLang="en-US" sz="2800" dirty="0"/>
              <a:t>”</a:t>
            </a:r>
          </a:p>
          <a:p>
            <a:pPr eaLnBrk="1" hangingPunct="1">
              <a:buFontTx/>
              <a:buNone/>
            </a:pPr>
            <a:r>
              <a:rPr lang="en-US" altLang="en-US" sz="2800" dirty="0"/>
              <a:t>	“Nothing can be compared to His Pure Light; </a:t>
            </a:r>
          </a:p>
          <a:p>
            <a:pPr eaLnBrk="1" hangingPunct="1">
              <a:buFontTx/>
              <a:buNone/>
            </a:pPr>
            <a:r>
              <a:rPr lang="en-US" altLang="en-US" sz="2800" dirty="0"/>
              <a:t>	The result of encountering this Light</a:t>
            </a:r>
          </a:p>
          <a:p>
            <a:pPr eaLnBrk="1" hangingPunct="1">
              <a:buFontTx/>
              <a:buNone/>
            </a:pPr>
            <a:r>
              <a:rPr lang="en-US" altLang="en-US" sz="2800" dirty="0"/>
              <a:t>	Destroys all karma bondage:</a:t>
            </a:r>
          </a:p>
          <a:p>
            <a:pPr eaLnBrk="1" hangingPunct="1">
              <a:buFontTx/>
              <a:buNone/>
            </a:pPr>
            <a:r>
              <a:rPr lang="en-US" altLang="en-US" sz="2800" dirty="0"/>
              <a:t>	So take refuge in Him who is the Ultimate Haven.”</a:t>
            </a:r>
            <a:r>
              <a:rPr lang="en-US" altLang="en-US" sz="2400" dirty="0"/>
              <a:t>  </a:t>
            </a:r>
            <a:r>
              <a:rPr lang="en-US" altLang="en-US" sz="1400" dirty="0"/>
              <a:t>Burtt, p. 219</a:t>
            </a:r>
          </a:p>
        </p:txBody>
      </p:sp>
      <p:sp>
        <p:nvSpPr>
          <p:cNvPr id="44036" name="Slide Number Placeholder 3">
            <a:extLst>
              <a:ext uri="{FF2B5EF4-FFF2-40B4-BE49-F238E27FC236}">
                <a16:creationId xmlns:a16="http://schemas.microsoft.com/office/drawing/2014/main" id="{5F110025-2422-41D0-8B04-8E6BB8020A0B}"/>
              </a:ext>
            </a:extLst>
          </p:cNvPr>
          <p:cNvSpPr>
            <a:spLocks noGrp="1"/>
          </p:cNvSpPr>
          <p:nvPr>
            <p:ph type="sldNum" sz="quarter" idx="12"/>
          </p:nvPr>
        </p:nvSpPr>
        <p:spPr>
          <a:xfrm>
            <a:off x="10935878" y="6315075"/>
            <a:ext cx="6096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E8FD68-91C4-43C5-ACD6-5AD01ADE91F1}" type="slidenum">
              <a:rPr lang="en-US" altLang="en-US"/>
              <a:pPr eaLnBrk="1" hangingPunct="1"/>
              <a:t>33</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9FAA734-8867-4607-B8FD-2A91E437DCC6}"/>
              </a:ext>
            </a:extLst>
          </p:cNvPr>
          <p:cNvSpPr>
            <a:spLocks noGrp="1"/>
          </p:cNvSpPr>
          <p:nvPr>
            <p:ph type="title"/>
          </p:nvPr>
        </p:nvSpPr>
        <p:spPr/>
        <p:txBody>
          <a:bodyPr/>
          <a:lstStyle/>
          <a:p>
            <a:pPr eaLnBrk="1" hangingPunct="1"/>
            <a:r>
              <a:rPr lang="en-US" altLang="en-US"/>
              <a:t>“Pure Land” Buddhism</a:t>
            </a:r>
          </a:p>
        </p:txBody>
      </p:sp>
      <p:sp>
        <p:nvSpPr>
          <p:cNvPr id="45059" name="Content Placeholder 2">
            <a:extLst>
              <a:ext uri="{FF2B5EF4-FFF2-40B4-BE49-F238E27FC236}">
                <a16:creationId xmlns:a16="http://schemas.microsoft.com/office/drawing/2014/main" id="{31D7AACA-2F6A-4A1F-829D-DD4D329A270F}"/>
              </a:ext>
            </a:extLst>
          </p:cNvPr>
          <p:cNvSpPr>
            <a:spLocks noGrp="1"/>
          </p:cNvSpPr>
          <p:nvPr>
            <p:ph idx="1"/>
          </p:nvPr>
        </p:nvSpPr>
        <p:spPr>
          <a:xfrm>
            <a:off x="1066800" y="1828800"/>
            <a:ext cx="10058400" cy="5029200"/>
          </a:xfrm>
        </p:spPr>
        <p:txBody>
          <a:bodyPr/>
          <a:lstStyle/>
          <a:p>
            <a:pPr eaLnBrk="1" hangingPunct="1"/>
            <a:r>
              <a:rPr lang="en-US" altLang="en-US" sz="2800" dirty="0"/>
              <a:t>“Honen’s Letter and Poems”</a:t>
            </a:r>
          </a:p>
          <a:p>
            <a:pPr eaLnBrk="1" hangingPunct="1">
              <a:buFontTx/>
              <a:buNone/>
            </a:pPr>
            <a:r>
              <a:rPr lang="en-US" altLang="en-US" sz="2800" dirty="0"/>
              <a:t>	“There are indeed many Pure Lands in the ten quarters of the universe, but we seek for the Pure Land in the West, because it is in this one that all sentient being, who have committed the ten evil deeds and the five deadly sins can find </a:t>
            </a:r>
            <a:r>
              <a:rPr lang="en-US" altLang="en-US" sz="2800" i="1" dirty="0" err="1"/>
              <a:t>Ojo</a:t>
            </a:r>
            <a:r>
              <a:rPr lang="en-US" altLang="en-US" sz="2800" i="1" dirty="0"/>
              <a:t> [birth in Pure Land]</a:t>
            </a:r>
            <a:r>
              <a:rPr lang="en-US" altLang="en-US" sz="2800" dirty="0"/>
              <a:t>. The reason why we give ourselves up to  </a:t>
            </a:r>
            <a:r>
              <a:rPr lang="en-US" altLang="en-US" sz="2800" dirty="0" err="1"/>
              <a:t>Amida</a:t>
            </a:r>
            <a:r>
              <a:rPr lang="en-US" altLang="en-US" sz="2800" dirty="0"/>
              <a:t> alone among all the Buddhas, is that He welcomes those who have repeated His sacred name, even three or five times.”  </a:t>
            </a:r>
            <a:r>
              <a:rPr lang="en-US" altLang="en-US" sz="1400" dirty="0"/>
              <a:t>Burtt, p. 213</a:t>
            </a:r>
          </a:p>
        </p:txBody>
      </p:sp>
      <p:sp>
        <p:nvSpPr>
          <p:cNvPr id="45060" name="Slide Number Placeholder 3">
            <a:extLst>
              <a:ext uri="{FF2B5EF4-FFF2-40B4-BE49-F238E27FC236}">
                <a16:creationId xmlns:a16="http://schemas.microsoft.com/office/drawing/2014/main" id="{5BD31223-353C-42FA-A420-CF12CEDA2359}"/>
              </a:ext>
            </a:extLst>
          </p:cNvPr>
          <p:cNvSpPr>
            <a:spLocks noGrp="1"/>
          </p:cNvSpPr>
          <p:nvPr>
            <p:ph type="sldNum" sz="quarter" idx="12"/>
          </p:nvPr>
        </p:nvSpPr>
        <p:spPr>
          <a:xfrm>
            <a:off x="10957089" y="6248400"/>
            <a:ext cx="6096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A3DAFB-5E60-4CF4-BBF2-1EB218C2AC8E}" type="slidenum">
              <a:rPr lang="en-US" altLang="en-US"/>
              <a:pPr eaLnBrk="1" hangingPunct="1"/>
              <a:t>34</a:t>
            </a:fld>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2FF6EB3-775C-406E-B7C1-D82025D79249}"/>
              </a:ext>
            </a:extLst>
          </p:cNvPr>
          <p:cNvSpPr>
            <a:spLocks noGrp="1"/>
          </p:cNvSpPr>
          <p:nvPr>
            <p:ph type="title"/>
          </p:nvPr>
        </p:nvSpPr>
        <p:spPr/>
        <p:txBody>
          <a:bodyPr/>
          <a:lstStyle/>
          <a:p>
            <a:pPr eaLnBrk="1" hangingPunct="1"/>
            <a:r>
              <a:rPr lang="en-US" altLang="en-US"/>
              <a:t>“Pure Land” Buddhism</a:t>
            </a:r>
          </a:p>
        </p:txBody>
      </p:sp>
      <p:sp>
        <p:nvSpPr>
          <p:cNvPr id="46083" name="Content Placeholder 2">
            <a:extLst>
              <a:ext uri="{FF2B5EF4-FFF2-40B4-BE49-F238E27FC236}">
                <a16:creationId xmlns:a16="http://schemas.microsoft.com/office/drawing/2014/main" id="{B4C6DC7F-82C0-4CB3-BD80-CADF6C3E61E9}"/>
              </a:ext>
            </a:extLst>
          </p:cNvPr>
          <p:cNvSpPr>
            <a:spLocks noGrp="1"/>
          </p:cNvSpPr>
          <p:nvPr>
            <p:ph idx="1"/>
          </p:nvPr>
        </p:nvSpPr>
        <p:spPr>
          <a:xfrm>
            <a:off x="1066799" y="1676400"/>
            <a:ext cx="10064685" cy="5181600"/>
          </a:xfrm>
        </p:spPr>
        <p:txBody>
          <a:bodyPr/>
          <a:lstStyle/>
          <a:p>
            <a:pPr eaLnBrk="1" hangingPunct="1"/>
            <a:r>
              <a:rPr lang="en-US" altLang="en-US" sz="2400" dirty="0"/>
              <a:t>“The Pure Land of Amitabha”</a:t>
            </a:r>
          </a:p>
          <a:p>
            <a:pPr eaLnBrk="1" hangingPunct="1">
              <a:buFontTx/>
              <a:buNone/>
            </a:pPr>
            <a:r>
              <a:rPr lang="en-US" altLang="en-US" sz="2400" dirty="0"/>
              <a:t>	“This world…which is the world system of the Lord Amitabha, is rich and prosperous, comfortable, fertile, delightful, and crowded with many Gods and men. And in this world system,  Ananda, there are no hells, no animals, no ghosts, no Asuras, and none of the inauspicious places of rebirth.” </a:t>
            </a:r>
            <a:r>
              <a:rPr lang="en-US" altLang="en-US" sz="1400" dirty="0"/>
              <a:t>Burtt, p. 207</a:t>
            </a:r>
          </a:p>
          <a:p>
            <a:pPr eaLnBrk="1" hangingPunct="1"/>
            <a:r>
              <a:rPr lang="en-US" altLang="en-US" sz="2400" dirty="0"/>
              <a:t>“And nowhere in this world system </a:t>
            </a:r>
            <a:r>
              <a:rPr lang="en-US" altLang="en-US" sz="2400" dirty="0" err="1"/>
              <a:t>Sukhavati</a:t>
            </a:r>
            <a:r>
              <a:rPr lang="en-US" altLang="en-US" sz="2400" dirty="0"/>
              <a:t> does one hear of anything unwholesome, nowhere of the hindrances, nowhere of the states of punishment, the states of woe and the bad destinies, nowhere of suffering.” </a:t>
            </a:r>
            <a:r>
              <a:rPr lang="en-US" altLang="en-US" sz="1400" dirty="0"/>
              <a:t>Burtt, p. 209</a:t>
            </a:r>
          </a:p>
          <a:p>
            <a:pPr eaLnBrk="1" hangingPunct="1"/>
            <a:r>
              <a:rPr lang="en-US" altLang="en-US" sz="2400" dirty="0"/>
              <a:t>In Pure Land it is easier to get to Nirvana. But why would anyone want to leave it for Nirvana?</a:t>
            </a:r>
          </a:p>
          <a:p>
            <a:pPr eaLnBrk="1" hangingPunct="1">
              <a:buFontTx/>
              <a:buNone/>
            </a:pPr>
            <a:endParaRPr lang="en-US" altLang="en-US" sz="2400" dirty="0"/>
          </a:p>
        </p:txBody>
      </p:sp>
      <p:sp>
        <p:nvSpPr>
          <p:cNvPr id="46084" name="Slide Number Placeholder 3">
            <a:extLst>
              <a:ext uri="{FF2B5EF4-FFF2-40B4-BE49-F238E27FC236}">
                <a16:creationId xmlns:a16="http://schemas.microsoft.com/office/drawing/2014/main" id="{934EE85C-D23D-47CB-A20C-AB6F72217ADD}"/>
              </a:ext>
            </a:extLst>
          </p:cNvPr>
          <p:cNvSpPr>
            <a:spLocks noGrp="1"/>
          </p:cNvSpPr>
          <p:nvPr>
            <p:ph type="sldNum" sz="quarter" idx="12"/>
          </p:nvPr>
        </p:nvSpPr>
        <p:spPr>
          <a:xfrm>
            <a:off x="10972800" y="6315075"/>
            <a:ext cx="6096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040F71-902E-43DF-90C6-2B49E6724945}" type="slidenum">
              <a:rPr lang="en-US" altLang="en-US"/>
              <a:pPr eaLnBrk="1" hangingPunct="1"/>
              <a:t>35</a:t>
            </a:fld>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2E65B9-EAB8-4A56-B87B-B6317955E3C4}"/>
              </a:ext>
            </a:extLst>
          </p:cNvPr>
          <p:cNvSpPr>
            <a:spLocks noGrp="1"/>
          </p:cNvSpPr>
          <p:nvPr>
            <p:ph type="title"/>
          </p:nvPr>
        </p:nvSpPr>
        <p:spPr/>
        <p:txBody>
          <a:bodyPr/>
          <a:lstStyle/>
          <a:p>
            <a:pPr eaLnBrk="1" hangingPunct="1"/>
            <a:r>
              <a:rPr lang="en-US" altLang="en-US"/>
              <a:t>Zen (Japan) Ch’an (China) Buddhism or Universal Mind</a:t>
            </a:r>
          </a:p>
        </p:txBody>
      </p:sp>
      <p:sp>
        <p:nvSpPr>
          <p:cNvPr id="47107" name="Content Placeholder 2">
            <a:extLst>
              <a:ext uri="{FF2B5EF4-FFF2-40B4-BE49-F238E27FC236}">
                <a16:creationId xmlns:a16="http://schemas.microsoft.com/office/drawing/2014/main" id="{AEFB49D8-606B-45CF-994C-81169AC903EC}"/>
              </a:ext>
            </a:extLst>
          </p:cNvPr>
          <p:cNvSpPr>
            <a:spLocks noGrp="1"/>
          </p:cNvSpPr>
          <p:nvPr>
            <p:ph idx="1"/>
          </p:nvPr>
        </p:nvSpPr>
        <p:spPr/>
        <p:txBody>
          <a:bodyPr/>
          <a:lstStyle/>
          <a:p>
            <a:pPr eaLnBrk="1" hangingPunct="1"/>
            <a:r>
              <a:rPr lang="en-US" altLang="en-US" sz="2800" dirty="0"/>
              <a:t>This school does not depend upon written texts, but upon meditation.</a:t>
            </a:r>
          </a:p>
          <a:p>
            <a:pPr eaLnBrk="1" hangingPunct="1"/>
            <a:r>
              <a:rPr lang="en-US" altLang="en-US" sz="2800" dirty="0"/>
              <a:t>It teaches the goal of the union of self with the Absolute, understanding that we have the nature of Buddha. There is no sense of personal sin. </a:t>
            </a:r>
            <a:r>
              <a:rPr lang="en-US" altLang="en-US" sz="1400" dirty="0" err="1"/>
              <a:t>Offner</a:t>
            </a:r>
            <a:r>
              <a:rPr lang="en-US" altLang="en-US" sz="1400" dirty="0"/>
              <a:t>, p. 186-87.</a:t>
            </a:r>
          </a:p>
          <a:p>
            <a:pPr eaLnBrk="1" hangingPunct="1"/>
            <a:r>
              <a:rPr lang="en-US" altLang="en-US" sz="2800" dirty="0" err="1"/>
              <a:t>Bodhitsattvas</a:t>
            </a:r>
            <a:r>
              <a:rPr lang="en-US" altLang="en-US" sz="2800" dirty="0"/>
              <a:t> aren’t needed—we all have the Buddha nature. Ignorance is (still) the problem.</a:t>
            </a:r>
          </a:p>
        </p:txBody>
      </p:sp>
      <p:sp>
        <p:nvSpPr>
          <p:cNvPr id="47108" name="Slide Number Placeholder 3">
            <a:extLst>
              <a:ext uri="{FF2B5EF4-FFF2-40B4-BE49-F238E27FC236}">
                <a16:creationId xmlns:a16="http://schemas.microsoft.com/office/drawing/2014/main" id="{D9BC1124-EF78-48AE-ACCA-5B32D4E3551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6A22D7-D2B1-4DF1-A69E-48CB56DAAB07}" type="slidenum">
              <a:rPr lang="en-US" altLang="en-US"/>
              <a:pPr eaLnBrk="1" hangingPunct="1"/>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5E4E660-54E3-4030-8C38-767013669F84}"/>
              </a:ext>
            </a:extLst>
          </p:cNvPr>
          <p:cNvSpPr>
            <a:spLocks noGrp="1"/>
          </p:cNvSpPr>
          <p:nvPr>
            <p:ph type="title"/>
          </p:nvPr>
        </p:nvSpPr>
        <p:spPr>
          <a:xfrm>
            <a:off x="1981200" y="152400"/>
            <a:ext cx="8229600" cy="1295400"/>
          </a:xfrm>
        </p:spPr>
        <p:txBody>
          <a:bodyPr/>
          <a:lstStyle/>
          <a:p>
            <a:pPr eaLnBrk="1" hangingPunct="1"/>
            <a:r>
              <a:rPr lang="en-US" altLang="en-US"/>
              <a:t>Zen (Japan) Ch’an (China) </a:t>
            </a:r>
            <a:br>
              <a:rPr lang="en-US" altLang="en-US"/>
            </a:br>
            <a:r>
              <a:rPr lang="en-US" altLang="en-US" sz="3200"/>
              <a:t>Hsi Yun c. 840 AD</a:t>
            </a:r>
          </a:p>
        </p:txBody>
      </p:sp>
      <p:sp>
        <p:nvSpPr>
          <p:cNvPr id="48131" name="Content Placeholder 2">
            <a:extLst>
              <a:ext uri="{FF2B5EF4-FFF2-40B4-BE49-F238E27FC236}">
                <a16:creationId xmlns:a16="http://schemas.microsoft.com/office/drawing/2014/main" id="{03BF5F98-182E-4721-AC43-61D087DF1881}"/>
              </a:ext>
            </a:extLst>
          </p:cNvPr>
          <p:cNvSpPr>
            <a:spLocks noGrp="1"/>
          </p:cNvSpPr>
          <p:nvPr>
            <p:ph idx="1"/>
          </p:nvPr>
        </p:nvSpPr>
        <p:spPr>
          <a:xfrm>
            <a:off x="1066800" y="1752600"/>
            <a:ext cx="10058400" cy="4724400"/>
          </a:xfrm>
        </p:spPr>
        <p:txBody>
          <a:bodyPr/>
          <a:lstStyle/>
          <a:p>
            <a:pPr marL="0" indent="0" eaLnBrk="1" hangingPunct="1">
              <a:buNone/>
            </a:pPr>
            <a:r>
              <a:rPr lang="en-US" altLang="en-US" sz="2000" dirty="0"/>
              <a:t>“The Master said to me: “All the Buddhas and all sentient being are nothing but </a:t>
            </a:r>
            <a:r>
              <a:rPr lang="en-US" altLang="en-US" sz="2000" u="sng" dirty="0"/>
              <a:t>universal mind</a:t>
            </a:r>
            <a:r>
              <a:rPr lang="en-US" altLang="en-US" sz="2000" dirty="0"/>
              <a:t>, besides which nothing exists. This mind, which has always existed, is unborn and indestructible. It is neither green nor yellow, and has neither form nor appearance. It does not belong to the categories of things which exist or do not exist, nor can it be reckoned as being new or old. It is neither long nor short, big nor small, but transcends all limits, measures, names, speech, and every method of treating it concretely. It is the substance that you see before you—begin to reason about it and you at once fall into error. It is like the boundless void which cannot be fathomed or measured. This </a:t>
            </a:r>
            <a:r>
              <a:rPr lang="en-US" altLang="en-US" sz="2000" u="sng" dirty="0"/>
              <a:t>universal mind alone is the Buddha </a:t>
            </a:r>
            <a:r>
              <a:rPr lang="en-US" altLang="en-US" sz="2000" dirty="0"/>
              <a:t>and there is no distinction between the Buddha and sentient being, but sentient beings are attached to particular forms and so seek for Buddhahood outside it. By their very seeking for it they produce the contrary effect of losing it, for that is using the Buddha to seek for the Buddha and using mind to grasp mind.” </a:t>
            </a:r>
            <a:r>
              <a:rPr lang="en-US" altLang="en-US" sz="1400" dirty="0"/>
              <a:t>Burtt, p. 195-96</a:t>
            </a:r>
          </a:p>
        </p:txBody>
      </p:sp>
      <p:sp>
        <p:nvSpPr>
          <p:cNvPr id="48132" name="Slide Number Placeholder 3">
            <a:extLst>
              <a:ext uri="{FF2B5EF4-FFF2-40B4-BE49-F238E27FC236}">
                <a16:creationId xmlns:a16="http://schemas.microsoft.com/office/drawing/2014/main" id="{D55AD4DD-2554-416D-94C2-B35AB9CA7333}"/>
              </a:ext>
            </a:extLst>
          </p:cNvPr>
          <p:cNvSpPr>
            <a:spLocks noGrp="1"/>
          </p:cNvSpPr>
          <p:nvPr>
            <p:ph type="sldNum" sz="quarter" idx="12"/>
          </p:nvPr>
        </p:nvSpPr>
        <p:spPr>
          <a:xfrm>
            <a:off x="10858500" y="6238875"/>
            <a:ext cx="5334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F212BF-0B9F-40B2-A0FF-D0C95517C8D0}" type="slidenum">
              <a:rPr lang="en-US" altLang="en-US"/>
              <a:pPr eaLnBrk="1" hangingPunct="1"/>
              <a:t>37</a:t>
            </a:fld>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0D37D59-BA27-4E0A-B201-8B25E44B04D8}"/>
              </a:ext>
            </a:extLst>
          </p:cNvPr>
          <p:cNvSpPr>
            <a:spLocks noGrp="1"/>
          </p:cNvSpPr>
          <p:nvPr>
            <p:ph type="title"/>
          </p:nvPr>
        </p:nvSpPr>
        <p:spPr>
          <a:xfrm>
            <a:off x="1981200" y="152400"/>
            <a:ext cx="8229600" cy="1295400"/>
          </a:xfrm>
        </p:spPr>
        <p:txBody>
          <a:bodyPr/>
          <a:lstStyle/>
          <a:p>
            <a:pPr eaLnBrk="1" hangingPunct="1"/>
            <a:r>
              <a:rPr lang="en-US" altLang="en-US"/>
              <a:t>Zen (Japan) Ch’an (China) </a:t>
            </a:r>
            <a:br>
              <a:rPr lang="en-US" altLang="en-US"/>
            </a:br>
            <a:r>
              <a:rPr lang="en-US" altLang="en-US" sz="2800"/>
              <a:t>“Shen Hui’s Sermon on Sudden Awakening”</a:t>
            </a:r>
            <a:endParaRPr lang="en-US" altLang="en-US"/>
          </a:p>
        </p:txBody>
      </p:sp>
      <p:sp>
        <p:nvSpPr>
          <p:cNvPr id="49155" name="Content Placeholder 2">
            <a:extLst>
              <a:ext uri="{FF2B5EF4-FFF2-40B4-BE49-F238E27FC236}">
                <a16:creationId xmlns:a16="http://schemas.microsoft.com/office/drawing/2014/main" id="{4F9231C9-0DBB-414E-8444-E3F9E5DEE376}"/>
              </a:ext>
            </a:extLst>
          </p:cNvPr>
          <p:cNvSpPr>
            <a:spLocks noGrp="1"/>
          </p:cNvSpPr>
          <p:nvPr>
            <p:ph idx="1"/>
          </p:nvPr>
        </p:nvSpPr>
        <p:spPr>
          <a:xfrm>
            <a:off x="1066800" y="1828800"/>
            <a:ext cx="10058400" cy="4114800"/>
          </a:xfrm>
          <a:ln>
            <a:solidFill>
              <a:schemeClr val="accent1"/>
            </a:solidFill>
            <a:miter lim="800000"/>
            <a:headEnd/>
            <a:tailEnd/>
          </a:ln>
        </p:spPr>
        <p:txBody>
          <a:bodyPr/>
          <a:lstStyle/>
          <a:p>
            <a:pPr marL="0" indent="0" eaLnBrk="1" hangingPunct="1">
              <a:buNone/>
            </a:pPr>
            <a:r>
              <a:rPr lang="en-US" altLang="en-US" sz="2400" dirty="0"/>
              <a:t>“Friends, all of you, </a:t>
            </a:r>
            <a:r>
              <a:rPr lang="en-US" altLang="en-US" sz="2400" u="sng" dirty="0"/>
              <a:t>each single one, possesses the nature of a Buddha. </a:t>
            </a:r>
            <a:r>
              <a:rPr lang="en-US" altLang="en-US" sz="2400" dirty="0"/>
              <a:t>The Good friends [</a:t>
            </a:r>
            <a:r>
              <a:rPr lang="en-US" altLang="en-US" sz="2400" u="sng" dirty="0"/>
              <a:t>the Bodhisattvas] do not take the bodhi [enlightenment] of the Buddha and hand it out to you</a:t>
            </a:r>
            <a:r>
              <a:rPr lang="en-US" altLang="en-US" sz="2400" dirty="0"/>
              <a:t>, nor do they settle that [the Buddha] has already foretold your destination, namely, that </a:t>
            </a:r>
            <a:r>
              <a:rPr lang="en-US" altLang="en-US" sz="2400" u="sng" dirty="0"/>
              <a:t>all the Beings are from the beginning in Nirvana</a:t>
            </a:r>
            <a:r>
              <a:rPr lang="en-US" altLang="en-US" sz="2400" dirty="0"/>
              <a:t>; from the beginning are they endowed with the gift of immaculate wisdom. Why do they not recognize this fact? [Why do they] wander in Samsara and cannot attain salvation? Because their view is obstructed by the dust of evil passions. </a:t>
            </a:r>
            <a:r>
              <a:rPr lang="en-US" altLang="en-US" sz="2400" u="sng" dirty="0"/>
              <a:t>They need the direction of a good friend</a:t>
            </a:r>
            <a:r>
              <a:rPr lang="en-US" altLang="en-US" sz="2400" dirty="0"/>
              <a:t>; then they will recognize [that they are Buddhas], cease to wander, and attain salvation.”  </a:t>
            </a:r>
            <a:r>
              <a:rPr lang="en-US" altLang="en-US" sz="1400" dirty="0"/>
              <a:t>Burtt, p. 234</a:t>
            </a:r>
          </a:p>
        </p:txBody>
      </p:sp>
      <p:sp>
        <p:nvSpPr>
          <p:cNvPr id="49156" name="Slide Number Placeholder 3">
            <a:extLst>
              <a:ext uri="{FF2B5EF4-FFF2-40B4-BE49-F238E27FC236}">
                <a16:creationId xmlns:a16="http://schemas.microsoft.com/office/drawing/2014/main" id="{D20B3263-7D2C-460B-BEC3-2147C8259A73}"/>
              </a:ext>
            </a:extLst>
          </p:cNvPr>
          <p:cNvSpPr>
            <a:spLocks noGrp="1"/>
          </p:cNvSpPr>
          <p:nvPr>
            <p:ph type="sldNum" sz="quarter" idx="12"/>
          </p:nvPr>
        </p:nvSpPr>
        <p:spPr>
          <a:xfrm>
            <a:off x="10515600" y="6248400"/>
            <a:ext cx="838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5105C3-42D8-4576-9196-02CCA87D2FE8}" type="slidenum">
              <a:rPr lang="en-US" altLang="en-US"/>
              <a:pPr eaLnBrk="1" hangingPunct="1"/>
              <a:t>38</a:t>
            </a:fld>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036D2E7-084A-404F-AB90-DC9667009C09}"/>
              </a:ext>
            </a:extLst>
          </p:cNvPr>
          <p:cNvSpPr>
            <a:spLocks noGrp="1"/>
          </p:cNvSpPr>
          <p:nvPr>
            <p:ph type="title"/>
          </p:nvPr>
        </p:nvSpPr>
        <p:spPr>
          <a:xfrm>
            <a:off x="1981200" y="152400"/>
            <a:ext cx="8229600" cy="1295400"/>
          </a:xfrm>
        </p:spPr>
        <p:txBody>
          <a:bodyPr/>
          <a:lstStyle/>
          <a:p>
            <a:pPr eaLnBrk="1" hangingPunct="1"/>
            <a:r>
              <a:rPr lang="en-US" altLang="en-US"/>
              <a:t>Zen (Japan) Ch’an (China) </a:t>
            </a:r>
            <a:br>
              <a:rPr lang="en-US" altLang="en-US"/>
            </a:br>
            <a:r>
              <a:rPr lang="en-US" altLang="en-US" sz="2800"/>
              <a:t>“Shen Hui’s Sermon on Sudden Awakening”</a:t>
            </a:r>
            <a:endParaRPr lang="en-US" altLang="en-US"/>
          </a:p>
        </p:txBody>
      </p:sp>
      <p:sp>
        <p:nvSpPr>
          <p:cNvPr id="50179" name="Content Placeholder 2">
            <a:extLst>
              <a:ext uri="{FF2B5EF4-FFF2-40B4-BE49-F238E27FC236}">
                <a16:creationId xmlns:a16="http://schemas.microsoft.com/office/drawing/2014/main" id="{AE3873FF-0472-4FF9-9FA1-12DCCAB08D01}"/>
              </a:ext>
            </a:extLst>
          </p:cNvPr>
          <p:cNvSpPr>
            <a:spLocks noGrp="1"/>
          </p:cNvSpPr>
          <p:nvPr>
            <p:ph idx="1"/>
          </p:nvPr>
        </p:nvSpPr>
        <p:spPr>
          <a:xfrm>
            <a:off x="1066800" y="2362200"/>
            <a:ext cx="10058400" cy="3048000"/>
          </a:xfrm>
        </p:spPr>
        <p:txBody>
          <a:bodyPr/>
          <a:lstStyle/>
          <a:p>
            <a:pPr eaLnBrk="1" hangingPunct="1"/>
            <a:r>
              <a:rPr lang="en-US" altLang="en-US" sz="2400" dirty="0"/>
              <a:t>“Use all your strength, my friends, so that you may attain salvation by Sudden Awakening.”</a:t>
            </a:r>
          </a:p>
          <a:p>
            <a:pPr eaLnBrk="1" hangingPunct="1"/>
            <a:r>
              <a:rPr lang="en-US" altLang="en-US" sz="2400" dirty="0"/>
              <a:t>“There are </a:t>
            </a:r>
            <a:r>
              <a:rPr lang="en-US" altLang="en-US" sz="2400" dirty="0" err="1"/>
              <a:t>Ch’an</a:t>
            </a:r>
            <a:r>
              <a:rPr lang="en-US" altLang="en-US" sz="2400" dirty="0"/>
              <a:t> teachers who do not like Sudden Awakening but want you to awaken [gradually] by using the expedients that [the Buddhas] offer, but that is a method good only for a very inferior type of Being.” </a:t>
            </a:r>
          </a:p>
          <a:p>
            <a:pPr eaLnBrk="1" hangingPunct="1">
              <a:buFontTx/>
              <a:buNone/>
            </a:pPr>
            <a:r>
              <a:rPr lang="en-US" altLang="en-US" sz="2400" dirty="0"/>
              <a:t>	</a:t>
            </a:r>
            <a:r>
              <a:rPr lang="en-US" altLang="en-US" sz="1400" dirty="0"/>
              <a:t>Burtt, p. 237</a:t>
            </a:r>
          </a:p>
        </p:txBody>
      </p:sp>
      <p:sp>
        <p:nvSpPr>
          <p:cNvPr id="50180" name="Slide Number Placeholder 3">
            <a:extLst>
              <a:ext uri="{FF2B5EF4-FFF2-40B4-BE49-F238E27FC236}">
                <a16:creationId xmlns:a16="http://schemas.microsoft.com/office/drawing/2014/main" id="{98182E14-C259-4505-8046-228F49B783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1186EA-8706-4196-AF38-6E91C4A091B3}" type="slidenum">
              <a:rPr lang="en-US" altLang="en-US"/>
              <a:pPr eaLnBrk="1" hangingPunct="1"/>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5851235-6ACC-4236-ADA7-EB64BB5A890B}"/>
              </a:ext>
            </a:extLst>
          </p:cNvPr>
          <p:cNvSpPr>
            <a:spLocks noGrp="1" noChangeArrowheads="1"/>
          </p:cNvSpPr>
          <p:nvPr>
            <p:ph type="title" idx="4294967295"/>
          </p:nvPr>
        </p:nvSpPr>
        <p:spPr>
          <a:xfrm>
            <a:off x="2590800" y="0"/>
            <a:ext cx="7162800" cy="1066800"/>
          </a:xfrm>
        </p:spPr>
        <p:txBody>
          <a:bodyPr/>
          <a:lstStyle/>
          <a:p>
            <a:pPr eaLnBrk="1" hangingPunct="1"/>
            <a:r>
              <a:rPr lang="en-US" altLang="en-US" sz="3600">
                <a:solidFill>
                  <a:srgbClr val="FF0000"/>
                </a:solidFill>
              </a:rPr>
              <a:t>Percentages of World Population: Hindu, Buddhist &amp; Christian--2009</a:t>
            </a:r>
          </a:p>
        </p:txBody>
      </p:sp>
      <p:graphicFrame>
        <p:nvGraphicFramePr>
          <p:cNvPr id="127039" name="Group 63">
            <a:extLst>
              <a:ext uri="{FF2B5EF4-FFF2-40B4-BE49-F238E27FC236}">
                <a16:creationId xmlns:a16="http://schemas.microsoft.com/office/drawing/2014/main" id="{28EA3D2C-4F6F-4B6A-9BA4-9C2C023B95AC}"/>
              </a:ext>
            </a:extLst>
          </p:cNvPr>
          <p:cNvGraphicFramePr>
            <a:graphicFrameLocks noGrp="1"/>
          </p:cNvGraphicFramePr>
          <p:nvPr/>
        </p:nvGraphicFramePr>
        <p:xfrm>
          <a:off x="2133600" y="1676400"/>
          <a:ext cx="8001000" cy="4237037"/>
        </p:xfrm>
        <a:graphic>
          <a:graphicData uri="http://schemas.openxmlformats.org/drawingml/2006/table">
            <a:tbl>
              <a:tblPr/>
              <a:tblGrid>
                <a:gridCol w="3095625">
                  <a:extLst>
                    <a:ext uri="{9D8B030D-6E8A-4147-A177-3AD203B41FA5}">
                      <a16:colId xmlns:a16="http://schemas.microsoft.com/office/drawing/2014/main" val="20000"/>
                    </a:ext>
                  </a:extLst>
                </a:gridCol>
                <a:gridCol w="2452688">
                  <a:extLst>
                    <a:ext uri="{9D8B030D-6E8A-4147-A177-3AD203B41FA5}">
                      <a16:colId xmlns:a16="http://schemas.microsoft.com/office/drawing/2014/main" val="20001"/>
                    </a:ext>
                  </a:extLst>
                </a:gridCol>
                <a:gridCol w="2452687">
                  <a:extLst>
                    <a:ext uri="{9D8B030D-6E8A-4147-A177-3AD203B41FA5}">
                      <a16:colId xmlns:a16="http://schemas.microsoft.com/office/drawing/2014/main" val="20002"/>
                    </a:ext>
                  </a:extLst>
                </a:gridCol>
              </a:tblGrid>
              <a:tr h="1188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Annual percentage growth rates as of 2009</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Percent of world population 2009</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Percent of world population 2025 (est.)</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Hindu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1.35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13.4</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13.6</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extLst>
                  <a:ext uri="{0D108BD9-81ED-4DB2-BD59-A6C34878D82A}">
                    <a16:rowId xmlns:a16="http://schemas.microsoft.com/office/drawing/2014/main" val="10001"/>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Buddhist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.73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5.7</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5.5</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10002"/>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Christian (all groups)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1.32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33.3</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33.9</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
        <p:nvSpPr>
          <p:cNvPr id="198681" name="Text Box 62">
            <a:extLst>
              <a:ext uri="{FF2B5EF4-FFF2-40B4-BE49-F238E27FC236}">
                <a16:creationId xmlns:a16="http://schemas.microsoft.com/office/drawing/2014/main" id="{6F81A66B-423A-48AF-8073-2594EC165B6B}"/>
              </a:ext>
            </a:extLst>
          </p:cNvPr>
          <p:cNvSpPr txBox="1">
            <a:spLocks noChangeArrowheads="1"/>
          </p:cNvSpPr>
          <p:nvPr/>
        </p:nvSpPr>
        <p:spPr bwMode="auto">
          <a:xfrm>
            <a:off x="2667000" y="6096001"/>
            <a:ext cx="8001000" cy="523875"/>
          </a:xfrm>
          <a:prstGeom prst="rect">
            <a:avLst/>
          </a:prstGeom>
          <a:noFill/>
          <a:ln w="12700" cap="sq">
            <a:noFill/>
            <a:miter lim="800000"/>
            <a:headEnd type="none" w="sm" len="sm"/>
            <a:tailEnd type="none" w="sm" len="sm"/>
          </a:ln>
        </p:spPr>
        <p:txBody>
          <a:bodyPr>
            <a:spAutoFit/>
          </a:bodyPr>
          <a:lstStyle/>
          <a:p>
            <a:pPr fontAlgn="auto">
              <a:spcBef>
                <a:spcPts val="0"/>
              </a:spcBef>
              <a:spcAft>
                <a:spcPts val="0"/>
              </a:spcAft>
              <a:defRPr/>
            </a:pPr>
            <a:r>
              <a:rPr lang="en-US" sz="1400" kern="0" dirty="0">
                <a:solidFill>
                  <a:srgbClr val="000000"/>
                </a:solidFill>
                <a:latin typeface="Gill Sans MT" pitchFamily="34" charset="0"/>
                <a:cs typeface="+mn-cs"/>
              </a:rPr>
              <a:t>David Barrett, Todd M. Johnson &amp; Peter Crossing,  “Christian World Communions: Five Overviews of Global Christianity, AD 1800-2025,” Int’l Bulletin of Missionary Research,  Jan. 2009,  Global Table 5, p. 25.</a:t>
            </a:r>
            <a:endParaRPr lang="en-US" sz="1400" dirty="0">
              <a:latin typeface="+mn-lt"/>
              <a:cs typeface="+mn-c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C1F1EDB-25A3-4BFD-A164-9EE11A1D277F}"/>
              </a:ext>
            </a:extLst>
          </p:cNvPr>
          <p:cNvSpPr>
            <a:spLocks noGrp="1"/>
          </p:cNvSpPr>
          <p:nvPr>
            <p:ph type="title"/>
          </p:nvPr>
        </p:nvSpPr>
        <p:spPr/>
        <p:txBody>
          <a:bodyPr/>
          <a:lstStyle/>
          <a:p>
            <a:pPr eaLnBrk="1" hangingPunct="1"/>
            <a:r>
              <a:rPr lang="en-US" altLang="en-US"/>
              <a:t>Zen (Japan) Ch’an (China) </a:t>
            </a:r>
            <a:br>
              <a:rPr lang="en-US" altLang="en-US"/>
            </a:br>
            <a:endParaRPr lang="en-US" altLang="en-US"/>
          </a:p>
        </p:txBody>
      </p:sp>
      <p:sp>
        <p:nvSpPr>
          <p:cNvPr id="51203" name="Content Placeholder 2">
            <a:extLst>
              <a:ext uri="{FF2B5EF4-FFF2-40B4-BE49-F238E27FC236}">
                <a16:creationId xmlns:a16="http://schemas.microsoft.com/office/drawing/2014/main" id="{126C4AAC-788F-418D-9F08-B01606AFC342}"/>
              </a:ext>
            </a:extLst>
          </p:cNvPr>
          <p:cNvSpPr>
            <a:spLocks noGrp="1"/>
          </p:cNvSpPr>
          <p:nvPr>
            <p:ph idx="1"/>
          </p:nvPr>
        </p:nvSpPr>
        <p:spPr>
          <a:xfrm>
            <a:off x="1066800" y="1883473"/>
            <a:ext cx="10058400" cy="4038600"/>
          </a:xfrm>
        </p:spPr>
        <p:txBody>
          <a:bodyPr/>
          <a:lstStyle/>
          <a:p>
            <a:pPr eaLnBrk="1" hangingPunct="1"/>
            <a:r>
              <a:rPr lang="en-US" altLang="en-US" sz="2000" dirty="0"/>
              <a:t> “…The Buddha who has always existed is </a:t>
            </a:r>
            <a:r>
              <a:rPr lang="en-US" altLang="en-US" sz="2000" u="sng" dirty="0"/>
              <a:t>not a Buddha of stages</a:t>
            </a:r>
            <a:r>
              <a:rPr lang="en-US" altLang="en-US" sz="2000" dirty="0"/>
              <a:t>. Only awake to universal mind, and realize that </a:t>
            </a:r>
            <a:r>
              <a:rPr lang="en-US" altLang="en-US" sz="2000" u="sng" dirty="0"/>
              <a:t>there is nothing whatsoever to be attained</a:t>
            </a:r>
            <a:r>
              <a:rPr lang="en-US" altLang="en-US" sz="2000" dirty="0"/>
              <a:t>. This is the real Buddha.”</a:t>
            </a:r>
          </a:p>
          <a:p>
            <a:pPr eaLnBrk="1" hangingPunct="1"/>
            <a:r>
              <a:rPr lang="en-US" altLang="en-US" sz="2000" dirty="0"/>
              <a:t>“Our original Buddha-nature is, in all truth, nothing which can be apprehended. It is void, omnipresent, silent, pure; it is glorious and mysterious peacefulness, and that is all which can be said.”</a:t>
            </a:r>
          </a:p>
          <a:p>
            <a:pPr eaLnBrk="1" hangingPunct="1"/>
            <a:r>
              <a:rPr lang="en-US" altLang="en-US" sz="2000" dirty="0"/>
              <a:t>“Even if you go through all the stages of a Bodhisattva’s progress towards Buddhahood, stage by stage, when at last, by a single flash of thought, you attain to full realization, you will only be realizing your original Buddha-nature and by all the foregoing stages you will not have added a single thing to it. You will merely regard those </a:t>
            </a:r>
            <a:r>
              <a:rPr lang="en-US" altLang="en-US" sz="2000" dirty="0" err="1"/>
              <a:t>kalpas</a:t>
            </a:r>
            <a:r>
              <a:rPr lang="en-US" altLang="en-US" sz="2000" dirty="0"/>
              <a:t> of work and achievement as nothing but unreal actions performed in a dream…”            </a:t>
            </a:r>
            <a:r>
              <a:rPr lang="en-US" altLang="en-US" sz="1400" dirty="0"/>
              <a:t>Burtt, pp. 196-97</a:t>
            </a:r>
          </a:p>
        </p:txBody>
      </p:sp>
      <p:sp>
        <p:nvSpPr>
          <p:cNvPr id="51204" name="Slide Number Placeholder 3">
            <a:extLst>
              <a:ext uri="{FF2B5EF4-FFF2-40B4-BE49-F238E27FC236}">
                <a16:creationId xmlns:a16="http://schemas.microsoft.com/office/drawing/2014/main" id="{89EE505F-12D2-4215-948C-CC555F5FB2BE}"/>
              </a:ext>
            </a:extLst>
          </p:cNvPr>
          <p:cNvSpPr>
            <a:spLocks noGrp="1"/>
          </p:cNvSpPr>
          <p:nvPr>
            <p:ph type="sldNum" sz="quarter" idx="12"/>
          </p:nvPr>
        </p:nvSpPr>
        <p:spPr>
          <a:xfrm>
            <a:off x="10858500" y="6315075"/>
            <a:ext cx="5334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74A70E-5F43-431B-9887-829B82E71665}" type="slidenum">
              <a:rPr lang="en-US" altLang="en-US"/>
              <a:pPr eaLnBrk="1" hangingPunct="1"/>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526F571-7F91-43A7-ACFB-C277131D083D}"/>
              </a:ext>
            </a:extLst>
          </p:cNvPr>
          <p:cNvSpPr>
            <a:spLocks noGrp="1"/>
          </p:cNvSpPr>
          <p:nvPr>
            <p:ph type="title"/>
          </p:nvPr>
        </p:nvSpPr>
        <p:spPr/>
        <p:txBody>
          <a:bodyPr/>
          <a:lstStyle/>
          <a:p>
            <a:pPr eaLnBrk="1" hangingPunct="1"/>
            <a:r>
              <a:rPr lang="en-US" altLang="en-US" dirty="0"/>
              <a:t>Eclectic (T’ien-</a:t>
            </a:r>
            <a:r>
              <a:rPr lang="en-US" altLang="en-US" dirty="0" err="1"/>
              <a:t>T’ai</a:t>
            </a:r>
            <a:r>
              <a:rPr lang="en-US" altLang="en-US" dirty="0"/>
              <a:t>)</a:t>
            </a:r>
            <a:br>
              <a:rPr lang="en-US" altLang="en-US" dirty="0"/>
            </a:br>
            <a:r>
              <a:rPr lang="en-US" altLang="en-US" dirty="0"/>
              <a:t>or Rationalist  School</a:t>
            </a:r>
          </a:p>
        </p:txBody>
      </p:sp>
      <p:sp>
        <p:nvSpPr>
          <p:cNvPr id="52227" name="Content Placeholder 2">
            <a:extLst>
              <a:ext uri="{FF2B5EF4-FFF2-40B4-BE49-F238E27FC236}">
                <a16:creationId xmlns:a16="http://schemas.microsoft.com/office/drawing/2014/main" id="{AA251821-6791-49BA-8674-DB76FE5E161D}"/>
              </a:ext>
            </a:extLst>
          </p:cNvPr>
          <p:cNvSpPr>
            <a:spLocks noGrp="1"/>
          </p:cNvSpPr>
          <p:nvPr>
            <p:ph idx="1"/>
          </p:nvPr>
        </p:nvSpPr>
        <p:spPr>
          <a:xfrm>
            <a:off x="1066800" y="1905000"/>
            <a:ext cx="10058400" cy="4114800"/>
          </a:xfrm>
        </p:spPr>
        <p:txBody>
          <a:bodyPr/>
          <a:lstStyle/>
          <a:p>
            <a:pPr eaLnBrk="1" hangingPunct="1"/>
            <a:r>
              <a:rPr lang="en-US" altLang="en-US" sz="2400" dirty="0"/>
              <a:t>It harmonizes all Buddhist teaching and all Buddhas, teaching that Buddha revealed truth progressively, according to the ability of students.</a:t>
            </a:r>
            <a:r>
              <a:rPr lang="en-US" altLang="en-US" sz="2800" dirty="0"/>
              <a:t> </a:t>
            </a:r>
            <a:r>
              <a:rPr lang="en-US" altLang="en-US" sz="1400" dirty="0" err="1"/>
              <a:t>Offner</a:t>
            </a:r>
            <a:r>
              <a:rPr lang="en-US" altLang="en-US" sz="1400" dirty="0"/>
              <a:t>, p. 183</a:t>
            </a:r>
          </a:p>
          <a:p>
            <a:pPr eaLnBrk="1" hangingPunct="1"/>
            <a:r>
              <a:rPr lang="en-US" altLang="en-US" sz="2400" dirty="0"/>
              <a:t>Three Buddhist truths harmonized: (1 all is void, and has no real substance [consist of dharmas or “transitory elements”] (2 all things exist temporarily (3 all exist and are void simultaneously </a:t>
            </a:r>
            <a:r>
              <a:rPr lang="en-US" altLang="en-US" sz="1400" dirty="0" err="1"/>
              <a:t>Noss</a:t>
            </a:r>
            <a:r>
              <a:rPr lang="en-US" altLang="en-US" sz="1400" dirty="0"/>
              <a:t>, p. 148, 160</a:t>
            </a:r>
          </a:p>
          <a:p>
            <a:pPr eaLnBrk="1" hangingPunct="1"/>
            <a:r>
              <a:rPr lang="en-US" altLang="en-US" sz="2400" dirty="0"/>
              <a:t>The huge Buddhist canon is culminated by the Lotus Scripture.</a:t>
            </a:r>
          </a:p>
          <a:p>
            <a:pPr lvl="1" eaLnBrk="1" hangingPunct="1"/>
            <a:r>
              <a:rPr lang="en-US" altLang="en-US" sz="2000" dirty="0"/>
              <a:t>It teaches the unity of ultimate reality with the historical Buddha.</a:t>
            </a:r>
          </a:p>
          <a:p>
            <a:pPr lvl="1" eaLnBrk="1" hangingPunct="1"/>
            <a:r>
              <a:rPr lang="en-US" altLang="en-US" sz="2000" dirty="0"/>
              <a:t>It even teaches the union of an individual with the ultimate reality, sounding very Hindu.    </a:t>
            </a:r>
            <a:r>
              <a:rPr lang="en-US" altLang="en-US" sz="1400" dirty="0" err="1"/>
              <a:t>Offner</a:t>
            </a:r>
            <a:r>
              <a:rPr lang="en-US" altLang="en-US" sz="1400" dirty="0"/>
              <a:t>, p. 183</a:t>
            </a:r>
          </a:p>
          <a:p>
            <a:pPr lvl="1" eaLnBrk="1" hangingPunct="1">
              <a:buFontTx/>
              <a:buNone/>
            </a:pPr>
            <a:endParaRPr lang="en-US" altLang="en-US" dirty="0"/>
          </a:p>
        </p:txBody>
      </p:sp>
      <p:sp>
        <p:nvSpPr>
          <p:cNvPr id="52228" name="Slide Number Placeholder 3">
            <a:extLst>
              <a:ext uri="{FF2B5EF4-FFF2-40B4-BE49-F238E27FC236}">
                <a16:creationId xmlns:a16="http://schemas.microsoft.com/office/drawing/2014/main" id="{FAB0B5BB-8B87-4950-BB25-C9BD4D2E0419}"/>
              </a:ext>
            </a:extLst>
          </p:cNvPr>
          <p:cNvSpPr>
            <a:spLocks noGrp="1"/>
          </p:cNvSpPr>
          <p:nvPr>
            <p:ph type="sldNum" sz="quarter" idx="12"/>
          </p:nvPr>
        </p:nvSpPr>
        <p:spPr>
          <a:xfrm>
            <a:off x="11049000" y="6245225"/>
            <a:ext cx="5334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E6DAF1-98A6-4BAF-A25A-35B055653035}" type="slidenum">
              <a:rPr lang="en-US" altLang="en-US"/>
              <a:pPr eaLnBrk="1" hangingPunct="1"/>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020CE057-6495-4ABC-ABCE-8230A8318F81}"/>
              </a:ext>
            </a:extLst>
          </p:cNvPr>
          <p:cNvSpPr>
            <a:spLocks noGrp="1"/>
          </p:cNvSpPr>
          <p:nvPr>
            <p:ph type="title"/>
          </p:nvPr>
        </p:nvSpPr>
        <p:spPr/>
        <p:txBody>
          <a:bodyPr/>
          <a:lstStyle/>
          <a:p>
            <a:pPr eaLnBrk="1" hangingPunct="1"/>
            <a:r>
              <a:rPr lang="en-US" altLang="en-US"/>
              <a:t>Esoteric, Mystical, or True Word School</a:t>
            </a:r>
          </a:p>
        </p:txBody>
      </p:sp>
      <p:sp>
        <p:nvSpPr>
          <p:cNvPr id="53251" name="Content Placeholder 2">
            <a:extLst>
              <a:ext uri="{FF2B5EF4-FFF2-40B4-BE49-F238E27FC236}">
                <a16:creationId xmlns:a16="http://schemas.microsoft.com/office/drawing/2014/main" id="{12D8CCEE-3C24-49CA-85F8-6A48517E63CD}"/>
              </a:ext>
            </a:extLst>
          </p:cNvPr>
          <p:cNvSpPr>
            <a:spLocks noGrp="1"/>
          </p:cNvSpPr>
          <p:nvPr>
            <p:ph idx="1"/>
          </p:nvPr>
        </p:nvSpPr>
        <p:spPr>
          <a:xfrm>
            <a:off x="1066800" y="1905000"/>
            <a:ext cx="10058400" cy="3733800"/>
          </a:xfrm>
        </p:spPr>
        <p:txBody>
          <a:bodyPr/>
          <a:lstStyle/>
          <a:p>
            <a:pPr eaLnBrk="1" hangingPunct="1"/>
            <a:r>
              <a:rPr lang="en-US" altLang="en-US" sz="2400" dirty="0"/>
              <a:t>Influenced by </a:t>
            </a:r>
            <a:r>
              <a:rPr lang="en-US" altLang="en-US" sz="2400" dirty="0" err="1"/>
              <a:t>Trantrism</a:t>
            </a:r>
            <a:r>
              <a:rPr lang="en-US" altLang="en-US" sz="2400" dirty="0"/>
              <a:t>, it uses mandalas (picture charts), liturgies, prayers, etc. to elicit aid from various Buddhas, </a:t>
            </a:r>
            <a:r>
              <a:rPr lang="en-US" altLang="en-US" sz="2400" dirty="0" err="1"/>
              <a:t>bodisattvas</a:t>
            </a:r>
            <a:r>
              <a:rPr lang="en-US" altLang="en-US" sz="2400" dirty="0"/>
              <a:t> and goddesses. </a:t>
            </a:r>
            <a:r>
              <a:rPr lang="en-US" altLang="en-US" sz="1400" dirty="0" err="1"/>
              <a:t>Noss</a:t>
            </a:r>
            <a:r>
              <a:rPr lang="en-US" altLang="en-US" sz="1400" dirty="0"/>
              <a:t>, p. 162</a:t>
            </a:r>
          </a:p>
          <a:p>
            <a:pPr eaLnBrk="1" hangingPunct="1"/>
            <a:r>
              <a:rPr lang="en-US" altLang="en-US" sz="2400" dirty="0"/>
              <a:t>Buddha is part of everything (pantheism).</a:t>
            </a:r>
          </a:p>
          <a:p>
            <a:pPr lvl="1" eaLnBrk="1" hangingPunct="1"/>
            <a:r>
              <a:rPr lang="en-US" altLang="en-US" sz="2000" dirty="0"/>
              <a:t>This supreme Buddha is named </a:t>
            </a:r>
            <a:r>
              <a:rPr lang="en-US" altLang="en-US" sz="2000" dirty="0" err="1"/>
              <a:t>Dainichi</a:t>
            </a:r>
            <a:r>
              <a:rPr lang="en-US" altLang="en-US" sz="2000" dirty="0"/>
              <a:t> (Great Sun).</a:t>
            </a:r>
          </a:p>
          <a:p>
            <a:pPr eaLnBrk="1" hangingPunct="1"/>
            <a:r>
              <a:rPr lang="en-US" altLang="en-US" sz="2400" dirty="0"/>
              <a:t>It also teaches that Shinto deities were manifestations of Buddha.</a:t>
            </a:r>
          </a:p>
          <a:p>
            <a:pPr eaLnBrk="1" hangingPunct="1"/>
            <a:r>
              <a:rPr lang="en-US" altLang="en-US" sz="2400" dirty="0"/>
              <a:t>It teaches special knowledge beyond the written canon, including body movements, repeating words (mantras), and forms of concentration</a:t>
            </a:r>
            <a:r>
              <a:rPr lang="en-US" altLang="en-US" sz="2800" dirty="0"/>
              <a:t>.  </a:t>
            </a:r>
            <a:r>
              <a:rPr lang="en-US" altLang="en-US" sz="1400" dirty="0" err="1"/>
              <a:t>Offner</a:t>
            </a:r>
            <a:r>
              <a:rPr lang="en-US" altLang="en-US" sz="1400" dirty="0"/>
              <a:t>, p. 184-85</a:t>
            </a:r>
          </a:p>
        </p:txBody>
      </p:sp>
      <p:sp>
        <p:nvSpPr>
          <p:cNvPr id="53252" name="Slide Number Placeholder 3">
            <a:extLst>
              <a:ext uri="{FF2B5EF4-FFF2-40B4-BE49-F238E27FC236}">
                <a16:creationId xmlns:a16="http://schemas.microsoft.com/office/drawing/2014/main" id="{71BC0DA3-38E3-4885-BCB8-0AE34C45110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1B3817-00F9-4681-B47F-17B1F8DFF3FC}" type="slidenum">
              <a:rPr lang="en-US" altLang="en-US"/>
              <a:pPr eaLnBrk="1" hangingPunct="1"/>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02F87F2-97DC-493F-9439-9F585E8214EC}"/>
              </a:ext>
            </a:extLst>
          </p:cNvPr>
          <p:cNvSpPr>
            <a:spLocks noGrp="1"/>
          </p:cNvSpPr>
          <p:nvPr>
            <p:ph type="title"/>
          </p:nvPr>
        </p:nvSpPr>
        <p:spPr/>
        <p:txBody>
          <a:bodyPr/>
          <a:lstStyle/>
          <a:p>
            <a:pPr eaLnBrk="1" hangingPunct="1"/>
            <a:r>
              <a:rPr lang="en-US" altLang="en-US"/>
              <a:t>Puristic, Socio-political, or Nichiren Buddhism (Japanese)</a:t>
            </a:r>
          </a:p>
        </p:txBody>
      </p:sp>
      <p:sp>
        <p:nvSpPr>
          <p:cNvPr id="54275" name="Content Placeholder 2">
            <a:extLst>
              <a:ext uri="{FF2B5EF4-FFF2-40B4-BE49-F238E27FC236}">
                <a16:creationId xmlns:a16="http://schemas.microsoft.com/office/drawing/2014/main" id="{BF78CD65-5F00-4F61-B684-530702F08749}"/>
              </a:ext>
            </a:extLst>
          </p:cNvPr>
          <p:cNvSpPr>
            <a:spLocks noGrp="1"/>
          </p:cNvSpPr>
          <p:nvPr>
            <p:ph idx="1"/>
          </p:nvPr>
        </p:nvSpPr>
        <p:spPr>
          <a:xfrm>
            <a:off x="1066800" y="1828801"/>
            <a:ext cx="10058400" cy="4297363"/>
          </a:xfrm>
        </p:spPr>
        <p:txBody>
          <a:bodyPr/>
          <a:lstStyle/>
          <a:p>
            <a:pPr eaLnBrk="1" hangingPunct="1"/>
            <a:r>
              <a:rPr lang="en-US" altLang="en-US" sz="2400" dirty="0"/>
              <a:t>This is a reform movement back to the teachings of Buddha as found in the Lotus Scripture, which alone is considered authoritative.</a:t>
            </a:r>
          </a:p>
          <a:p>
            <a:pPr eaLnBrk="1" hangingPunct="1"/>
            <a:r>
              <a:rPr lang="en-US" altLang="en-US" sz="2400" dirty="0"/>
              <a:t>They worship the mandala scroll, containing sacred words.</a:t>
            </a:r>
          </a:p>
          <a:p>
            <a:pPr lvl="1" eaLnBrk="1" hangingPunct="1"/>
            <a:r>
              <a:rPr lang="en-US" altLang="en-US" sz="2000" dirty="0"/>
              <a:t>Repeating a phrase of praise to the Lotus scripture is said to unite the personal soul to the Eternal Buddha Spirit. </a:t>
            </a:r>
            <a:r>
              <a:rPr lang="en-US" altLang="en-US" sz="1400" dirty="0" err="1"/>
              <a:t>Offner</a:t>
            </a:r>
            <a:r>
              <a:rPr lang="en-US" altLang="en-US" sz="1400" dirty="0"/>
              <a:t>, p. 187-88</a:t>
            </a:r>
            <a:r>
              <a:rPr lang="en-US" altLang="en-US" dirty="0"/>
              <a:t>.</a:t>
            </a:r>
          </a:p>
          <a:p>
            <a:pPr eaLnBrk="1" hangingPunct="1"/>
            <a:endParaRPr lang="en-US" altLang="en-US" dirty="0"/>
          </a:p>
        </p:txBody>
      </p:sp>
      <p:sp>
        <p:nvSpPr>
          <p:cNvPr id="54276" name="Slide Number Placeholder 3">
            <a:extLst>
              <a:ext uri="{FF2B5EF4-FFF2-40B4-BE49-F238E27FC236}">
                <a16:creationId xmlns:a16="http://schemas.microsoft.com/office/drawing/2014/main" id="{7D2A337C-EDD2-414D-B4F5-EBC85DCB25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27F2D2-2111-428D-BECE-AB067712FFA6}" type="slidenum">
              <a:rPr lang="en-US" altLang="en-US"/>
              <a:pPr eaLnBrk="1" hangingPunct="1"/>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D5529DA-B4D6-47D2-9E08-234563EFC593}"/>
              </a:ext>
            </a:extLst>
          </p:cNvPr>
          <p:cNvSpPr>
            <a:spLocks noGrp="1"/>
          </p:cNvSpPr>
          <p:nvPr>
            <p:ph type="ctrTitle"/>
          </p:nvPr>
        </p:nvSpPr>
        <p:spPr>
          <a:xfrm>
            <a:off x="1981201" y="457200"/>
            <a:ext cx="8308975" cy="990600"/>
          </a:xfrm>
        </p:spPr>
        <p:txBody>
          <a:bodyPr/>
          <a:lstStyle/>
          <a:p>
            <a:pPr eaLnBrk="1" hangingPunct="1"/>
            <a:r>
              <a:rPr lang="en-US" altLang="en-US"/>
              <a:t>Witnessing to a Buddhist</a:t>
            </a:r>
          </a:p>
        </p:txBody>
      </p:sp>
      <p:sp>
        <p:nvSpPr>
          <p:cNvPr id="55299" name="Slide Number Placeholder 3">
            <a:extLst>
              <a:ext uri="{FF2B5EF4-FFF2-40B4-BE49-F238E27FC236}">
                <a16:creationId xmlns:a16="http://schemas.microsoft.com/office/drawing/2014/main" id="{8D40CD04-CD1A-4D00-8CF6-8861914994F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5EFC82-8CE3-47B0-9D16-958624845E0A}" type="slidenum">
              <a:rPr lang="en-US" altLang="en-US">
                <a:solidFill>
                  <a:srgbClr val="000000"/>
                </a:solidFill>
              </a:rPr>
              <a:pPr eaLnBrk="1" hangingPunct="1"/>
              <a:t>44</a:t>
            </a:fld>
            <a:endParaRPr lang="en-US" altLang="en-US">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21F42FF-CA3D-4A41-AC4B-5D1B835D91D9}"/>
              </a:ext>
            </a:extLst>
          </p:cNvPr>
          <p:cNvSpPr>
            <a:spLocks noGrp="1"/>
          </p:cNvSpPr>
          <p:nvPr>
            <p:ph type="title"/>
          </p:nvPr>
        </p:nvSpPr>
        <p:spPr>
          <a:xfrm>
            <a:off x="1981200" y="381000"/>
            <a:ext cx="8229600" cy="1143000"/>
          </a:xfrm>
        </p:spPr>
        <p:txBody>
          <a:bodyPr/>
          <a:lstStyle/>
          <a:p>
            <a:pPr eaLnBrk="1" hangingPunct="1"/>
            <a:r>
              <a:rPr lang="en-US" altLang="en-US"/>
              <a:t>Diagnosis</a:t>
            </a:r>
          </a:p>
        </p:txBody>
      </p:sp>
      <p:sp>
        <p:nvSpPr>
          <p:cNvPr id="56323" name="Content Placeholder 2">
            <a:extLst>
              <a:ext uri="{FF2B5EF4-FFF2-40B4-BE49-F238E27FC236}">
                <a16:creationId xmlns:a16="http://schemas.microsoft.com/office/drawing/2014/main" id="{90192E43-204D-42B0-B20C-573ADFBDF1C9}"/>
              </a:ext>
            </a:extLst>
          </p:cNvPr>
          <p:cNvSpPr>
            <a:spLocks noGrp="1"/>
          </p:cNvSpPr>
          <p:nvPr>
            <p:ph idx="1"/>
          </p:nvPr>
        </p:nvSpPr>
        <p:spPr>
          <a:xfrm>
            <a:off x="1066800" y="1828800"/>
            <a:ext cx="10058400" cy="3733800"/>
          </a:xfrm>
        </p:spPr>
        <p:txBody>
          <a:bodyPr/>
          <a:lstStyle/>
          <a:p>
            <a:pPr eaLnBrk="1" hangingPunct="1"/>
            <a:r>
              <a:rPr lang="en-US" altLang="en-US" sz="2800" dirty="0"/>
              <a:t>Gently try to determine what the goal of the person’s beliefs is, and how that person hopes to achieve those goals.</a:t>
            </a:r>
          </a:p>
          <a:p>
            <a:pPr lvl="1" eaLnBrk="1" hangingPunct="1"/>
            <a:r>
              <a:rPr lang="en-US" altLang="en-US" sz="2400" dirty="0"/>
              <a:t>Is the goal Nirvana? Ask if you could relate your understanding of heaven.</a:t>
            </a:r>
          </a:p>
          <a:p>
            <a:pPr lvl="1" eaLnBrk="1" hangingPunct="1"/>
            <a:r>
              <a:rPr lang="en-US" altLang="en-US" sz="2400" dirty="0"/>
              <a:t>What are the means of “salvation”?  Share salvation by faith in Christ alone, although not in a dogmatic tone.</a:t>
            </a:r>
          </a:p>
          <a:p>
            <a:pPr lvl="1" eaLnBrk="1" hangingPunct="1"/>
            <a:r>
              <a:rPr lang="en-US" altLang="en-US" sz="2400" dirty="0"/>
              <a:t>Share how God has transformed your life, and the works of love He has done through you.</a:t>
            </a:r>
          </a:p>
        </p:txBody>
      </p:sp>
      <p:sp>
        <p:nvSpPr>
          <p:cNvPr id="56324" name="Slide Number Placeholder 3">
            <a:extLst>
              <a:ext uri="{FF2B5EF4-FFF2-40B4-BE49-F238E27FC236}">
                <a16:creationId xmlns:a16="http://schemas.microsoft.com/office/drawing/2014/main" id="{FF7FE4FA-D53E-4478-96C8-752D577B54A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F4BD5E-E3D0-4727-BD5F-2D001901DBF9}" type="slidenum">
              <a:rPr lang="en-US" altLang="en-US"/>
              <a:pPr eaLnBrk="1" hangingPunct="1"/>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7700C76-F4CD-459A-A93D-2D03E2F36649}"/>
              </a:ext>
            </a:extLst>
          </p:cNvPr>
          <p:cNvSpPr>
            <a:spLocks noGrp="1"/>
          </p:cNvSpPr>
          <p:nvPr>
            <p:ph type="title"/>
          </p:nvPr>
        </p:nvSpPr>
        <p:spPr/>
        <p:txBody>
          <a:bodyPr/>
          <a:lstStyle/>
          <a:p>
            <a:pPr eaLnBrk="1" hangingPunct="1"/>
            <a:r>
              <a:rPr lang="en-US" altLang="en-US"/>
              <a:t>Freedom from Saving Oneself</a:t>
            </a:r>
          </a:p>
        </p:txBody>
      </p:sp>
      <p:sp>
        <p:nvSpPr>
          <p:cNvPr id="57347" name="Content Placeholder 2">
            <a:extLst>
              <a:ext uri="{FF2B5EF4-FFF2-40B4-BE49-F238E27FC236}">
                <a16:creationId xmlns:a16="http://schemas.microsoft.com/office/drawing/2014/main" id="{83D924CA-317C-4AB8-AA48-2EE88694A80C}"/>
              </a:ext>
            </a:extLst>
          </p:cNvPr>
          <p:cNvSpPr>
            <a:spLocks noGrp="1"/>
          </p:cNvSpPr>
          <p:nvPr>
            <p:ph idx="1"/>
          </p:nvPr>
        </p:nvSpPr>
        <p:spPr>
          <a:xfrm>
            <a:off x="1066800" y="1981200"/>
            <a:ext cx="10058400" cy="4038600"/>
          </a:xfrm>
        </p:spPr>
        <p:txBody>
          <a:bodyPr/>
          <a:lstStyle/>
          <a:p>
            <a:pPr eaLnBrk="1" hangingPunct="1"/>
            <a:r>
              <a:rPr lang="en-US" altLang="en-US" sz="2400" dirty="0"/>
              <a:t>“Buddhism has been well called the most radical system of self-deliverance ever conceived in the world.” </a:t>
            </a:r>
          </a:p>
          <a:p>
            <a:pPr lvl="1" eaLnBrk="1" hangingPunct="1"/>
            <a:r>
              <a:rPr lang="en-US" altLang="en-US" sz="2000" dirty="0"/>
              <a:t>It takes many reincarnations to achieve and ultimately involves abandonment of family. Bentley-Taylor,174</a:t>
            </a:r>
          </a:p>
          <a:p>
            <a:pPr eaLnBrk="1" hangingPunct="1"/>
            <a:r>
              <a:rPr lang="en-US" altLang="en-US" sz="2400" dirty="0"/>
              <a:t>Matthew 11:28-30  "Come to me, all you who are weary and burdened, and I will give you rest.  </a:t>
            </a:r>
            <a:r>
              <a:rPr lang="en-US" altLang="en-US" sz="2400" baseline="30000" dirty="0"/>
              <a:t>29</a:t>
            </a:r>
            <a:r>
              <a:rPr lang="en-US" altLang="en-US" sz="2400" dirty="0"/>
              <a:t> Take my yoke upon you and learn from me, for I am gentle and humble in heart, and you will find rest for your souls.  </a:t>
            </a:r>
            <a:r>
              <a:rPr lang="en-US" altLang="en-US" sz="2400" baseline="30000" dirty="0"/>
              <a:t>30</a:t>
            </a:r>
            <a:r>
              <a:rPr lang="en-US" altLang="en-US" sz="2400" dirty="0"/>
              <a:t> For my yoke is easy and my burden is light."</a:t>
            </a:r>
          </a:p>
          <a:p>
            <a:pPr lvl="1" eaLnBrk="1" hangingPunct="1"/>
            <a:r>
              <a:rPr lang="en-US" altLang="en-US" sz="2000" dirty="0"/>
              <a:t>We’re showing Buddhist true release and true deliverance.</a:t>
            </a:r>
          </a:p>
          <a:p>
            <a:pPr eaLnBrk="1" hangingPunct="1"/>
            <a:endParaRPr lang="en-US" altLang="en-US" dirty="0"/>
          </a:p>
        </p:txBody>
      </p:sp>
      <p:sp>
        <p:nvSpPr>
          <p:cNvPr id="57348" name="Slide Number Placeholder 3">
            <a:extLst>
              <a:ext uri="{FF2B5EF4-FFF2-40B4-BE49-F238E27FC236}">
                <a16:creationId xmlns:a16="http://schemas.microsoft.com/office/drawing/2014/main" id="{02F6E386-DE13-4E6D-B6F2-29A8097028E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D077E5-4B35-4952-AAFC-632922080C89}" type="slidenum">
              <a:rPr lang="en-US" altLang="en-US"/>
              <a:pPr eaLnBrk="1" hangingPunct="1"/>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23B5563-DCEA-4822-9F3F-09EFCD099FAC}"/>
              </a:ext>
            </a:extLst>
          </p:cNvPr>
          <p:cNvSpPr>
            <a:spLocks noGrp="1"/>
          </p:cNvSpPr>
          <p:nvPr>
            <p:ph type="title"/>
          </p:nvPr>
        </p:nvSpPr>
        <p:spPr/>
        <p:txBody>
          <a:bodyPr/>
          <a:lstStyle/>
          <a:p>
            <a:pPr eaLnBrk="1" hangingPunct="1"/>
            <a:r>
              <a:rPr lang="en-US" altLang="en-US"/>
              <a:t>Life is a Blessing</a:t>
            </a:r>
          </a:p>
        </p:txBody>
      </p:sp>
      <p:sp>
        <p:nvSpPr>
          <p:cNvPr id="58371" name="Content Placeholder 2">
            <a:extLst>
              <a:ext uri="{FF2B5EF4-FFF2-40B4-BE49-F238E27FC236}">
                <a16:creationId xmlns:a16="http://schemas.microsoft.com/office/drawing/2014/main" id="{1825FFEE-C05D-403B-8EE9-0470044A54E6}"/>
              </a:ext>
            </a:extLst>
          </p:cNvPr>
          <p:cNvSpPr>
            <a:spLocks noGrp="1"/>
          </p:cNvSpPr>
          <p:nvPr>
            <p:ph idx="1"/>
          </p:nvPr>
        </p:nvSpPr>
        <p:spPr>
          <a:xfrm>
            <a:off x="1066800" y="1981200"/>
            <a:ext cx="10058400" cy="3505200"/>
          </a:xfrm>
        </p:spPr>
        <p:txBody>
          <a:bodyPr/>
          <a:lstStyle/>
          <a:p>
            <a:pPr eaLnBrk="1" hangingPunct="1"/>
            <a:r>
              <a:rPr lang="en-US" altLang="en-US" sz="2400" dirty="0"/>
              <a:t>The goal of Buddhists is to escape the suffering of this life and is basically life-denying. The aim is to escape the multitude of rebirths to find a kind of cosmic equilibrium, where there is no more self and no more pain.</a:t>
            </a:r>
          </a:p>
          <a:p>
            <a:pPr lvl="1" eaLnBrk="1" hangingPunct="1"/>
            <a:r>
              <a:rPr lang="en-US" altLang="en-US" sz="2000" dirty="0"/>
              <a:t>The Bible states that life, even after the Fall, is a blessing: Psalm 91:14, 16 "Because he loves me," says the LORD…. </a:t>
            </a:r>
            <a:r>
              <a:rPr lang="en-US" altLang="en-US" sz="2000" baseline="30000" dirty="0"/>
              <a:t>16</a:t>
            </a:r>
            <a:r>
              <a:rPr lang="en-US" altLang="en-US" sz="2000" dirty="0"/>
              <a:t> With long life will I satisfy him and show him my salvation."</a:t>
            </a:r>
          </a:p>
          <a:p>
            <a:pPr lvl="1" eaLnBrk="1" hangingPunct="1"/>
            <a:r>
              <a:rPr lang="en-US" altLang="en-US" sz="2000" dirty="0"/>
              <a:t>In Deuteronomy 6:1-2, obedience to God’s commands had a long and enjoyable life as a reward.</a:t>
            </a:r>
          </a:p>
        </p:txBody>
      </p:sp>
      <p:sp>
        <p:nvSpPr>
          <p:cNvPr id="58372" name="Slide Number Placeholder 3">
            <a:extLst>
              <a:ext uri="{FF2B5EF4-FFF2-40B4-BE49-F238E27FC236}">
                <a16:creationId xmlns:a16="http://schemas.microsoft.com/office/drawing/2014/main" id="{F49528E6-9292-401F-B771-EC5FBD766F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39F8D2-410D-4D41-8153-3F80920A81FF}" type="slidenum">
              <a:rPr lang="en-US" altLang="en-US"/>
              <a:pPr eaLnBrk="1" hangingPunct="1"/>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C4F36ED-B396-4809-A6BF-26A9A6C75DB0}"/>
              </a:ext>
            </a:extLst>
          </p:cNvPr>
          <p:cNvSpPr>
            <a:spLocks noGrp="1"/>
          </p:cNvSpPr>
          <p:nvPr>
            <p:ph type="title"/>
          </p:nvPr>
        </p:nvSpPr>
        <p:spPr/>
        <p:txBody>
          <a:bodyPr/>
          <a:lstStyle/>
          <a:p>
            <a:pPr eaLnBrk="1" hangingPunct="1"/>
            <a:r>
              <a:rPr lang="en-US" altLang="en-US"/>
              <a:t>Deal With Individual Sin</a:t>
            </a:r>
          </a:p>
        </p:txBody>
      </p:sp>
      <p:sp>
        <p:nvSpPr>
          <p:cNvPr id="59395" name="Content Placeholder 2">
            <a:extLst>
              <a:ext uri="{FF2B5EF4-FFF2-40B4-BE49-F238E27FC236}">
                <a16:creationId xmlns:a16="http://schemas.microsoft.com/office/drawing/2014/main" id="{50F60A84-E9A5-4478-8DC3-524DD1DBF99A}"/>
              </a:ext>
            </a:extLst>
          </p:cNvPr>
          <p:cNvSpPr>
            <a:spLocks noGrp="1"/>
          </p:cNvSpPr>
          <p:nvPr>
            <p:ph idx="1"/>
          </p:nvPr>
        </p:nvSpPr>
        <p:spPr>
          <a:xfrm>
            <a:off x="1066800" y="1828800"/>
            <a:ext cx="10058400" cy="3733800"/>
          </a:xfrm>
        </p:spPr>
        <p:txBody>
          <a:bodyPr/>
          <a:lstStyle/>
          <a:p>
            <a:pPr eaLnBrk="1" hangingPunct="1"/>
            <a:r>
              <a:rPr lang="en-US" altLang="en-US" sz="2400" dirty="0"/>
              <a:t>Buddha’s original teaching was a moral, as well as a philosophical system. Ask if the Buddhist has ever violated his beliefs. An honest one will admit to this. </a:t>
            </a:r>
          </a:p>
          <a:p>
            <a:pPr lvl="1" eaLnBrk="1" hangingPunct="1"/>
            <a:r>
              <a:rPr lang="en-US" altLang="en-US" sz="2000" dirty="0"/>
              <a:t>How will the Buddhist deal with that sin, since there is no forgiveness with karma? </a:t>
            </a:r>
          </a:p>
          <a:p>
            <a:pPr lvl="1" eaLnBrk="1" hangingPunct="1"/>
            <a:r>
              <a:rPr lang="en-US" altLang="en-US" sz="2000" dirty="0"/>
              <a:t>Instead of paying for sin in the next life, Christ offers complete forgiveness, and heaven—conscious joy forever, instead of union with a Void or a Buddha or universal Reality. </a:t>
            </a:r>
          </a:p>
        </p:txBody>
      </p:sp>
      <p:sp>
        <p:nvSpPr>
          <p:cNvPr id="59396" name="Slide Number Placeholder 3">
            <a:extLst>
              <a:ext uri="{FF2B5EF4-FFF2-40B4-BE49-F238E27FC236}">
                <a16:creationId xmlns:a16="http://schemas.microsoft.com/office/drawing/2014/main" id="{B80CD6B7-3BE3-4B2A-B859-488EC2147D2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7A4A5D-E201-4F0D-A2F2-81CE82D18479}" type="slidenum">
              <a:rPr lang="en-US" altLang="en-US"/>
              <a:pPr eaLnBrk="1" hangingPunct="1"/>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B2FD56EE-4548-4DE9-9E51-F526B3F75120}"/>
              </a:ext>
            </a:extLst>
          </p:cNvPr>
          <p:cNvSpPr>
            <a:spLocks noGrp="1"/>
          </p:cNvSpPr>
          <p:nvPr>
            <p:ph type="title"/>
          </p:nvPr>
        </p:nvSpPr>
        <p:spPr/>
        <p:txBody>
          <a:bodyPr/>
          <a:lstStyle/>
          <a:p>
            <a:pPr eaLnBrk="1" hangingPunct="1"/>
            <a:r>
              <a:rPr lang="en-US" altLang="en-US"/>
              <a:t>Personal Relationship with God</a:t>
            </a:r>
          </a:p>
        </p:txBody>
      </p:sp>
      <p:sp>
        <p:nvSpPr>
          <p:cNvPr id="60419" name="Content Placeholder 2">
            <a:extLst>
              <a:ext uri="{FF2B5EF4-FFF2-40B4-BE49-F238E27FC236}">
                <a16:creationId xmlns:a16="http://schemas.microsoft.com/office/drawing/2014/main" id="{BDEDAB4C-84E6-4B0F-8C44-F114F159E089}"/>
              </a:ext>
            </a:extLst>
          </p:cNvPr>
          <p:cNvSpPr>
            <a:spLocks noGrp="1"/>
          </p:cNvSpPr>
          <p:nvPr>
            <p:ph idx="1"/>
          </p:nvPr>
        </p:nvSpPr>
        <p:spPr>
          <a:xfrm>
            <a:off x="1066800" y="1752600"/>
            <a:ext cx="10058400" cy="4495800"/>
          </a:xfrm>
        </p:spPr>
        <p:txBody>
          <a:bodyPr/>
          <a:lstStyle/>
          <a:p>
            <a:pPr marL="0" indent="0" eaLnBrk="1" hangingPunct="1">
              <a:buNone/>
            </a:pPr>
            <a:r>
              <a:rPr lang="en-US" altLang="en-US" sz="2800" dirty="0"/>
              <a:t>We can have fellowship with a personal God, because we have been created as individuals with a purpose (Eph. 2:10).  We are not to deny our individuality, but as good stewards, to use the unique gifts God has given to return much glory to God (Mark 4:3-9). </a:t>
            </a:r>
          </a:p>
          <a:p>
            <a:pPr marL="514350" indent="-457200" eaLnBrk="1" hangingPunct="1"/>
            <a:r>
              <a:rPr lang="en-US" altLang="en-US" sz="2800" dirty="0"/>
              <a:t>Instead of focusing upon a moral life of love to all, without a solid philosophical foundation for doing so (since in Buddhism individuals aren’t really real), we love others as a reflection of and in obedience to, the God of love</a:t>
            </a:r>
          </a:p>
        </p:txBody>
      </p:sp>
      <p:sp>
        <p:nvSpPr>
          <p:cNvPr id="60420" name="Slide Number Placeholder 3">
            <a:extLst>
              <a:ext uri="{FF2B5EF4-FFF2-40B4-BE49-F238E27FC236}">
                <a16:creationId xmlns:a16="http://schemas.microsoft.com/office/drawing/2014/main" id="{A8B7C9E4-C36B-42E1-97B2-35957ED59B8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A930AE-4000-4A3F-8508-FA8AFD413690}" type="slidenum">
              <a:rPr lang="en-US" altLang="en-US"/>
              <a:pPr eaLnBrk="1" hangingPunct="1"/>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9CC13693-8F0F-4290-BD21-BE1D05D47C0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489A93-76BA-499B-AD82-FCC612F55DD5}" type="slidenum">
              <a:rPr lang="en-US" altLang="en-US"/>
              <a:pPr eaLnBrk="1" hangingPunct="1"/>
              <a:t>5</a:t>
            </a:fld>
            <a:endParaRPr lang="en-US" altLang="en-US"/>
          </a:p>
        </p:txBody>
      </p:sp>
      <p:pic>
        <p:nvPicPr>
          <p:cNvPr id="15363" name="Picture 3" descr="E:\mapsets\1040win\4rel3.gif">
            <a:extLst>
              <a:ext uri="{FF2B5EF4-FFF2-40B4-BE49-F238E27FC236}">
                <a16:creationId xmlns:a16="http://schemas.microsoft.com/office/drawing/2014/main" id="{39CAF624-C9DA-4212-82AF-84E236B97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a:extLst>
              <a:ext uri="{FF2B5EF4-FFF2-40B4-BE49-F238E27FC236}">
                <a16:creationId xmlns:a16="http://schemas.microsoft.com/office/drawing/2014/main" id="{2AD6C45F-82CC-4611-8238-282545BE516B}"/>
              </a:ext>
            </a:extLst>
          </p:cNvPr>
          <p:cNvSpPr txBox="1">
            <a:spLocks noChangeArrowheads="1"/>
          </p:cNvSpPr>
          <p:nvPr/>
        </p:nvSpPr>
        <p:spPr bwMode="auto">
          <a:xfrm>
            <a:off x="7467600" y="1524001"/>
            <a:ext cx="12954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Buddhist majority</a:t>
            </a:r>
          </a:p>
        </p:txBody>
      </p:sp>
      <p:cxnSp>
        <p:nvCxnSpPr>
          <p:cNvPr id="6" name="Straight Arrow Connector 5">
            <a:extLst>
              <a:ext uri="{FF2B5EF4-FFF2-40B4-BE49-F238E27FC236}">
                <a16:creationId xmlns:a16="http://schemas.microsoft.com/office/drawing/2014/main" id="{237D441C-7354-45C0-A1FE-2A6D59C76D2D}"/>
              </a:ext>
            </a:extLst>
          </p:cNvPr>
          <p:cNvCxnSpPr/>
          <p:nvPr/>
        </p:nvCxnSpPr>
        <p:spPr>
          <a:xfrm>
            <a:off x="8686800" y="1828800"/>
            <a:ext cx="914400" cy="3048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B16F72C3-8339-4AB3-A6EE-08115BE52EB1}"/>
              </a:ext>
            </a:extLst>
          </p:cNvPr>
          <p:cNvCxnSpPr>
            <a:stCxn id="15364" idx="2"/>
          </p:cNvCxnSpPr>
          <p:nvPr/>
        </p:nvCxnSpPr>
        <p:spPr>
          <a:xfrm rot="5400000">
            <a:off x="7695407" y="2551907"/>
            <a:ext cx="801687" cy="38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7" name="TextBox 8">
            <a:extLst>
              <a:ext uri="{FF2B5EF4-FFF2-40B4-BE49-F238E27FC236}">
                <a16:creationId xmlns:a16="http://schemas.microsoft.com/office/drawing/2014/main" id="{56353216-0F0C-4630-88EC-20B3DB666BD6}"/>
              </a:ext>
            </a:extLst>
          </p:cNvPr>
          <p:cNvSpPr txBox="1">
            <a:spLocks noChangeArrowheads="1"/>
          </p:cNvSpPr>
          <p:nvPr/>
        </p:nvSpPr>
        <p:spPr bwMode="auto">
          <a:xfrm>
            <a:off x="5791200" y="1295401"/>
            <a:ext cx="1066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Hindu majority</a:t>
            </a:r>
          </a:p>
        </p:txBody>
      </p:sp>
      <p:cxnSp>
        <p:nvCxnSpPr>
          <p:cNvPr id="11" name="Straight Arrow Connector 10">
            <a:extLst>
              <a:ext uri="{FF2B5EF4-FFF2-40B4-BE49-F238E27FC236}">
                <a16:creationId xmlns:a16="http://schemas.microsoft.com/office/drawing/2014/main" id="{AC2F08DB-D567-4E99-8F32-E73C8608A1DA}"/>
              </a:ext>
            </a:extLst>
          </p:cNvPr>
          <p:cNvCxnSpPr/>
          <p:nvPr/>
        </p:nvCxnSpPr>
        <p:spPr>
          <a:xfrm rot="16200000" flipH="1">
            <a:off x="6362700" y="2019300"/>
            <a:ext cx="6096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a:extLst>
              <a:ext uri="{FF2B5EF4-FFF2-40B4-BE49-F238E27FC236}">
                <a16:creationId xmlns:a16="http://schemas.microsoft.com/office/drawing/2014/main" id="{4EC69046-FADE-432F-A444-8450BC36A7BB}"/>
              </a:ext>
            </a:extLst>
          </p:cNvPr>
          <p:cNvSpPr>
            <a:spLocks noGrp="1"/>
          </p:cNvSpPr>
          <p:nvPr>
            <p:ph type="title"/>
          </p:nvPr>
        </p:nvSpPr>
        <p:spPr/>
        <p:txBody>
          <a:bodyPr/>
          <a:lstStyle/>
          <a:p>
            <a:r>
              <a:rPr lang="en-US" altLang="en-US"/>
              <a:t>Church Planting Movement</a:t>
            </a:r>
          </a:p>
        </p:txBody>
      </p:sp>
      <p:sp>
        <p:nvSpPr>
          <p:cNvPr id="61443" name="Content Placeholder 5">
            <a:extLst>
              <a:ext uri="{FF2B5EF4-FFF2-40B4-BE49-F238E27FC236}">
                <a16:creationId xmlns:a16="http://schemas.microsoft.com/office/drawing/2014/main" id="{C93E57E9-722D-420C-A499-102D5B9343C4}"/>
              </a:ext>
            </a:extLst>
          </p:cNvPr>
          <p:cNvSpPr>
            <a:spLocks noGrp="1"/>
          </p:cNvSpPr>
          <p:nvPr>
            <p:ph idx="1"/>
          </p:nvPr>
        </p:nvSpPr>
        <p:spPr>
          <a:xfrm>
            <a:off x="1524000" y="1676400"/>
            <a:ext cx="9144000" cy="4724400"/>
          </a:xfrm>
        </p:spPr>
        <p:txBody>
          <a:bodyPr/>
          <a:lstStyle/>
          <a:p>
            <a:pPr marL="0" indent="0">
              <a:buNone/>
            </a:pPr>
            <a:r>
              <a:rPr lang="en-US" altLang="en-US" sz="2400" dirty="0"/>
              <a:t>In Burma (Myanmar), a tribal group leader founded an indigenous church-planting school, based upon a similar Australian school (The Pines Training Center).</a:t>
            </a:r>
          </a:p>
          <a:p>
            <a:pPr lvl="1"/>
            <a:r>
              <a:rPr lang="en-US" altLang="en-US" sz="2000" dirty="0"/>
              <a:t>Between 1996 and 2007 36 churches have been planted, having a combined membership of 835 members (none from already existing churches). </a:t>
            </a:r>
          </a:p>
          <a:p>
            <a:pPr lvl="1"/>
            <a:r>
              <a:rPr lang="en-US" altLang="en-US" sz="2000" dirty="0"/>
              <a:t>The goal of each church is 200 members by 2020.</a:t>
            </a:r>
          </a:p>
          <a:p>
            <a:pPr lvl="1"/>
            <a:r>
              <a:rPr lang="en-US" altLang="en-US" sz="2000" dirty="0"/>
              <a:t>All in the movement pray and fast on Fridays for evangelism.</a:t>
            </a:r>
          </a:p>
          <a:p>
            <a:pPr lvl="1"/>
            <a:r>
              <a:rPr lang="en-US" altLang="en-US" sz="2000" dirty="0"/>
              <a:t>The annual cost of this movement is under $30,000 annually.</a:t>
            </a:r>
          </a:p>
          <a:p>
            <a:pPr lvl="2"/>
            <a:r>
              <a:rPr lang="en-US" altLang="en-US" sz="2000" dirty="0"/>
              <a:t>Some support is given by Australian churches to meet that cost.</a:t>
            </a:r>
          </a:p>
          <a:p>
            <a:pPr lvl="1">
              <a:buFontTx/>
              <a:buNone/>
            </a:pPr>
            <a:endParaRPr lang="en-US" altLang="en-US" sz="1600" dirty="0"/>
          </a:p>
          <a:p>
            <a:pPr lvl="1">
              <a:buFontTx/>
              <a:buNone/>
            </a:pPr>
            <a:r>
              <a:rPr lang="en-US" altLang="en-US" sz="1600" dirty="0"/>
              <a:t>John Tanner, “A Story of Phenomenal Success: Indigenous Mission Training Centers and Myanmar,” </a:t>
            </a:r>
            <a:r>
              <a:rPr lang="en-US" altLang="en-US" sz="1600" i="1" dirty="0"/>
              <a:t>Evangelical Missions Quarterly</a:t>
            </a:r>
            <a:r>
              <a:rPr lang="en-US" altLang="en-US" sz="1600" dirty="0"/>
              <a:t>, April 2009, pp. 152-157.</a:t>
            </a:r>
          </a:p>
        </p:txBody>
      </p:sp>
      <p:sp>
        <p:nvSpPr>
          <p:cNvPr id="4" name="Slide Number Placeholder 3">
            <a:extLst>
              <a:ext uri="{FF2B5EF4-FFF2-40B4-BE49-F238E27FC236}">
                <a16:creationId xmlns:a16="http://schemas.microsoft.com/office/drawing/2014/main" id="{0CD14022-05DD-4715-BFDD-7300DA9FBA68}"/>
              </a:ext>
            </a:extLst>
          </p:cNvPr>
          <p:cNvSpPr>
            <a:spLocks noGrp="1"/>
          </p:cNvSpPr>
          <p:nvPr>
            <p:ph type="sldNum" sz="quarter" idx="12"/>
          </p:nvPr>
        </p:nvSpPr>
        <p:spPr>
          <a:xfrm>
            <a:off x="8534400" y="6400801"/>
            <a:ext cx="1676400" cy="32067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END            </a:t>
            </a:r>
            <a:fld id="{1D865F1B-AE59-436B-BCCB-4945E615EB99}" type="slidenum">
              <a:rPr lang="en-US" altLang="en-US"/>
              <a:pPr eaLnBrk="1" hangingPunct="1"/>
              <a:t>50</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2912E7F-B21B-4D8F-B7A4-6F241B4AA221}"/>
              </a:ext>
            </a:extLst>
          </p:cNvPr>
          <p:cNvSpPr>
            <a:spLocks noGrp="1"/>
          </p:cNvSpPr>
          <p:nvPr>
            <p:ph type="title"/>
          </p:nvPr>
        </p:nvSpPr>
        <p:spPr/>
        <p:txBody>
          <a:bodyPr/>
          <a:lstStyle/>
          <a:p>
            <a:pPr eaLnBrk="1" hangingPunct="1"/>
            <a:endParaRPr lang="en-US" altLang="en-US"/>
          </a:p>
        </p:txBody>
      </p:sp>
      <p:pic>
        <p:nvPicPr>
          <p:cNvPr id="16387" name="Picture 2" descr="E:\India 05\Oct 5-9 05\DSCN0090.JPG">
            <a:extLst>
              <a:ext uri="{FF2B5EF4-FFF2-40B4-BE49-F238E27FC236}">
                <a16:creationId xmlns:a16="http://schemas.microsoft.com/office/drawing/2014/main" id="{0D605F67-B1DF-4EAF-9907-8833C03E3F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16388" name="Slide Number Placeholder 3">
            <a:extLst>
              <a:ext uri="{FF2B5EF4-FFF2-40B4-BE49-F238E27FC236}">
                <a16:creationId xmlns:a16="http://schemas.microsoft.com/office/drawing/2014/main" id="{4ACC29B3-FE6C-4B6E-9786-3B8BF345DA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326DB6-48BA-4946-B5F5-0BEE41EB1396}" type="slidenum">
              <a:rPr lang="en-US" altLang="en-US"/>
              <a:pPr eaLnBrk="1" hangingPunct="1"/>
              <a:t>6</a:t>
            </a:fld>
            <a:endParaRPr lang="en-US" altLang="en-US"/>
          </a:p>
        </p:txBody>
      </p:sp>
      <p:sp>
        <p:nvSpPr>
          <p:cNvPr id="16389" name="TextBox 5">
            <a:extLst>
              <a:ext uri="{FF2B5EF4-FFF2-40B4-BE49-F238E27FC236}">
                <a16:creationId xmlns:a16="http://schemas.microsoft.com/office/drawing/2014/main" id="{4DAD30D2-9C86-46D8-A16D-A364B7DAF513}"/>
              </a:ext>
            </a:extLst>
          </p:cNvPr>
          <p:cNvSpPr txBox="1">
            <a:spLocks noChangeArrowheads="1"/>
          </p:cNvSpPr>
          <p:nvPr/>
        </p:nvSpPr>
        <p:spPr bwMode="auto">
          <a:xfrm>
            <a:off x="3505200" y="5749926"/>
            <a:ext cx="4114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600">
                <a:latin typeface="Forte" panose="03060902040502070203" pitchFamily="66" charset="0"/>
              </a:rPr>
              <a:t>Buddhism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5">
            <a:extLst>
              <a:ext uri="{FF2B5EF4-FFF2-40B4-BE49-F238E27FC236}">
                <a16:creationId xmlns:a16="http://schemas.microsoft.com/office/drawing/2014/main" id="{F578CB23-F062-4A80-8ACD-644F11D253E4}"/>
              </a:ext>
            </a:extLst>
          </p:cNvPr>
          <p:cNvSpPr>
            <a:spLocks noGrp="1"/>
          </p:cNvSpPr>
          <p:nvPr>
            <p:ph type="subTitle" idx="1"/>
          </p:nvPr>
        </p:nvSpPr>
        <p:spPr>
          <a:xfrm>
            <a:off x="1941514" y="1325564"/>
            <a:ext cx="7050087" cy="1341437"/>
          </a:xfrm>
        </p:spPr>
        <p:txBody>
          <a:bodyPr/>
          <a:lstStyle/>
          <a:p>
            <a:pPr eaLnBrk="1" hangingPunct="1"/>
            <a:r>
              <a:rPr lang="en-US" altLang="en-US"/>
              <a:t>There are approximately 388 million Buddhists globally, as of mid-2009. In 2005 there were approximately 2.8 million in the USA. </a:t>
            </a:r>
          </a:p>
        </p:txBody>
      </p:sp>
      <p:sp>
        <p:nvSpPr>
          <p:cNvPr id="17411" name="Slide Number Placeholder 3">
            <a:extLst>
              <a:ext uri="{FF2B5EF4-FFF2-40B4-BE49-F238E27FC236}">
                <a16:creationId xmlns:a16="http://schemas.microsoft.com/office/drawing/2014/main" id="{C17849B6-B0ED-4838-8C4D-D4274468FFF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A0C705-DB5B-4CD3-AB30-4F2EAF9D5018}" type="slidenum">
              <a:rPr lang="en-US" altLang="en-US">
                <a:solidFill>
                  <a:srgbClr val="FFFFFF"/>
                </a:solidFill>
              </a:rPr>
              <a:pPr eaLnBrk="1" hangingPunct="1"/>
              <a:t>7</a:t>
            </a:fld>
            <a:endParaRPr lang="en-US" alt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13A80F-6444-425A-8AB4-3C96284D7E49}"/>
              </a:ext>
            </a:extLst>
          </p:cNvPr>
          <p:cNvSpPr>
            <a:spLocks noGrp="1"/>
          </p:cNvSpPr>
          <p:nvPr>
            <p:ph type="title"/>
          </p:nvPr>
        </p:nvSpPr>
        <p:spPr>
          <a:xfrm>
            <a:off x="1981200" y="304800"/>
            <a:ext cx="8229600" cy="762000"/>
          </a:xfrm>
        </p:spPr>
        <p:txBody>
          <a:bodyPr/>
          <a:lstStyle/>
          <a:p>
            <a:pPr eaLnBrk="1" hangingPunct="1"/>
            <a:r>
              <a:rPr lang="en-US" altLang="en-US"/>
              <a:t>Siddhartha Gautama</a:t>
            </a:r>
          </a:p>
        </p:txBody>
      </p:sp>
      <p:sp>
        <p:nvSpPr>
          <p:cNvPr id="18435" name="Content Placeholder 2">
            <a:extLst>
              <a:ext uri="{FF2B5EF4-FFF2-40B4-BE49-F238E27FC236}">
                <a16:creationId xmlns:a16="http://schemas.microsoft.com/office/drawing/2014/main" id="{78BE35B8-858F-4100-B0FC-9F97C236E6EB}"/>
              </a:ext>
            </a:extLst>
          </p:cNvPr>
          <p:cNvSpPr>
            <a:spLocks noGrp="1"/>
          </p:cNvSpPr>
          <p:nvPr>
            <p:ph idx="1"/>
          </p:nvPr>
        </p:nvSpPr>
        <p:spPr>
          <a:xfrm>
            <a:off x="609600" y="1295400"/>
            <a:ext cx="10515600" cy="5410200"/>
          </a:xfrm>
        </p:spPr>
        <p:txBody>
          <a:bodyPr/>
          <a:lstStyle/>
          <a:p>
            <a:pPr eaLnBrk="1" hangingPunct="1"/>
            <a:r>
              <a:rPr lang="en-US" altLang="en-US" sz="2800" dirty="0"/>
              <a:t>He was born in 563 BC north of Benares, India, into the Sakya clan and lived in a palace given him by his father, marrying his cousin. His father intentionally sheltered him from seeing suffering, but one day, on the way to the Royal Park, he saw a begging monk, a sick man, an old man and dead man. These scenes so shook him that the rest of his life was devoted to discovering and proclaiming the way to avoid suffering.</a:t>
            </a:r>
          </a:p>
          <a:p>
            <a:pPr lvl="1" eaLnBrk="1" hangingPunct="1"/>
            <a:r>
              <a:rPr lang="en-US" altLang="en-US" sz="2400" dirty="0"/>
              <a:t>He was 29 when he resolved to forever leave his wife and young son (</a:t>
            </a:r>
            <a:r>
              <a:rPr lang="en-US" altLang="en-US" sz="2400" dirty="0" err="1"/>
              <a:t>Ruhula</a:t>
            </a:r>
            <a:r>
              <a:rPr lang="en-US" altLang="en-US" sz="2400" dirty="0"/>
              <a:t>-”Fetter”) and slip into the jungle to find answers to the problem of pain. </a:t>
            </a:r>
            <a:br>
              <a:rPr lang="en-US" altLang="en-US" sz="2400" dirty="0"/>
            </a:br>
            <a:r>
              <a:rPr lang="en-US" altLang="en-US" sz="1400" dirty="0"/>
              <a:t>“Buddhism,” David Bentley-Taylor and Clark B. </a:t>
            </a:r>
            <a:r>
              <a:rPr lang="en-US" altLang="en-US" sz="1400" dirty="0" err="1"/>
              <a:t>Offner</a:t>
            </a:r>
            <a:r>
              <a:rPr lang="en-US" altLang="en-US" sz="1400" dirty="0"/>
              <a:t>, </a:t>
            </a:r>
            <a:r>
              <a:rPr lang="en-US" altLang="en-US" sz="1400" dirty="0" err="1"/>
              <a:t>ch.</a:t>
            </a:r>
            <a:r>
              <a:rPr lang="en-US" altLang="en-US" sz="1400" dirty="0"/>
              <a:t> 5 in </a:t>
            </a:r>
            <a:r>
              <a:rPr lang="en-US" altLang="en-US" sz="1400" i="1" dirty="0"/>
              <a:t>The World’s Religions</a:t>
            </a:r>
            <a:r>
              <a:rPr lang="en-US" altLang="en-US" sz="1400" dirty="0"/>
              <a:t>, Sir Norman Anderson, Ed., ISBN: 0802816363, p. 170-71.</a:t>
            </a:r>
          </a:p>
          <a:p>
            <a:pPr lvl="1" eaLnBrk="1" hangingPunct="1"/>
            <a:endParaRPr lang="en-US" altLang="en-US" sz="2400" dirty="0"/>
          </a:p>
        </p:txBody>
      </p:sp>
      <p:sp>
        <p:nvSpPr>
          <p:cNvPr id="18436" name="Slide Number Placeholder 3">
            <a:extLst>
              <a:ext uri="{FF2B5EF4-FFF2-40B4-BE49-F238E27FC236}">
                <a16:creationId xmlns:a16="http://schemas.microsoft.com/office/drawing/2014/main" id="{C31840D2-92F5-48C6-87B4-9D10B0710F3F}"/>
              </a:ext>
            </a:extLst>
          </p:cNvPr>
          <p:cNvSpPr>
            <a:spLocks noGrp="1"/>
          </p:cNvSpPr>
          <p:nvPr>
            <p:ph type="sldNum" sz="quarter" idx="12"/>
          </p:nvPr>
        </p:nvSpPr>
        <p:spPr>
          <a:xfrm>
            <a:off x="10210800" y="6381750"/>
            <a:ext cx="457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C65A1B-3CC1-4ED5-A7B3-4D6BDCB7EDC5}" type="slidenum">
              <a:rPr lang="en-US" altLang="en-US"/>
              <a:pPr eaLnBrk="1" hangingPunct="1"/>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B8BC137-D005-4A7D-B38B-B171A8BF397A}"/>
              </a:ext>
            </a:extLst>
          </p:cNvPr>
          <p:cNvSpPr>
            <a:spLocks noGrp="1"/>
          </p:cNvSpPr>
          <p:nvPr>
            <p:ph type="title"/>
          </p:nvPr>
        </p:nvSpPr>
        <p:spPr>
          <a:xfrm>
            <a:off x="1981200" y="0"/>
            <a:ext cx="8229600" cy="838200"/>
          </a:xfrm>
        </p:spPr>
        <p:txBody>
          <a:bodyPr/>
          <a:lstStyle/>
          <a:p>
            <a:pPr eaLnBrk="1" hangingPunct="1"/>
            <a:r>
              <a:rPr lang="en-US" altLang="en-US"/>
              <a:t>Paths to Enlightenment</a:t>
            </a:r>
          </a:p>
        </p:txBody>
      </p:sp>
      <p:sp>
        <p:nvSpPr>
          <p:cNvPr id="19459" name="Content Placeholder 2">
            <a:extLst>
              <a:ext uri="{FF2B5EF4-FFF2-40B4-BE49-F238E27FC236}">
                <a16:creationId xmlns:a16="http://schemas.microsoft.com/office/drawing/2014/main" id="{983E69BF-1898-4DB1-A64B-DF0B6D336C82}"/>
              </a:ext>
            </a:extLst>
          </p:cNvPr>
          <p:cNvSpPr>
            <a:spLocks noGrp="1"/>
          </p:cNvSpPr>
          <p:nvPr>
            <p:ph idx="1"/>
          </p:nvPr>
        </p:nvSpPr>
        <p:spPr>
          <a:xfrm>
            <a:off x="762000" y="1143000"/>
            <a:ext cx="10210800" cy="5486400"/>
          </a:xfrm>
        </p:spPr>
        <p:txBody>
          <a:bodyPr/>
          <a:lstStyle/>
          <a:p>
            <a:pPr eaLnBrk="1" hangingPunct="1"/>
            <a:r>
              <a:rPr lang="en-US" altLang="en-US" sz="2800" dirty="0"/>
              <a:t>Having lived in luxury, he for six years tried to find the solution to suffering first through submitting to the teachings of two Brahmin priests, without help, then through extreme asceticism. He found, after almost dying from starvation, that such severe treatment of his body left him not more enlightened, but in a state of mental and physical exhaustion.</a:t>
            </a:r>
          </a:p>
          <a:p>
            <a:pPr lvl="1" eaLnBrk="1" hangingPunct="1"/>
            <a:r>
              <a:rPr lang="en-US" altLang="en-US" sz="2400" dirty="0"/>
              <a:t>He renounced asceticism and near the town of Gaya, India, he vowed to sit beneath a fig tree until he came to solve the problem of suffering. While the length of time that he remained there is disputed (1-49 days), when he arose, he believed that he had achieved Buddhahood or enlightenment.</a:t>
            </a:r>
            <a:r>
              <a:rPr lang="en-US" altLang="en-US" sz="1400" dirty="0"/>
              <a:t> Bentley-Taylor, p. 171.</a:t>
            </a:r>
            <a:endParaRPr lang="en-US" altLang="en-US" sz="2400" dirty="0"/>
          </a:p>
        </p:txBody>
      </p:sp>
      <p:sp>
        <p:nvSpPr>
          <p:cNvPr id="19460" name="Slide Number Placeholder 3">
            <a:extLst>
              <a:ext uri="{FF2B5EF4-FFF2-40B4-BE49-F238E27FC236}">
                <a16:creationId xmlns:a16="http://schemas.microsoft.com/office/drawing/2014/main" id="{29C0E999-AA2E-450E-814C-26AE9F7223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259D2D-77D8-4409-865C-5627FAF63DBA}" type="slidenum">
              <a:rPr lang="en-US" altLang="en-US"/>
              <a:pPr eaLnBrk="1" hangingPunct="1"/>
              <a:t>9</a:t>
            </a:fld>
            <a:endParaRPr lang="en-US" altLang="en-US"/>
          </a:p>
        </p:txBody>
      </p:sp>
    </p:spTree>
  </p:cSld>
  <p:clrMapOvr>
    <a:masterClrMapping/>
  </p:clrMapOvr>
</p:sld>
</file>

<file path=ppt/theme/theme1.xml><?xml version="1.0" encoding="utf-8"?>
<a:theme xmlns:a="http://schemas.openxmlformats.org/drawingml/2006/main" name="GN-1001 print PowerPlugs Templates for PowerPoint">
  <a:themeElements>
    <a:clrScheme name="Office Theme 1">
      <a:dk1>
        <a:srgbClr val="000000"/>
      </a:dk1>
      <a:lt1>
        <a:srgbClr val="FFFFFF"/>
      </a:lt1>
      <a:dk2>
        <a:srgbClr val="0066CC"/>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66CC"/>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ligion_0929 print PowerPlugs Templates for PowerPoint">
  <a:themeElements>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eligion_0111 Print PowerPlugs Templates for PowerPoint">
  <a:themeElements>
    <a:clrScheme name="Default Design 12">
      <a:dk1>
        <a:srgbClr val="000000"/>
      </a:dk1>
      <a:lt1>
        <a:srgbClr val="FFFFFF"/>
      </a:lt1>
      <a:dk2>
        <a:srgbClr val="FFFFFF"/>
      </a:dk2>
      <a:lt2>
        <a:srgbClr val="B2B2B2"/>
      </a:lt2>
      <a:accent1>
        <a:srgbClr val="B80405"/>
      </a:accent1>
      <a:accent2>
        <a:srgbClr val="DFC220"/>
      </a:accent2>
      <a:accent3>
        <a:srgbClr val="FFFFFF"/>
      </a:accent3>
      <a:accent4>
        <a:srgbClr val="000000"/>
      </a:accent4>
      <a:accent5>
        <a:srgbClr val="D8AAAA"/>
      </a:accent5>
      <a:accent6>
        <a:srgbClr val="CAB01C"/>
      </a:accent6>
      <a:hlink>
        <a:srgbClr val="FF9933"/>
      </a:hlink>
      <a:folHlink>
        <a:srgbClr val="CC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FFFFFF"/>
        </a:dk2>
        <a:lt2>
          <a:srgbClr val="B2B2B2"/>
        </a:lt2>
        <a:accent1>
          <a:srgbClr val="B80405"/>
        </a:accent1>
        <a:accent2>
          <a:srgbClr val="DFC220"/>
        </a:accent2>
        <a:accent3>
          <a:srgbClr val="FFFFFF"/>
        </a:accent3>
        <a:accent4>
          <a:srgbClr val="000000"/>
        </a:accent4>
        <a:accent5>
          <a:srgbClr val="D8AAAA"/>
        </a:accent5>
        <a:accent6>
          <a:srgbClr val="CAB01C"/>
        </a:accent6>
        <a:hlink>
          <a:srgbClr val="FF9933"/>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ddha_0518 print PowerPlugs Templates for PowerPoint">
  <a:themeElements>
    <a:clrScheme name="Default Design 13">
      <a:dk1>
        <a:srgbClr val="000000"/>
      </a:dk1>
      <a:lt1>
        <a:srgbClr val="FFFFFF"/>
      </a:lt1>
      <a:dk2>
        <a:srgbClr val="FFFFFF"/>
      </a:dk2>
      <a:lt2>
        <a:srgbClr val="777777"/>
      </a:lt2>
      <a:accent1>
        <a:srgbClr val="7E3B9A"/>
      </a:accent1>
      <a:accent2>
        <a:srgbClr val="FF0066"/>
      </a:accent2>
      <a:accent3>
        <a:srgbClr val="FFFFFF"/>
      </a:accent3>
      <a:accent4>
        <a:srgbClr val="000000"/>
      </a:accent4>
      <a:accent5>
        <a:srgbClr val="C0AFCA"/>
      </a:accent5>
      <a:accent6>
        <a:srgbClr val="E7005C"/>
      </a:accent6>
      <a:hlink>
        <a:srgbClr val="FF9933"/>
      </a:hlink>
      <a:folHlink>
        <a:srgbClr val="969696"/>
      </a:folHlink>
    </a:clrScheme>
    <a:fontScheme name="Default Design">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777777"/>
        </a:lt2>
        <a:accent1>
          <a:srgbClr val="7E3B9A"/>
        </a:accent1>
        <a:accent2>
          <a:srgbClr val="FF0066"/>
        </a:accent2>
        <a:accent3>
          <a:srgbClr val="FFFFFF"/>
        </a:accent3>
        <a:accent4>
          <a:srgbClr val="000000"/>
        </a:accent4>
        <a:accent5>
          <a:srgbClr val="C0AFCA"/>
        </a:accent5>
        <a:accent6>
          <a:srgbClr val="E7005C"/>
        </a:accent6>
        <a:hlink>
          <a:srgbClr val="FF9933"/>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Religion_1122 print PowerPlugs Templates for PowerPoint">
  <a:themeElements>
    <a:clrScheme name="Default Design 12">
      <a:dk1>
        <a:srgbClr val="000000"/>
      </a:dk1>
      <a:lt1>
        <a:srgbClr val="FFFFFF"/>
      </a:lt1>
      <a:dk2>
        <a:srgbClr val="FFFFFF"/>
      </a:dk2>
      <a:lt2>
        <a:srgbClr val="B2B2B2"/>
      </a:lt2>
      <a:accent1>
        <a:srgbClr val="CA6364"/>
      </a:accent1>
      <a:accent2>
        <a:srgbClr val="99CCFF"/>
      </a:accent2>
      <a:accent3>
        <a:srgbClr val="FFFFFF"/>
      </a:accent3>
      <a:accent4>
        <a:srgbClr val="000000"/>
      </a:accent4>
      <a:accent5>
        <a:srgbClr val="E1B7B8"/>
      </a:accent5>
      <a:accent6>
        <a:srgbClr val="8AB9E7"/>
      </a:accent6>
      <a:hlink>
        <a:srgbClr val="99CC00"/>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FFFFFF"/>
        </a:dk2>
        <a:lt2>
          <a:srgbClr val="B2B2B2"/>
        </a:lt2>
        <a:accent1>
          <a:srgbClr val="CA6364"/>
        </a:accent1>
        <a:accent2>
          <a:srgbClr val="99CCFF"/>
        </a:accent2>
        <a:accent3>
          <a:srgbClr val="FFFFFF"/>
        </a:accent3>
        <a:accent4>
          <a:srgbClr val="000000"/>
        </a:accent4>
        <a:accent5>
          <a:srgbClr val="E1B7B8"/>
        </a:accent5>
        <a:accent6>
          <a:srgbClr val="8AB9E7"/>
        </a:accent6>
        <a:hlink>
          <a:srgbClr val="99CC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TotalTime>
  <Words>4890</Words>
  <Application>Microsoft Office PowerPoint</Application>
  <PresentationFormat>Widescreen</PresentationFormat>
  <Paragraphs>359</Paragraphs>
  <Slides>50</Slides>
  <Notes>50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50</vt:i4>
      </vt:variant>
    </vt:vector>
  </HeadingPairs>
  <TitlesOfParts>
    <vt:vector size="62" baseType="lpstr">
      <vt:lpstr>Arial</vt:lpstr>
      <vt:lpstr>Calibri</vt:lpstr>
      <vt:lpstr>LocatorDisplay Bold</vt:lpstr>
      <vt:lpstr>Gill Sans MT</vt:lpstr>
      <vt:lpstr>Forte</vt:lpstr>
      <vt:lpstr>Wingdings</vt:lpstr>
      <vt:lpstr>GN-1001 print PowerPlugs Templates for PowerPoint</vt:lpstr>
      <vt:lpstr>1_Office Theme</vt:lpstr>
      <vt:lpstr>Religion_0929 print PowerPlugs Templates for PowerPoint</vt:lpstr>
      <vt:lpstr>1_Religion_0111 Print PowerPlugs Templates for PowerPoint</vt:lpstr>
      <vt:lpstr>Buddha_0518 print PowerPlugs Templates for PowerPoint</vt:lpstr>
      <vt:lpstr>3_Religion_1122 print PowerPlugs Templates for PowerPoint</vt:lpstr>
      <vt:lpstr>An Introduction to Buddhism</vt:lpstr>
      <vt:lpstr>World Religions by Percentage and  Size  of World Population--2009</vt:lpstr>
      <vt:lpstr>Major Religion Numerical Growth:    by Birth and by Conversion, 2005</vt:lpstr>
      <vt:lpstr>Percentages of World Population: Hindu, Buddhist &amp; Christian--2009</vt:lpstr>
      <vt:lpstr>PowerPoint Presentation</vt:lpstr>
      <vt:lpstr>PowerPoint Presentation</vt:lpstr>
      <vt:lpstr>PowerPoint Presentation</vt:lpstr>
      <vt:lpstr>Siddhartha Gautama</vt:lpstr>
      <vt:lpstr>Paths to Enlightenment</vt:lpstr>
      <vt:lpstr>The Middle Path</vt:lpstr>
      <vt:lpstr>The Middle Path</vt:lpstr>
      <vt:lpstr>Noble Truths 3 &amp; 4</vt:lpstr>
      <vt:lpstr>The Eightfold Path</vt:lpstr>
      <vt:lpstr>PowerPoint Presentation</vt:lpstr>
      <vt:lpstr>PowerPoint Presentation</vt:lpstr>
      <vt:lpstr>The Ten Fetters</vt:lpstr>
      <vt:lpstr>Truth</vt:lpstr>
      <vt:lpstr>Departure from Hinduism</vt:lpstr>
      <vt:lpstr>Buddhist Scriptures</vt:lpstr>
      <vt:lpstr>Some Early Buddhist Doctrines</vt:lpstr>
      <vt:lpstr>PowerPoint Presentation</vt:lpstr>
      <vt:lpstr>So far, Theravada (Hinayana) Buddhism has been described.</vt:lpstr>
      <vt:lpstr>Mahayana Buddhism</vt:lpstr>
      <vt:lpstr>Distinctives of Mahayana Buddhism</vt:lpstr>
      <vt:lpstr>Mahayana Distinctives</vt:lpstr>
      <vt:lpstr>Why is Mahayana Different?</vt:lpstr>
      <vt:lpstr>Three Kinds of Buddhas</vt:lpstr>
      <vt:lpstr>Bodhisattvas—Many Deliverers</vt:lpstr>
      <vt:lpstr>Schools of Mahayana Buddhism</vt:lpstr>
      <vt:lpstr>Some Early Schools</vt:lpstr>
      <vt:lpstr>Chinese and Japanese Schools of Mahayana Buddhism</vt:lpstr>
      <vt:lpstr>“Pure Land” Buddhism</vt:lpstr>
      <vt:lpstr>“Pure Land” Buddhism</vt:lpstr>
      <vt:lpstr>“Pure Land” Buddhism</vt:lpstr>
      <vt:lpstr>“Pure Land” Buddhism</vt:lpstr>
      <vt:lpstr>Zen (Japan) Ch’an (China) Buddhism or Universal Mind</vt:lpstr>
      <vt:lpstr>Zen (Japan) Ch’an (China)  Hsi Yun c. 840 AD</vt:lpstr>
      <vt:lpstr>Zen (Japan) Ch’an (China)  “Shen Hui’s Sermon on Sudden Awakening”</vt:lpstr>
      <vt:lpstr>Zen (Japan) Ch’an (China)  “Shen Hui’s Sermon on Sudden Awakening”</vt:lpstr>
      <vt:lpstr>Zen (Japan) Ch’an (China)  </vt:lpstr>
      <vt:lpstr>Eclectic (T’ien-T’ai) or Rationalist  School</vt:lpstr>
      <vt:lpstr>Esoteric, Mystical, or True Word School</vt:lpstr>
      <vt:lpstr>Puristic, Socio-political, or Nichiren Buddhism (Japanese)</vt:lpstr>
      <vt:lpstr>Witnessing to a Buddhist</vt:lpstr>
      <vt:lpstr>Diagnosis</vt:lpstr>
      <vt:lpstr>Freedom from Saving Oneself</vt:lpstr>
      <vt:lpstr>Life is a Blessing</vt:lpstr>
      <vt:lpstr>Deal With Individual Sin</vt:lpstr>
      <vt:lpstr>Personal Relationship with God</vt:lpstr>
      <vt:lpstr>Church Planting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Walt Robertson</cp:lastModifiedBy>
  <cp:revision>16</cp:revision>
  <dcterms:created xsi:type="dcterms:W3CDTF">2009-03-24T15:20:10Z</dcterms:created>
  <dcterms:modified xsi:type="dcterms:W3CDTF">2021-02-10T16:06:24Z</dcterms:modified>
</cp:coreProperties>
</file>