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 id="2147483669" r:id="rId4"/>
    <p:sldMasterId id="2147483673" r:id="rId5"/>
    <p:sldMasterId id="2147483698" r:id="rId6"/>
  </p:sldMasterIdLst>
  <p:notesMasterIdLst>
    <p:notesMasterId r:id="rId61"/>
  </p:notesMasterIdLst>
  <p:handoutMasterIdLst>
    <p:handoutMasterId r:id="rId62"/>
  </p:handoutMasterIdLst>
  <p:sldIdLst>
    <p:sldId id="257" r:id="rId7"/>
    <p:sldId id="284" r:id="rId8"/>
    <p:sldId id="285" r:id="rId9"/>
    <p:sldId id="261" r:id="rId10"/>
    <p:sldId id="262" r:id="rId11"/>
    <p:sldId id="263" r:id="rId12"/>
    <p:sldId id="306" r:id="rId13"/>
    <p:sldId id="307" r:id="rId14"/>
    <p:sldId id="308" r:id="rId15"/>
    <p:sldId id="311" r:id="rId16"/>
    <p:sldId id="312" r:id="rId17"/>
    <p:sldId id="264" r:id="rId18"/>
    <p:sldId id="265" r:id="rId19"/>
    <p:sldId id="313" r:id="rId20"/>
    <p:sldId id="266" r:id="rId21"/>
    <p:sldId id="267" r:id="rId22"/>
    <p:sldId id="268" r:id="rId23"/>
    <p:sldId id="269" r:id="rId24"/>
    <p:sldId id="270" r:id="rId25"/>
    <p:sldId id="286" r:id="rId26"/>
    <p:sldId id="291" r:id="rId27"/>
    <p:sldId id="271" r:id="rId28"/>
    <p:sldId id="272" r:id="rId29"/>
    <p:sldId id="273" r:id="rId30"/>
    <p:sldId id="274" r:id="rId31"/>
    <p:sldId id="298" r:id="rId32"/>
    <p:sldId id="302" r:id="rId33"/>
    <p:sldId id="309" r:id="rId34"/>
    <p:sldId id="310" r:id="rId35"/>
    <p:sldId id="275" r:id="rId36"/>
    <p:sldId id="276" r:id="rId37"/>
    <p:sldId id="277" r:id="rId38"/>
    <p:sldId id="278" r:id="rId39"/>
    <p:sldId id="279" r:id="rId40"/>
    <p:sldId id="280" r:id="rId41"/>
    <p:sldId id="281" r:id="rId42"/>
    <p:sldId id="283" r:id="rId43"/>
    <p:sldId id="292" r:id="rId44"/>
    <p:sldId id="287" r:id="rId45"/>
    <p:sldId id="282" r:id="rId46"/>
    <p:sldId id="314" r:id="rId47"/>
    <p:sldId id="305" r:id="rId48"/>
    <p:sldId id="315" r:id="rId49"/>
    <p:sldId id="288" r:id="rId50"/>
    <p:sldId id="290" r:id="rId51"/>
    <p:sldId id="295" r:id="rId52"/>
    <p:sldId id="297" r:id="rId53"/>
    <p:sldId id="296" r:id="rId54"/>
    <p:sldId id="299" r:id="rId55"/>
    <p:sldId id="300" r:id="rId56"/>
    <p:sldId id="301" r:id="rId57"/>
    <p:sldId id="303" r:id="rId58"/>
    <p:sldId id="304" r:id="rId59"/>
    <p:sldId id="293" r:id="rId60"/>
  </p:sldIdLst>
  <p:sldSz cx="12192000" cy="6858000"/>
  <p:notesSz cx="7315200" cy="9601200"/>
  <p:custShowLst>
    <p:custShow name="Custom Show 1" id="0">
      <p:sldLst>
        <p:sld r:id="rId16"/>
        <p:sld r:id="rId17"/>
        <p:sld r:id="rId20"/>
        <p:sld r:id="rId31"/>
        <p:sld r:id="rId32"/>
        <p:sld r:id="rId33"/>
        <p:sld r:id="rId34"/>
        <p:sld r:id="rId35"/>
        <p:sld r:id="rId36"/>
        <p:sld r:id="rId37"/>
        <p:sld r:id="rId38"/>
        <p:sld r:id="rId39"/>
        <p:sld r:id="rId40"/>
        <p:sld r:id="rId31"/>
        <p:sld r:id="rId32"/>
        <p:sld r:id="rId33"/>
        <p:sld r:id="rId34"/>
        <p:sld r:id="rId35"/>
        <p:sld r:id="rId36"/>
        <p:sld r:id="rId37"/>
        <p:sld r:id="rId38"/>
        <p:sld r:id="rId39"/>
        <p:sld r:id="rId40"/>
        <p:sld r:id="rId41"/>
        <p:sld r:id="rId42"/>
        <p:sld r:id="rId46"/>
        <p:sld r:id="rId50"/>
        <p:sld r:id="rId51"/>
        <p:sld r:id="rId52"/>
        <p:sld r:id="rId53"/>
        <p:sld r:id="rId54"/>
        <p:sld r:id="rId55"/>
        <p:sld r:id="rId56"/>
        <p:sld r:id="rId57"/>
        <p:sld r:id="rId58"/>
        <p:sld r:id="rId59"/>
        <p:sld r:id="rId48"/>
        <p:sld r:id="rId60"/>
      </p:sldLst>
    </p:custShow>
  </p:custShow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18" autoAdjust="0"/>
    <p:restoredTop sz="94660"/>
  </p:normalViewPr>
  <p:slideViewPr>
    <p:cSldViewPr>
      <p:cViewPr varScale="1">
        <p:scale>
          <a:sx n="86" d="100"/>
          <a:sy n="86" d="100"/>
        </p:scale>
        <p:origin x="120" y="52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oleObject" Target="file:///C:\Missions-General\Missions%20Stats\Mission%20Stats%202009%20IBMR.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layout>
        <c:manualLayout>
          <c:xMode val="edge"/>
          <c:yMode val="edge"/>
          <c:x val="0.14840841616109629"/>
          <c:y val="0"/>
        </c:manualLayout>
      </c:layout>
      <c:overlay val="0"/>
      <c:txPr>
        <a:bodyPr/>
        <a:lstStyle/>
        <a:p>
          <a:pPr>
            <a:defRPr sz="2000"/>
          </a:pPr>
          <a:endParaRPr lang="en-US"/>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0.39121832107052346"/>
          <c:y val="0.21369641294838146"/>
          <c:w val="0.57459366530232658"/>
          <c:h val="0.74031843446040169"/>
        </c:manualLayout>
      </c:layout>
      <c:pie3DChart>
        <c:varyColors val="1"/>
        <c:ser>
          <c:idx val="0"/>
          <c:order val="0"/>
          <c:tx>
            <c:v>World Religions by Percentage</c:v>
          </c:tx>
          <c:cat>
            <c:strRef>
              <c:f>Sheet1!$B$10:$B$18</c:f>
              <c:strCache>
                <c:ptCount val="9"/>
                <c:pt idx="0">
                  <c:v>Christians 33%</c:v>
                </c:pt>
                <c:pt idx="1">
                  <c:v>Muslims 21%</c:v>
                </c:pt>
                <c:pt idx="2">
                  <c:v>Hindus 13%</c:v>
                </c:pt>
                <c:pt idx="3">
                  <c:v>Nonreligious 11%</c:v>
                </c:pt>
                <c:pt idx="4">
                  <c:v>Chinese universists 6%</c:v>
                </c:pt>
                <c:pt idx="5">
                  <c:v>Buddhists 6%</c:v>
                </c:pt>
                <c:pt idx="6">
                  <c:v>Ethnoreligionists 4%</c:v>
                </c:pt>
                <c:pt idx="7">
                  <c:v>Atheists 2%</c:v>
                </c:pt>
                <c:pt idx="8">
                  <c:v>Other 3%</c:v>
                </c:pt>
              </c:strCache>
            </c:strRef>
          </c:cat>
          <c:val>
            <c:numRef>
              <c:f>Sheet1!$C$10:$C$18</c:f>
              <c:numCache>
                <c:formatCode>#,##0</c:formatCode>
                <c:ptCount val="9"/>
                <c:pt idx="0">
                  <c:v>2271727000</c:v>
                </c:pt>
                <c:pt idx="1">
                  <c:v>1449614000</c:v>
                </c:pt>
                <c:pt idx="2">
                  <c:v>913455000</c:v>
                </c:pt>
                <c:pt idx="3">
                  <c:v>773947000</c:v>
                </c:pt>
                <c:pt idx="4">
                  <c:v>388609000</c:v>
                </c:pt>
                <c:pt idx="5">
                  <c:v>387872000</c:v>
                </c:pt>
                <c:pt idx="6">
                  <c:v>266281000</c:v>
                </c:pt>
                <c:pt idx="7">
                  <c:v>148346000</c:v>
                </c:pt>
                <c:pt idx="8">
                  <c:v>228306000</c:v>
                </c:pt>
              </c:numCache>
            </c:numRef>
          </c:val>
          <c:extLst>
            <c:ext xmlns:c16="http://schemas.microsoft.com/office/drawing/2014/chart" uri="{C3380CC4-5D6E-409C-BE32-E72D297353CC}">
              <c16:uniqueId val="{00000000-BD15-424A-8457-91E951240516}"/>
            </c:ext>
          </c:extLst>
        </c:ser>
        <c:dLbls>
          <c:showLegendKey val="0"/>
          <c:showVal val="0"/>
          <c:showCatName val="0"/>
          <c:showSerName val="0"/>
          <c:showPercent val="0"/>
          <c:showBubbleSize val="0"/>
          <c:showLeaderLines val="1"/>
        </c:dLbls>
      </c:pie3DChart>
    </c:plotArea>
    <c:legend>
      <c:legendPos val="l"/>
      <c:layout>
        <c:manualLayout>
          <c:xMode val="edge"/>
          <c:yMode val="edge"/>
          <c:x val="0"/>
          <c:y val="0.11950154257033725"/>
          <c:w val="0.39036745406824347"/>
          <c:h val="0.8804983752031027"/>
        </c:manualLayout>
      </c:layout>
      <c:overlay val="0"/>
      <c:txPr>
        <a:bodyPr/>
        <a:lstStyle/>
        <a:p>
          <a:pPr>
            <a:defRPr sz="1400"/>
          </a:pPr>
          <a:endParaRPr lang="en-U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088091-A05A-4370-92CA-52A34A4019AD}"/>
              </a:ext>
            </a:extLst>
          </p:cNvPr>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0E54416-1329-4B6F-A446-0C4767F9F2C4}"/>
              </a:ext>
            </a:extLst>
          </p:cNvPr>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7B26CE79-D8E3-4B7B-AF50-D6BEE903F1FB}" type="datetimeFigureOut">
              <a:rPr lang="en-US"/>
              <a:pPr>
                <a:defRPr/>
              </a:pPr>
              <a:t>2/11/2021</a:t>
            </a:fld>
            <a:endParaRPr lang="en-US"/>
          </a:p>
        </p:txBody>
      </p:sp>
      <p:sp>
        <p:nvSpPr>
          <p:cNvPr id="4" name="Footer Placeholder 3">
            <a:extLst>
              <a:ext uri="{FF2B5EF4-FFF2-40B4-BE49-F238E27FC236}">
                <a16:creationId xmlns:a16="http://schemas.microsoft.com/office/drawing/2014/main" id="{1FF28E2A-B0E6-4A4F-AC65-E857A1322839}"/>
              </a:ext>
            </a:extLst>
          </p:cNvPr>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23F3B4E-6EBF-4EB0-8FB6-6316BEAABA4B}"/>
              </a:ext>
            </a:extLst>
          </p:cNvPr>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anose="020F0502020204030204" pitchFamily="34" charset="0"/>
              </a:defRPr>
            </a:lvl1pPr>
          </a:lstStyle>
          <a:p>
            <a:fld id="{6017F9E7-8E1D-4845-B91C-54A26CEF134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6A32F0-6178-4179-A99C-F25CA7A57226}"/>
              </a:ext>
            </a:extLst>
          </p:cNvPr>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B2F2F063-3EB1-4F9D-8957-5472555C4CD8}"/>
              </a:ext>
            </a:extLst>
          </p:cNvPr>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1B8094FF-FF59-4565-9F72-05C5806B5C0D}" type="datetimeFigureOut">
              <a:rPr lang="en-US"/>
              <a:pPr>
                <a:defRPr/>
              </a:pPr>
              <a:t>2/11/2021</a:t>
            </a:fld>
            <a:endParaRPr lang="en-US"/>
          </a:p>
        </p:txBody>
      </p:sp>
      <p:sp>
        <p:nvSpPr>
          <p:cNvPr id="4" name="Slide Image Placeholder 3">
            <a:extLst>
              <a:ext uri="{FF2B5EF4-FFF2-40B4-BE49-F238E27FC236}">
                <a16:creationId xmlns:a16="http://schemas.microsoft.com/office/drawing/2014/main" id="{EBE4BB74-A0D2-40E1-8506-6D69606F20E1}"/>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a:extLst>
              <a:ext uri="{FF2B5EF4-FFF2-40B4-BE49-F238E27FC236}">
                <a16:creationId xmlns:a16="http://schemas.microsoft.com/office/drawing/2014/main" id="{BCB6EB0F-9BF8-419F-B31E-5CB447802BC0}"/>
              </a:ext>
            </a:extLst>
          </p:cNvPr>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F5908E5-CF7C-4E91-99A4-A1C9F22EFCF4}"/>
              </a:ext>
            </a:extLst>
          </p:cNvPr>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E1287F71-D430-4F2A-9418-F343E52B9EBC}"/>
              </a:ext>
            </a:extLst>
          </p:cNvPr>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anose="020F0502020204030204" pitchFamily="34" charset="0"/>
              </a:defRPr>
            </a:lvl1pPr>
          </a:lstStyle>
          <a:p>
            <a:fld id="{4297229F-7A97-4A9C-8D79-3341D6AA825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missionfrontiers.org/pdf/2001/01/200101.htm"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missionfrontiers.org/pdf/2001/01/200101.htm"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D1534A3-8F49-4892-A800-DCA62E479670}"/>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F937667C-006F-4CB4-BEA1-D23BCBA366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Character of Mohammed; errors in the Koran; radical Islam; better apologetics; global domination; basic beliefs –expanded?; </a:t>
            </a:r>
          </a:p>
        </p:txBody>
      </p:sp>
      <p:sp>
        <p:nvSpPr>
          <p:cNvPr id="64516" name="Slide Number Placeholder 3">
            <a:extLst>
              <a:ext uri="{FF2B5EF4-FFF2-40B4-BE49-F238E27FC236}">
                <a16:creationId xmlns:a16="http://schemas.microsoft.com/office/drawing/2014/main" id="{31472DB1-5DAF-44D8-90AD-E30DEFD2482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54AF0A-6E4E-4437-B3F7-C54DAEF8166A}"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13BC745A-3EEE-457F-AD40-E046832800DB}"/>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90730998-E391-4D5A-9F7C-54A7069EC8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3732" name="Slide Number Placeholder 3">
            <a:extLst>
              <a:ext uri="{FF2B5EF4-FFF2-40B4-BE49-F238E27FC236}">
                <a16:creationId xmlns:a16="http://schemas.microsoft.com/office/drawing/2014/main" id="{A62707D1-A748-4D8A-BB6A-C42D26E0218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72AE2EC-5094-47A7-A05C-59DB1CEC51BB}"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1FD27E9F-2A92-43ED-B9D6-B9F968548FF8}"/>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E2933BDC-84F2-4CFB-8BD9-EB48444F00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3F6CC071-C398-4ECF-BB42-39D500B50C1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B2B762-0E2A-4FAB-8CF8-9FAC3C80C36F}"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36C1996A-F6CD-4CA3-A413-D0AC5CB316F8}"/>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9C93F705-0422-42B0-8646-0B143E9785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5780" name="Slide Number Placeholder 3">
            <a:extLst>
              <a:ext uri="{FF2B5EF4-FFF2-40B4-BE49-F238E27FC236}">
                <a16:creationId xmlns:a16="http://schemas.microsoft.com/office/drawing/2014/main" id="{44CEEC9F-ADBA-4DB5-B129-5206B8654F5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97815F-7A3E-4139-BCB2-CE6F1ED22014}"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D9E70B9D-CF97-486C-ADCF-5FCA9B2D4536}"/>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3040EE9C-8589-4DD0-94D8-9A7F74616C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a:extLst>
              <a:ext uri="{FF2B5EF4-FFF2-40B4-BE49-F238E27FC236}">
                <a16:creationId xmlns:a16="http://schemas.microsoft.com/office/drawing/2014/main" id="{52714F99-972D-4C7A-9ABD-5A0E077DD39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31C401-E7BB-455B-8579-C2A63410664E}"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174243FE-1456-4042-B75B-8D8C0DAE7BB3}"/>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D01D89EC-7AEA-44B2-BD6A-73E121BA1A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7828" name="Slide Number Placeholder 3">
            <a:extLst>
              <a:ext uri="{FF2B5EF4-FFF2-40B4-BE49-F238E27FC236}">
                <a16:creationId xmlns:a16="http://schemas.microsoft.com/office/drawing/2014/main" id="{05339869-4AA5-4D4C-B3B5-DCE694C188D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94EB4B-AE96-4C96-872E-9B423C9D4000}"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674ED0F6-79C9-430F-8CDD-DA6268688DE4}"/>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FC7ED60A-6297-4F26-8C16-F4ACCE2BDD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B6260FD0-8385-4702-ADD3-05D050D111C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0E14DA-B489-42B4-BF4D-9842D7BA0BD8}"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15956D77-025B-4464-995C-5DC1C4B7EBFA}"/>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98CCE1A7-795A-461D-9F38-3575CE0DAB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9876" name="Slide Number Placeholder 3">
            <a:extLst>
              <a:ext uri="{FF2B5EF4-FFF2-40B4-BE49-F238E27FC236}">
                <a16:creationId xmlns:a16="http://schemas.microsoft.com/office/drawing/2014/main" id="{9DCF0282-1DE7-4C5D-921A-3AABB6B819B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FD6A97-8C05-45BD-AAC7-927BF0543547}"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344041B4-C79D-47A8-829F-B133E315EF17}"/>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DF5EEA4F-6ABC-4DFF-8B08-1196EBEF15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43CD7940-64A2-41A6-A76C-D705D73651A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5FE18A-E430-4A35-A3C9-6AC5EE3F6DFE}"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605B0206-2AB4-40CC-834D-5E9FE9C5A180}"/>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EE134A34-86B5-4607-AE2A-EC79EE779E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24" name="Slide Number Placeholder 3">
            <a:extLst>
              <a:ext uri="{FF2B5EF4-FFF2-40B4-BE49-F238E27FC236}">
                <a16:creationId xmlns:a16="http://schemas.microsoft.com/office/drawing/2014/main" id="{B8E08DD3-3950-4CFC-ABD1-F7BD0F03368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5EE042-FAC8-4E66-99F1-2D28CA1DB685}"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929E8700-7DDD-40EF-AAA1-34DC70226383}"/>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B14A76D5-CF2B-46B3-94C3-0C7008B210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Slide Number Placeholder 3">
            <a:extLst>
              <a:ext uri="{FF2B5EF4-FFF2-40B4-BE49-F238E27FC236}">
                <a16:creationId xmlns:a16="http://schemas.microsoft.com/office/drawing/2014/main" id="{A45F93F4-ACFB-45F8-ACD2-25564FA4853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EEA929-DA75-4328-BC4D-0A83FA8E29D4}"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2173408B-7656-4104-8206-F7DF22EA9163}"/>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A70F83-7B36-4F44-AD08-7116950216F7}"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
        <p:nvSpPr>
          <p:cNvPr id="69635" name="Rectangle 2">
            <a:extLst>
              <a:ext uri="{FF2B5EF4-FFF2-40B4-BE49-F238E27FC236}">
                <a16:creationId xmlns:a16="http://schemas.microsoft.com/office/drawing/2014/main" id="{E4923CE4-7C07-492B-B3E3-06698E553028}"/>
              </a:ext>
            </a:extLst>
          </p:cNvPr>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a:extLst>
              <a:ext uri="{FF2B5EF4-FFF2-40B4-BE49-F238E27FC236}">
                <a16:creationId xmlns:a16="http://schemas.microsoft.com/office/drawing/2014/main" id="{B0C06063-9ECA-4CB0-878A-89F48C88D4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1CEE34D1-D856-4E38-B283-DDB463BB3644}"/>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B3D876-DA80-4A8A-8F3C-D6028ADCA364}"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
        <p:nvSpPr>
          <p:cNvPr id="88067" name="Rectangle 2">
            <a:extLst>
              <a:ext uri="{FF2B5EF4-FFF2-40B4-BE49-F238E27FC236}">
                <a16:creationId xmlns:a16="http://schemas.microsoft.com/office/drawing/2014/main" id="{658637B0-B8DD-486D-9A28-6AF5E0253B8A}"/>
              </a:ext>
            </a:extLst>
          </p:cNvPr>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a:extLst>
              <a:ext uri="{FF2B5EF4-FFF2-40B4-BE49-F238E27FC236}">
                <a16:creationId xmlns:a16="http://schemas.microsoft.com/office/drawing/2014/main" id="{680D9D88-D79F-4D34-9850-CE5D6E7669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51DD3E2A-B413-4016-94CD-B2DD80FF3E92}"/>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13ABA0B4-E378-40DC-BCCC-606A5F3734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6020" name="Slide Number Placeholder 3">
            <a:extLst>
              <a:ext uri="{FF2B5EF4-FFF2-40B4-BE49-F238E27FC236}">
                <a16:creationId xmlns:a16="http://schemas.microsoft.com/office/drawing/2014/main" id="{35407C74-87F2-477F-87AE-D8487787B71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90B6C0-0709-4467-B541-F3083A7CE0FF}"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7D092C31-62BE-4A4C-8988-52916783DA42}"/>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E3F4190B-576B-4603-A424-0E37938568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7044" name="Slide Number Placeholder 3">
            <a:extLst>
              <a:ext uri="{FF2B5EF4-FFF2-40B4-BE49-F238E27FC236}">
                <a16:creationId xmlns:a16="http://schemas.microsoft.com/office/drawing/2014/main" id="{6D4BBAF6-AB67-48ED-A0FA-C27CC2C8053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4A41F7-4E69-4082-847C-4FB642743D1B}"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EBACAB85-05D9-4513-87EB-BDC348EE74D3}"/>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1D488C46-CDB3-482C-A981-650FED544A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8068" name="Slide Number Placeholder 3">
            <a:extLst>
              <a:ext uri="{FF2B5EF4-FFF2-40B4-BE49-F238E27FC236}">
                <a16:creationId xmlns:a16="http://schemas.microsoft.com/office/drawing/2014/main" id="{D4D41728-5D96-4FF0-A242-B22396A4C16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EDA539-0B7F-4F39-A61F-5F9FF555F8CA}"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568A4B62-1E3C-4287-8157-2C589494A030}"/>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FFB5FE65-2B24-4BB5-94F5-887DD8D901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9092" name="Slide Number Placeholder 3">
            <a:extLst>
              <a:ext uri="{FF2B5EF4-FFF2-40B4-BE49-F238E27FC236}">
                <a16:creationId xmlns:a16="http://schemas.microsoft.com/office/drawing/2014/main" id="{500534DF-8FA8-4FEA-B9BE-E54931271DE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8EA2CD-86AF-4FED-A515-D5E0F618CBFC}"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9B630B09-EDDA-417A-A1BF-2C709AAC795F}"/>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3708411E-6031-4AEF-AE93-6B718764C1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0116" name="Slide Number Placeholder 3">
            <a:extLst>
              <a:ext uri="{FF2B5EF4-FFF2-40B4-BE49-F238E27FC236}">
                <a16:creationId xmlns:a16="http://schemas.microsoft.com/office/drawing/2014/main" id="{4CD0C637-87D4-4082-9AFA-E4D07AAA4D0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D56276-8AEE-407A-9C81-72A6F8A2BB21}"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B8EED6FD-593F-4F2E-94E1-767B5216D4E9}"/>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15F29FA0-2FA9-48D8-A0CB-B876A0CA1B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a:extLst>
              <a:ext uri="{FF2B5EF4-FFF2-40B4-BE49-F238E27FC236}">
                <a16:creationId xmlns:a16="http://schemas.microsoft.com/office/drawing/2014/main" id="{E9089384-8638-4E37-8D65-4D55D660F15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00BD40-5709-4C81-8B7D-3CC55CAB50A1}"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ECFC6E39-DFE5-4FA0-94A0-F8DECFF1BB00}"/>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BD928B28-B51B-45E5-A793-943E0AD5D9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164" name="Slide Number Placeholder 3">
            <a:extLst>
              <a:ext uri="{FF2B5EF4-FFF2-40B4-BE49-F238E27FC236}">
                <a16:creationId xmlns:a16="http://schemas.microsoft.com/office/drawing/2014/main" id="{BD1B9F9C-1AED-448B-84F8-5447EF0640C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350B3F-1EDA-428B-B904-56587971360E}"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B8E3C19A-D100-4E45-B483-2439E6B9C47A}"/>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BCF72296-686E-4666-B08D-FAF3EB0C33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a:extLst>
              <a:ext uri="{FF2B5EF4-FFF2-40B4-BE49-F238E27FC236}">
                <a16:creationId xmlns:a16="http://schemas.microsoft.com/office/drawing/2014/main" id="{295B9B05-E4B7-494E-A9CB-497FC7879E9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3858C8-7908-4ABA-B46D-3CF27D9A3427}"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183E0821-D990-467B-B021-E2025B6ADE7D}"/>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40835302-4089-4823-8C4A-F1C8E0A228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4212" name="Slide Number Placeholder 3">
            <a:extLst>
              <a:ext uri="{FF2B5EF4-FFF2-40B4-BE49-F238E27FC236}">
                <a16:creationId xmlns:a16="http://schemas.microsoft.com/office/drawing/2014/main" id="{50438A2F-988B-4CFC-92E6-96ED0B2434F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153860-BA51-4B24-99F8-20B21CA153F5}"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E74A1F1B-1678-4508-AD05-ADF08D73ED13}"/>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A7FE7B-8240-4861-A116-F3D10406BEAA}"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
        <p:nvSpPr>
          <p:cNvPr id="70659" name="Rectangle 2">
            <a:extLst>
              <a:ext uri="{FF2B5EF4-FFF2-40B4-BE49-F238E27FC236}">
                <a16:creationId xmlns:a16="http://schemas.microsoft.com/office/drawing/2014/main" id="{F378D654-E164-4091-806B-2472DF9A9F96}"/>
              </a:ext>
            </a:extLst>
          </p:cNvPr>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id="{C5E657F4-F895-4086-923A-10D650EE36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44B117F1-8FAA-4060-9FF2-EEDBA3E89980}"/>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D0DDE532-5D9B-4B47-A415-AA7492E132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a:extLst>
              <a:ext uri="{FF2B5EF4-FFF2-40B4-BE49-F238E27FC236}">
                <a16:creationId xmlns:a16="http://schemas.microsoft.com/office/drawing/2014/main" id="{FE883854-0631-4B60-AB19-A2FB234ED7E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726E9E4-FB9F-412B-A53B-FED22FDCDBAF}"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409D4886-A5CF-40E3-8AD5-33282FEDADDC}"/>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7CCF6F75-5D40-4401-810D-B868F36410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6260" name="Slide Number Placeholder 3">
            <a:extLst>
              <a:ext uri="{FF2B5EF4-FFF2-40B4-BE49-F238E27FC236}">
                <a16:creationId xmlns:a16="http://schemas.microsoft.com/office/drawing/2014/main" id="{EB0B3992-BCA9-4835-9BC9-A1B28CE762D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4385B6-7174-45BB-8952-F042AF595396}"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335805E7-73C4-4688-8747-0A29B97853DE}"/>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7937BC01-E35F-4F8A-867D-7239E865E2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7284" name="Slide Number Placeholder 3">
            <a:extLst>
              <a:ext uri="{FF2B5EF4-FFF2-40B4-BE49-F238E27FC236}">
                <a16:creationId xmlns:a16="http://schemas.microsoft.com/office/drawing/2014/main" id="{728F20B6-4977-44C5-B299-61045B134E6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8AC7B63-2629-4AB3-9D7C-341609F503EE}"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00BCB5AB-1441-4A81-93E2-B422DD5FD535}"/>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953958EE-9556-4D1F-B754-273A33D723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8308" name="Slide Number Placeholder 3">
            <a:extLst>
              <a:ext uri="{FF2B5EF4-FFF2-40B4-BE49-F238E27FC236}">
                <a16:creationId xmlns:a16="http://schemas.microsoft.com/office/drawing/2014/main" id="{C89FDAD2-5887-40FB-A1A2-7C4A8D2E8CC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38563E-33D6-4FAA-B16B-572193880297}"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7D912486-83F3-49A3-892F-B0B8EB24BF5F}"/>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2A4A7D6D-12A2-4F29-A056-2D66721AD6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9332" name="Slide Number Placeholder 3">
            <a:extLst>
              <a:ext uri="{FF2B5EF4-FFF2-40B4-BE49-F238E27FC236}">
                <a16:creationId xmlns:a16="http://schemas.microsoft.com/office/drawing/2014/main" id="{84644E44-BCCA-4FF0-9362-2F0A6223FF2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22EAC6-723E-4E57-908D-A9E9C5DFB3AC}"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4C371DA0-EC63-4457-A9D6-D308D393BDAB}"/>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E62905A2-B7AD-4BD6-BBA4-BE37393800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0356" name="Slide Number Placeholder 3">
            <a:extLst>
              <a:ext uri="{FF2B5EF4-FFF2-40B4-BE49-F238E27FC236}">
                <a16:creationId xmlns:a16="http://schemas.microsoft.com/office/drawing/2014/main" id="{9B1D93A5-DD10-4BC7-83E2-D4754E34B19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308A98-1281-4F01-AF9A-D7B9C75304D3}"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E9664791-8834-45F9-8248-BE23BE5A63C3}"/>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316491A-18D3-4A2A-AD00-31D4FB695FB0}"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
        <p:nvSpPr>
          <p:cNvPr id="104451" name="Rectangle 2">
            <a:extLst>
              <a:ext uri="{FF2B5EF4-FFF2-40B4-BE49-F238E27FC236}">
                <a16:creationId xmlns:a16="http://schemas.microsoft.com/office/drawing/2014/main" id="{9295FC30-8D36-4E80-BB97-5954EE8BD5D0}"/>
              </a:ext>
            </a:extLst>
          </p:cNvPr>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a:extLst>
              <a:ext uri="{FF2B5EF4-FFF2-40B4-BE49-F238E27FC236}">
                <a16:creationId xmlns:a16="http://schemas.microsoft.com/office/drawing/2014/main" id="{735C7674-D553-4791-8F41-7E155FD985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F67083F3-653F-4906-B7A6-41FB9E2BAB6E}"/>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F7A5B952-7F5C-4534-A714-E1E46FB93E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1620" name="Slide Number Placeholder 3">
            <a:extLst>
              <a:ext uri="{FF2B5EF4-FFF2-40B4-BE49-F238E27FC236}">
                <a16:creationId xmlns:a16="http://schemas.microsoft.com/office/drawing/2014/main" id="{10788EBD-D09F-43B9-B2D0-2B4F517046D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E05F51-969B-44C9-93E1-AC6FD1507E4D}"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ABFB8A71-82F7-4BC6-A32B-155C7717C85D}"/>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7DCF4141-18BF-4F9A-9D9D-86978E8186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44" name="Slide Number Placeholder 3">
            <a:extLst>
              <a:ext uri="{FF2B5EF4-FFF2-40B4-BE49-F238E27FC236}">
                <a16:creationId xmlns:a16="http://schemas.microsoft.com/office/drawing/2014/main" id="{EEB2EFE7-B013-422C-87BC-AD83CDF05D2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451955-B6D5-4AA0-B904-8D3CE2B04B45}"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46B5B4AA-2C0D-4A92-BB38-A871F66F7E47}"/>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40761D56-D8F5-4986-B8C8-3DD69229A0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3972" name="Slide Number Placeholder 3">
            <a:extLst>
              <a:ext uri="{FF2B5EF4-FFF2-40B4-BE49-F238E27FC236}">
                <a16:creationId xmlns:a16="http://schemas.microsoft.com/office/drawing/2014/main" id="{98209966-80C0-4270-90E1-C78A2016A6E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8D595A-2DF9-4B61-AF5E-5AE9568F3BF3}"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052FE925-DBD3-4312-A73B-93FE60380625}"/>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AB038542-67AB-4D4C-94C5-B1AAC23BEA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a:extLst>
              <a:ext uri="{FF2B5EF4-FFF2-40B4-BE49-F238E27FC236}">
                <a16:creationId xmlns:a16="http://schemas.microsoft.com/office/drawing/2014/main" id="{C947D5FE-52DA-4D52-9E2B-59C93953ECA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ACA393-813A-4304-8C6A-7823BCF1B500}"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15AFAE85-6823-4E3A-9CFE-FF1ADEB00DBC}"/>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9D2E033E-1CB7-4B4F-B805-CE09144D67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04" name="Slide Number Placeholder 3">
            <a:extLst>
              <a:ext uri="{FF2B5EF4-FFF2-40B4-BE49-F238E27FC236}">
                <a16:creationId xmlns:a16="http://schemas.microsoft.com/office/drawing/2014/main" id="{7EA7F773-1F50-4959-8A85-129ED46E550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2F8112-4B40-4817-A481-BF013CAC71AE}" type="slidenum">
              <a:rPr lang="en-US" altLang="en-US">
                <a:latin typeface="Calibri" panose="020F0502020204030204" pitchFamily="34" charset="0"/>
              </a:rPr>
              <a:pPr eaLnBrk="1" hangingPunct="1"/>
              <a:t>40</a:t>
            </a:fld>
            <a:endParaRPr lang="en-US"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6A9362E2-5E88-4DE9-9230-1AAEC133DF57}"/>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7BD24672-5892-4CC6-AFFB-A3A6503BB1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CD894423-B0EB-46E3-857E-4E98576614A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09E6B4-C0DF-4673-97C3-EBA6950D5825}" type="slidenum">
              <a:rPr lang="en-US" altLang="en-US">
                <a:latin typeface="Calibri" panose="020F0502020204030204" pitchFamily="34" charset="0"/>
              </a:rPr>
              <a:pPr eaLnBrk="1" hangingPunct="1"/>
              <a:t>41</a:t>
            </a:fld>
            <a:endParaRPr lang="en-US" altLang="en-US">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90035F38-9B51-46D1-9241-07BA8D50A04A}"/>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4A52DFBE-36BF-4649-8BBF-3782AE3F00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5716" name="Slide Number Placeholder 3">
            <a:extLst>
              <a:ext uri="{FF2B5EF4-FFF2-40B4-BE49-F238E27FC236}">
                <a16:creationId xmlns:a16="http://schemas.microsoft.com/office/drawing/2014/main" id="{9839E664-C1D1-454D-9552-37DA4DA7693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E31C72-09DB-4E1C-BD8D-497A0880B70F}"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9BEBF86E-1CA4-4218-A933-EA5F472A5C12}"/>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880A3C9F-A7E5-4E6C-8054-B14F7D8DFE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EF0BEE6F-B070-4D9D-B49B-6DEF6A411EF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8A887B-7DDB-4075-BFA9-F36494BE26C3}" type="slidenum">
              <a:rPr lang="en-US" altLang="en-US">
                <a:latin typeface="Calibri" panose="020F0502020204030204" pitchFamily="34" charset="0"/>
              </a:rPr>
              <a:pPr eaLnBrk="1" hangingPunct="1"/>
              <a:t>43</a:t>
            </a:fld>
            <a:endParaRPr lang="en-US" altLang="en-US">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C4D4906D-72E7-4250-9D49-E357CC3E8A69}"/>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B46ADE20-2770-47BE-B915-34141E40A0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3428" name="Slide Number Placeholder 3">
            <a:extLst>
              <a:ext uri="{FF2B5EF4-FFF2-40B4-BE49-F238E27FC236}">
                <a16:creationId xmlns:a16="http://schemas.microsoft.com/office/drawing/2014/main" id="{02309D5A-FE30-4090-B3AD-7FE47B18F23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8C2B606-9BAA-4E25-A16C-2B7A14FC6A9D}" type="slidenum">
              <a:rPr lang="en-US" altLang="en-US">
                <a:latin typeface="Calibri" panose="020F0502020204030204" pitchFamily="34" charset="0"/>
              </a:rPr>
              <a:pPr eaLnBrk="1" hangingPunct="1"/>
              <a:t>44</a:t>
            </a:fld>
            <a:endParaRPr lang="en-US" altLang="en-US">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0472A9EB-4718-4EDC-81A6-99D49DFE37A6}"/>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B597AE-DDB2-495A-8DAE-5B3E58388413}" type="slidenum">
              <a:rPr lang="en-US" altLang="en-US">
                <a:latin typeface="Calibri" panose="020F0502020204030204" pitchFamily="34" charset="0"/>
              </a:rPr>
              <a:pPr eaLnBrk="1" hangingPunct="1"/>
              <a:t>45</a:t>
            </a:fld>
            <a:endParaRPr lang="en-US" altLang="en-US">
              <a:latin typeface="Calibri" panose="020F0502020204030204" pitchFamily="34" charset="0"/>
            </a:endParaRPr>
          </a:p>
        </p:txBody>
      </p:sp>
      <p:sp>
        <p:nvSpPr>
          <p:cNvPr id="113667" name="Rectangle 2">
            <a:extLst>
              <a:ext uri="{FF2B5EF4-FFF2-40B4-BE49-F238E27FC236}">
                <a16:creationId xmlns:a16="http://schemas.microsoft.com/office/drawing/2014/main" id="{4B59C72C-7A8A-40CA-859F-F6B6B997CE2B}"/>
              </a:ext>
            </a:extLst>
          </p:cNvPr>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a:extLst>
              <a:ext uri="{FF2B5EF4-FFF2-40B4-BE49-F238E27FC236}">
                <a16:creationId xmlns:a16="http://schemas.microsoft.com/office/drawing/2014/main" id="{882A3400-E2D8-47D6-AE84-98F01D44D1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5A2166C2-A760-4F13-B6B9-073C4C25BA4B}"/>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8E5851BA-5C78-4D1F-B057-1E09A2666A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65200" eaLnBrk="1" hangingPunct="1">
              <a:spcBef>
                <a:spcPct val="0"/>
              </a:spcBef>
            </a:pPr>
            <a:r>
              <a:rPr lang="en-US" altLang="en-US" sz="1500">
                <a:hlinkClick r:id="rId3"/>
              </a:rPr>
              <a:t>www.missionfrontiers.org/pdf/2001/01/200101.htm</a:t>
            </a:r>
            <a:r>
              <a:rPr lang="en-US" altLang="en-US" sz="1500"/>
              <a:t> </a:t>
            </a:r>
          </a:p>
          <a:p>
            <a:pPr defTabSz="965200" eaLnBrk="1" hangingPunct="1">
              <a:spcBef>
                <a:spcPct val="0"/>
              </a:spcBef>
            </a:pPr>
            <a:endParaRPr lang="en-US" altLang="en-US"/>
          </a:p>
        </p:txBody>
      </p:sp>
      <p:sp>
        <p:nvSpPr>
          <p:cNvPr id="105476" name="Slide Number Placeholder 3">
            <a:extLst>
              <a:ext uri="{FF2B5EF4-FFF2-40B4-BE49-F238E27FC236}">
                <a16:creationId xmlns:a16="http://schemas.microsoft.com/office/drawing/2014/main" id="{DA0C7543-0132-4E87-BBE5-4C3121CC209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4370A1-A560-4FD0-8B59-37A8BE674942}" type="slidenum">
              <a:rPr lang="en-US" altLang="en-US">
                <a:latin typeface="Calibri" panose="020F0502020204030204" pitchFamily="34" charset="0"/>
              </a:rPr>
              <a:pPr eaLnBrk="1" hangingPunct="1"/>
              <a:t>46</a:t>
            </a:fld>
            <a:endParaRPr lang="en-US" altLang="en-US">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7A9FA51D-46A2-4070-9C8F-7160E3044F57}"/>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1E0A20B5-6DCD-4CEA-A689-DC4154DB34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6500" name="Slide Number Placeholder 3">
            <a:extLst>
              <a:ext uri="{FF2B5EF4-FFF2-40B4-BE49-F238E27FC236}">
                <a16:creationId xmlns:a16="http://schemas.microsoft.com/office/drawing/2014/main" id="{234D365C-23F1-412D-991C-70C1665A8D6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BECEF3-E660-482F-950F-A3AB789B9FE0}" type="slidenum">
              <a:rPr lang="en-US" altLang="en-US">
                <a:latin typeface="Calibri" panose="020F0502020204030204" pitchFamily="34" charset="0"/>
              </a:rPr>
              <a:pPr eaLnBrk="1" hangingPunct="1"/>
              <a:t>47</a:t>
            </a:fld>
            <a:endParaRPr lang="en-US" altLang="en-US">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797E7F15-D708-4FBA-A955-46886E7933D5}"/>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D0119CE2-C1E2-4C86-9C17-106A0EE490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65200" eaLnBrk="1" hangingPunct="1">
              <a:spcBef>
                <a:spcPct val="0"/>
              </a:spcBef>
            </a:pPr>
            <a:r>
              <a:rPr lang="en-US" altLang="en-US" sz="1500">
                <a:hlinkClick r:id="rId3"/>
              </a:rPr>
              <a:t>www.missionfrontiers.org/pdf/2001/01/200101.htm</a:t>
            </a:r>
            <a:r>
              <a:rPr lang="en-US" altLang="en-US" sz="1500"/>
              <a:t> </a:t>
            </a:r>
          </a:p>
          <a:p>
            <a:pPr defTabSz="965200" eaLnBrk="1" hangingPunct="1">
              <a:spcBef>
                <a:spcPct val="0"/>
              </a:spcBef>
            </a:pPr>
            <a:endParaRPr lang="en-US" altLang="en-US"/>
          </a:p>
        </p:txBody>
      </p:sp>
      <p:sp>
        <p:nvSpPr>
          <p:cNvPr id="107524" name="Slide Number Placeholder 3">
            <a:extLst>
              <a:ext uri="{FF2B5EF4-FFF2-40B4-BE49-F238E27FC236}">
                <a16:creationId xmlns:a16="http://schemas.microsoft.com/office/drawing/2014/main" id="{38307BA7-96B8-4D98-BF52-6C3CAF4E51F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99AD06A-24F9-4F99-AA55-88F39ECCAD54}" type="slidenum">
              <a:rPr lang="en-US" altLang="en-US">
                <a:latin typeface="Calibri" panose="020F0502020204030204" pitchFamily="34" charset="0"/>
              </a:rPr>
              <a:pPr eaLnBrk="1" hangingPunct="1"/>
              <a:t>48</a:t>
            </a:fld>
            <a:endParaRPr lang="en-US" altLang="en-US">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7A3858D7-C318-4BA7-8E9F-219561CE6BE6}"/>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019AE80C-4005-444A-BE18-923508044C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8548" name="Slide Number Placeholder 3">
            <a:extLst>
              <a:ext uri="{FF2B5EF4-FFF2-40B4-BE49-F238E27FC236}">
                <a16:creationId xmlns:a16="http://schemas.microsoft.com/office/drawing/2014/main" id="{710F6C71-BD9E-4040-89A6-24416BBB454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D1D0A2-888D-458F-86A7-24022E38389B}" type="slidenum">
              <a:rPr lang="en-US" altLang="en-US">
                <a:latin typeface="Calibri" panose="020F0502020204030204" pitchFamily="34" charset="0"/>
              </a:rPr>
              <a:pPr eaLnBrk="1" hangingPunct="1"/>
              <a:t>49</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81D1D7FC-7FE1-40EB-ABC0-FEC642EE6CFC}"/>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C744F0CC-DE8D-429F-9F67-4B4924FC7D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52EA4082-C73D-4983-B541-2DFFA2780DA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F12D97-71A9-44BC-8810-37BCDDB03840}"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7FF7F012-8FD3-4C45-B316-48F458F8B3E8}"/>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23AADE67-4FC4-401D-8A24-09C644B41F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9572" name="Slide Number Placeholder 3">
            <a:extLst>
              <a:ext uri="{FF2B5EF4-FFF2-40B4-BE49-F238E27FC236}">
                <a16:creationId xmlns:a16="http://schemas.microsoft.com/office/drawing/2014/main" id="{6598C3A8-BE64-4BF0-A9A4-2AAAAF2AE5F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DE6E17-0907-4383-9B80-1062CC1E285B}" type="slidenum">
              <a:rPr lang="en-US" altLang="en-US">
                <a:latin typeface="Calibri" panose="020F0502020204030204" pitchFamily="34" charset="0"/>
              </a:rPr>
              <a:pPr eaLnBrk="1" hangingPunct="1"/>
              <a:t>50</a:t>
            </a:fld>
            <a:endParaRPr lang="en-US" altLang="en-US">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1B69A000-0EAF-4E81-BF0F-A5C089D0467C}"/>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A10BAAC0-6269-4804-A0B1-F3EA0F0683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0596" name="Slide Number Placeholder 3">
            <a:extLst>
              <a:ext uri="{FF2B5EF4-FFF2-40B4-BE49-F238E27FC236}">
                <a16:creationId xmlns:a16="http://schemas.microsoft.com/office/drawing/2014/main" id="{1EE8BE10-1337-4897-A2DD-923AC7BFF40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35CB76-3B4A-4083-98E6-ACA068859A2E}" type="slidenum">
              <a:rPr lang="en-US" altLang="en-US">
                <a:latin typeface="Calibri" panose="020F0502020204030204" pitchFamily="34" charset="0"/>
              </a:rPr>
              <a:pPr eaLnBrk="1" hangingPunct="1"/>
              <a:t>51</a:t>
            </a:fld>
            <a:endParaRPr lang="en-US" altLang="en-US">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90E21EEB-5C50-4E5E-9E63-4D93885D4908}"/>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2DECCE5D-D379-4099-8367-A9448ED934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3668" name="Slide Number Placeholder 3">
            <a:extLst>
              <a:ext uri="{FF2B5EF4-FFF2-40B4-BE49-F238E27FC236}">
                <a16:creationId xmlns:a16="http://schemas.microsoft.com/office/drawing/2014/main" id="{AD10574B-C171-4F9C-A9BA-34F5979AA41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E7DFC1-5803-48A9-890C-D4B369E67DBF}" type="slidenum">
              <a:rPr lang="en-US" altLang="en-US">
                <a:latin typeface="Calibri" panose="020F0502020204030204" pitchFamily="34" charset="0"/>
              </a:rPr>
              <a:pPr eaLnBrk="1" hangingPunct="1"/>
              <a:t>52</a:t>
            </a:fld>
            <a:endParaRPr lang="en-US" altLang="en-US">
              <a:latin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4B1A6075-C928-4C38-A310-65046D7413FD}"/>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354D94CC-326A-44E7-B423-AB3266D4E8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4692" name="Slide Number Placeholder 3">
            <a:extLst>
              <a:ext uri="{FF2B5EF4-FFF2-40B4-BE49-F238E27FC236}">
                <a16:creationId xmlns:a16="http://schemas.microsoft.com/office/drawing/2014/main" id="{DE99B155-C7A0-4B63-8C33-31716352F0F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7A54627-6785-47F3-BD0A-F65C6DDC36A8}" type="slidenum">
              <a:rPr lang="en-US" altLang="en-US">
                <a:latin typeface="Calibri" panose="020F0502020204030204" pitchFamily="34" charset="0"/>
              </a:rPr>
              <a:pPr eaLnBrk="1" hangingPunct="1"/>
              <a:t>53</a:t>
            </a:fld>
            <a:endParaRPr lang="en-US" altLang="en-US">
              <a:latin typeface="Calibri" panose="020F0502020204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243208A0-737C-48FF-83DF-6D534EA65EEB}"/>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7CEE9DA1-8001-48B4-9737-B80D796A77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6740" name="Slide Number Placeholder 3">
            <a:extLst>
              <a:ext uri="{FF2B5EF4-FFF2-40B4-BE49-F238E27FC236}">
                <a16:creationId xmlns:a16="http://schemas.microsoft.com/office/drawing/2014/main" id="{D5229E68-9793-4FBC-9559-2995554CED6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C089D2-175A-42A3-BCA1-47779E4D69AC}" type="slidenum">
              <a:rPr lang="en-US" altLang="en-US">
                <a:latin typeface="Calibri" panose="020F0502020204030204" pitchFamily="34" charset="0"/>
              </a:rPr>
              <a:pPr eaLnBrk="1" hangingPunct="1"/>
              <a:t>54</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1C645441-B7BB-4765-98D0-C42E6AF6242D}"/>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60033010-78C7-43DA-A33D-6AB752CAF1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a:extLst>
              <a:ext uri="{FF2B5EF4-FFF2-40B4-BE49-F238E27FC236}">
                <a16:creationId xmlns:a16="http://schemas.microsoft.com/office/drawing/2014/main" id="{A0B91B0E-9782-45EE-B6B6-7888A31F877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CCCF76-C9E2-4BE2-8804-C380E71A639A}"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FBCD2F82-149A-42B8-8785-4E81756257AB}"/>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2CC7D664-25DC-4722-8CCE-A337D5F765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0660" name="Slide Number Placeholder 3">
            <a:extLst>
              <a:ext uri="{FF2B5EF4-FFF2-40B4-BE49-F238E27FC236}">
                <a16:creationId xmlns:a16="http://schemas.microsoft.com/office/drawing/2014/main" id="{9654A9ED-19DE-4EE6-809C-AD652A49B11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B6D698-79E0-4800-9A3D-29591CEF8AC3}"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6688DC42-E5F2-442E-9A3A-A6EB21BD8F9F}"/>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759DCDF4-15DD-42FE-AFC1-F4CE0AC109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684" name="Slide Number Placeholder 3">
            <a:extLst>
              <a:ext uri="{FF2B5EF4-FFF2-40B4-BE49-F238E27FC236}">
                <a16:creationId xmlns:a16="http://schemas.microsoft.com/office/drawing/2014/main" id="{041D233C-BE7D-4699-8786-6C13F699AFD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553347-AE20-45C4-B59F-4B87BECC92D2}"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FE0BE82F-B3BC-419A-AA37-A3E46A133D05}"/>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29E1059F-2494-4381-8B1B-9A83C8B2B7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D02298DF-B564-426C-9E1E-7118E701930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BA5C1E-D41C-4108-8637-877009062011}"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16000" y="4191000"/>
            <a:ext cx="11074400" cy="838200"/>
          </a:xfrm>
          <a:effectLst>
            <a:outerShdw dist="35921" dir="2700000" algn="ctr" rotWithShape="0">
              <a:schemeClr val="bg2"/>
            </a:outerShdw>
          </a:effectLst>
        </p:spPr>
        <p:txBody>
          <a:bodyPr/>
          <a:lstStyle>
            <a:lvl1pPr algn="r">
              <a:defRPr sz="4400">
                <a:solidFill>
                  <a:srgbClr val="CCFFFF"/>
                </a:solidFill>
              </a:defRPr>
            </a:lvl1pPr>
          </a:lstStyle>
          <a:p>
            <a:r>
              <a:rPr lang="en-US"/>
              <a:t>Click to edit Master title style</a:t>
            </a:r>
          </a:p>
        </p:txBody>
      </p:sp>
      <p:sp>
        <p:nvSpPr>
          <p:cNvPr id="3075" name="Rectangle 3"/>
          <p:cNvSpPr>
            <a:spLocks noGrp="1" noChangeArrowheads="1"/>
          </p:cNvSpPr>
          <p:nvPr>
            <p:ph type="subTitle" idx="1"/>
          </p:nvPr>
        </p:nvSpPr>
        <p:spPr>
          <a:xfrm>
            <a:off x="3556000" y="5029200"/>
            <a:ext cx="8534400" cy="533400"/>
          </a:xfrm>
        </p:spPr>
        <p:txBody>
          <a:bodyPr/>
          <a:lstStyle>
            <a:lvl1pPr marL="0" indent="0" algn="r">
              <a:buFontTx/>
              <a:buNone/>
              <a:defRPr sz="2400" b="1">
                <a:solidFill>
                  <a:srgbClr val="FFFFFF"/>
                </a:solidFill>
              </a:defRPr>
            </a:lvl1pPr>
          </a:lstStyle>
          <a:p>
            <a:r>
              <a:rPr lang="en-US"/>
              <a:t>Click to edit Master subtitle style</a:t>
            </a:r>
          </a:p>
        </p:txBody>
      </p:sp>
      <p:sp>
        <p:nvSpPr>
          <p:cNvPr id="4" name="Rectangle 4">
            <a:extLst>
              <a:ext uri="{FF2B5EF4-FFF2-40B4-BE49-F238E27FC236}">
                <a16:creationId xmlns:a16="http://schemas.microsoft.com/office/drawing/2014/main" id="{FFAA1349-66C5-483D-BB84-F3782288200D}"/>
              </a:ext>
            </a:extLst>
          </p:cNvPr>
          <p:cNvSpPr>
            <a:spLocks noGrp="1" noChangeArrowheads="1"/>
          </p:cNvSpPr>
          <p:nvPr>
            <p:ph type="dt" sz="half" idx="10"/>
          </p:nvPr>
        </p:nvSpPr>
        <p:spPr>
          <a:xfrm>
            <a:off x="609600" y="6245225"/>
            <a:ext cx="2844800" cy="476250"/>
          </a:xfr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517313-E964-4104-96A3-48A9130F5935}"/>
              </a:ext>
            </a:extLst>
          </p:cNvPr>
          <p:cNvSpPr>
            <a:spLocks noGrp="1" noChangeArrowheads="1"/>
          </p:cNvSpPr>
          <p:nvPr>
            <p:ph type="ftr" sz="quarter" idx="11"/>
          </p:nvPr>
        </p:nvSpPr>
        <p:spPr>
          <a:xfrm>
            <a:off x="4165600" y="6245225"/>
            <a:ext cx="3860800" cy="476250"/>
          </a:xfrm>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EC34E1-C37A-45C2-B3E2-DEC52348A072}"/>
              </a:ext>
            </a:extLst>
          </p:cNvPr>
          <p:cNvSpPr>
            <a:spLocks noGrp="1" noChangeArrowheads="1"/>
          </p:cNvSpPr>
          <p:nvPr>
            <p:ph type="sldNum" sz="quarter" idx="12"/>
          </p:nvPr>
        </p:nvSpPr>
        <p:spPr>
          <a:xfrm>
            <a:off x="8737600" y="6245225"/>
            <a:ext cx="2844800" cy="476250"/>
          </a:xfrm>
        </p:spPr>
        <p:txBody>
          <a:bodyPr/>
          <a:lstStyle>
            <a:lvl1pPr>
              <a:defRPr/>
            </a:lvl1pPr>
          </a:lstStyle>
          <a:p>
            <a:fld id="{6EAECBEF-57BE-4077-9D1F-92BE3476B536}" type="slidenum">
              <a:rPr lang="en-US" altLang="en-US"/>
              <a:pPr/>
              <a:t>‹#›</a:t>
            </a:fld>
            <a:endParaRPr lang="en-US" altLang="en-US"/>
          </a:p>
        </p:txBody>
      </p:sp>
    </p:spTree>
    <p:extLst>
      <p:ext uri="{BB962C8B-B14F-4D97-AF65-F5344CB8AC3E}">
        <p14:creationId xmlns:p14="http://schemas.microsoft.com/office/powerpoint/2010/main" val="1754866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82BB5C3-C2F2-4BCC-AA03-7C04C64CC1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04B337F-D32A-492B-9AE8-F70B954B90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A762EB-76AD-411B-98DF-1D725E9322E4}"/>
              </a:ext>
            </a:extLst>
          </p:cNvPr>
          <p:cNvSpPr>
            <a:spLocks noGrp="1" noChangeArrowheads="1"/>
          </p:cNvSpPr>
          <p:nvPr>
            <p:ph type="sldNum" sz="quarter" idx="12"/>
          </p:nvPr>
        </p:nvSpPr>
        <p:spPr>
          <a:ln/>
        </p:spPr>
        <p:txBody>
          <a:bodyPr/>
          <a:lstStyle>
            <a:lvl1pPr>
              <a:defRPr/>
            </a:lvl1pPr>
          </a:lstStyle>
          <a:p>
            <a:fld id="{8EF71412-A651-4EC5-8C1F-F14295687CF3}" type="slidenum">
              <a:rPr lang="en-US" altLang="en-US"/>
              <a:pPr/>
              <a:t>‹#›</a:t>
            </a:fld>
            <a:endParaRPr lang="en-US" altLang="en-US"/>
          </a:p>
        </p:txBody>
      </p:sp>
    </p:spTree>
    <p:extLst>
      <p:ext uri="{BB962C8B-B14F-4D97-AF65-F5344CB8AC3E}">
        <p14:creationId xmlns:p14="http://schemas.microsoft.com/office/powerpoint/2010/main" val="413129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B9767EC-8D58-4E07-BD3A-31B133BC5F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BC8776-786A-4468-85BB-EDA64303F9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690C1BF-369D-4C20-8218-AA6F367468A0}"/>
              </a:ext>
            </a:extLst>
          </p:cNvPr>
          <p:cNvSpPr>
            <a:spLocks noGrp="1" noChangeArrowheads="1"/>
          </p:cNvSpPr>
          <p:nvPr>
            <p:ph type="sldNum" sz="quarter" idx="12"/>
          </p:nvPr>
        </p:nvSpPr>
        <p:spPr>
          <a:ln/>
        </p:spPr>
        <p:txBody>
          <a:bodyPr/>
          <a:lstStyle>
            <a:lvl1pPr>
              <a:defRPr/>
            </a:lvl1pPr>
          </a:lstStyle>
          <a:p>
            <a:fld id="{4B7E375F-647E-491B-BDC3-940A4F40503B}" type="slidenum">
              <a:rPr lang="en-US" altLang="en-US"/>
              <a:pPr/>
              <a:t>‹#›</a:t>
            </a:fld>
            <a:endParaRPr lang="en-US" altLang="en-US"/>
          </a:p>
        </p:txBody>
      </p:sp>
    </p:spTree>
    <p:extLst>
      <p:ext uri="{BB962C8B-B14F-4D97-AF65-F5344CB8AC3E}">
        <p14:creationId xmlns:p14="http://schemas.microsoft.com/office/powerpoint/2010/main" val="202035327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52601"/>
            <a:ext cx="53848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52601"/>
            <a:ext cx="53848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108070F-C161-4A56-93F9-EC3D9C7B06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9BF62CE-30D8-4721-8C2F-B38C7ED9F0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64F0E75-220B-4E86-BA23-C8324293B305}"/>
              </a:ext>
            </a:extLst>
          </p:cNvPr>
          <p:cNvSpPr>
            <a:spLocks noGrp="1" noChangeArrowheads="1"/>
          </p:cNvSpPr>
          <p:nvPr>
            <p:ph type="sldNum" sz="quarter" idx="12"/>
          </p:nvPr>
        </p:nvSpPr>
        <p:spPr>
          <a:ln/>
        </p:spPr>
        <p:txBody>
          <a:bodyPr/>
          <a:lstStyle>
            <a:lvl1pPr>
              <a:defRPr/>
            </a:lvl1pPr>
          </a:lstStyle>
          <a:p>
            <a:fld id="{3F01E293-B5CA-428B-8C4C-73868A64CDF7}" type="slidenum">
              <a:rPr lang="en-US" altLang="en-US"/>
              <a:pPr/>
              <a:t>‹#›</a:t>
            </a:fld>
            <a:endParaRPr lang="en-US" altLang="en-US"/>
          </a:p>
        </p:txBody>
      </p:sp>
    </p:spTree>
    <p:extLst>
      <p:ext uri="{BB962C8B-B14F-4D97-AF65-F5344CB8AC3E}">
        <p14:creationId xmlns:p14="http://schemas.microsoft.com/office/powerpoint/2010/main" val="1961723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476CFAE-A658-4173-AB22-8CBCF62095D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6E06C29-BBB3-4D58-A7B0-C300ECFC3A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EDB0B62-BAD1-4904-A92B-B1CCD4BD00C2}"/>
              </a:ext>
            </a:extLst>
          </p:cNvPr>
          <p:cNvSpPr>
            <a:spLocks noGrp="1" noChangeArrowheads="1"/>
          </p:cNvSpPr>
          <p:nvPr>
            <p:ph type="sldNum" sz="quarter" idx="12"/>
          </p:nvPr>
        </p:nvSpPr>
        <p:spPr>
          <a:ln/>
        </p:spPr>
        <p:txBody>
          <a:bodyPr/>
          <a:lstStyle>
            <a:lvl1pPr>
              <a:defRPr/>
            </a:lvl1pPr>
          </a:lstStyle>
          <a:p>
            <a:fld id="{245B7F03-6401-4A03-A0ED-43EB0749F0F0}" type="slidenum">
              <a:rPr lang="en-US" altLang="en-US"/>
              <a:pPr/>
              <a:t>‹#›</a:t>
            </a:fld>
            <a:endParaRPr lang="en-US" altLang="en-US"/>
          </a:p>
        </p:txBody>
      </p:sp>
    </p:spTree>
    <p:extLst>
      <p:ext uri="{BB962C8B-B14F-4D97-AF65-F5344CB8AC3E}">
        <p14:creationId xmlns:p14="http://schemas.microsoft.com/office/powerpoint/2010/main" val="199604808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5BAC9B6-8E71-43BF-9743-FC91DC5AA85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B73448E-030C-48FE-8846-53827B548E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A3771F5-34A1-4679-8A09-F4571B3D425F}"/>
              </a:ext>
            </a:extLst>
          </p:cNvPr>
          <p:cNvSpPr>
            <a:spLocks noGrp="1" noChangeArrowheads="1"/>
          </p:cNvSpPr>
          <p:nvPr>
            <p:ph type="sldNum" sz="quarter" idx="12"/>
          </p:nvPr>
        </p:nvSpPr>
        <p:spPr>
          <a:ln/>
        </p:spPr>
        <p:txBody>
          <a:bodyPr/>
          <a:lstStyle>
            <a:lvl1pPr>
              <a:defRPr/>
            </a:lvl1pPr>
          </a:lstStyle>
          <a:p>
            <a:fld id="{EEB767F6-D480-412B-8682-42005C97ABC3}" type="slidenum">
              <a:rPr lang="en-US" altLang="en-US"/>
              <a:pPr/>
              <a:t>‹#›</a:t>
            </a:fld>
            <a:endParaRPr lang="en-US" altLang="en-US"/>
          </a:p>
        </p:txBody>
      </p:sp>
    </p:spTree>
    <p:extLst>
      <p:ext uri="{BB962C8B-B14F-4D97-AF65-F5344CB8AC3E}">
        <p14:creationId xmlns:p14="http://schemas.microsoft.com/office/powerpoint/2010/main" val="148564112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1B6A34-F12D-4346-AA99-5398E7FE13AF}"/>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76A17DBE-1BE1-4646-B3C9-2AC74283489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12CA686E-0116-4E6A-A761-BEA95D3C36FA}"/>
              </a:ext>
            </a:extLst>
          </p:cNvPr>
          <p:cNvSpPr>
            <a:spLocks noGrp="1"/>
          </p:cNvSpPr>
          <p:nvPr>
            <p:ph type="sldNum" sz="quarter" idx="12"/>
          </p:nvPr>
        </p:nvSpPr>
        <p:spPr/>
        <p:txBody>
          <a:bodyPr/>
          <a:lstStyle>
            <a:lvl1pPr>
              <a:defRPr/>
            </a:lvl1pPr>
          </a:lstStyle>
          <a:p>
            <a:fld id="{CC4CDC6D-D821-41EB-884C-15980FCCB532}" type="slidenum">
              <a:rPr lang="en-US" altLang="en-US"/>
              <a:pPr/>
              <a:t>‹#›</a:t>
            </a:fld>
            <a:endParaRPr lang="en-US" altLang="en-US"/>
          </a:p>
        </p:txBody>
      </p:sp>
    </p:spTree>
    <p:extLst>
      <p:ext uri="{BB962C8B-B14F-4D97-AF65-F5344CB8AC3E}">
        <p14:creationId xmlns:p14="http://schemas.microsoft.com/office/powerpoint/2010/main" val="1979613709"/>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16433EF-692A-4DA5-94A0-1F84406317A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0EF598-F12A-4F82-9414-0DBA2991BD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7B08982-0CDE-473D-9973-AF04F83B6B3C}"/>
              </a:ext>
            </a:extLst>
          </p:cNvPr>
          <p:cNvSpPr>
            <a:spLocks noGrp="1" noChangeArrowheads="1"/>
          </p:cNvSpPr>
          <p:nvPr>
            <p:ph type="sldNum" sz="quarter" idx="12"/>
          </p:nvPr>
        </p:nvSpPr>
        <p:spPr>
          <a:ln/>
        </p:spPr>
        <p:txBody>
          <a:bodyPr/>
          <a:lstStyle>
            <a:lvl1pPr>
              <a:defRPr/>
            </a:lvl1pPr>
          </a:lstStyle>
          <a:p>
            <a:fld id="{AFBFD32A-8B61-49FF-923C-585C1AE7420E}" type="slidenum">
              <a:rPr lang="en-US" altLang="en-US"/>
              <a:pPr/>
              <a:t>‹#›</a:t>
            </a:fld>
            <a:endParaRPr lang="en-US" altLang="en-US"/>
          </a:p>
        </p:txBody>
      </p:sp>
    </p:spTree>
    <p:extLst>
      <p:ext uri="{BB962C8B-B14F-4D97-AF65-F5344CB8AC3E}">
        <p14:creationId xmlns:p14="http://schemas.microsoft.com/office/powerpoint/2010/main" val="425526904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0D62D14-02B7-49CB-848D-29A336ABDD0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8A1DE07-41FE-4458-897E-027FE7911F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ED11FAC-8F9E-4C28-A83F-9E5CA036ED3A}"/>
              </a:ext>
            </a:extLst>
          </p:cNvPr>
          <p:cNvSpPr>
            <a:spLocks noGrp="1" noChangeArrowheads="1"/>
          </p:cNvSpPr>
          <p:nvPr>
            <p:ph type="sldNum" sz="quarter" idx="12"/>
          </p:nvPr>
        </p:nvSpPr>
        <p:spPr>
          <a:ln/>
        </p:spPr>
        <p:txBody>
          <a:bodyPr/>
          <a:lstStyle>
            <a:lvl1pPr>
              <a:defRPr/>
            </a:lvl1pPr>
          </a:lstStyle>
          <a:p>
            <a:fld id="{B22B9C7C-F94E-48A2-8685-E90A61144590}" type="slidenum">
              <a:rPr lang="en-US" altLang="en-US"/>
              <a:pPr/>
              <a:t>‹#›</a:t>
            </a:fld>
            <a:endParaRPr lang="en-US" altLang="en-US"/>
          </a:p>
        </p:txBody>
      </p:sp>
    </p:spTree>
    <p:extLst>
      <p:ext uri="{BB962C8B-B14F-4D97-AF65-F5344CB8AC3E}">
        <p14:creationId xmlns:p14="http://schemas.microsoft.com/office/powerpoint/2010/main" val="320275375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FBE973-C339-434D-BFB5-0D6EBEE624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1B9714-8AB6-415E-8071-F8F3450058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1CE37F2-995C-47C0-BAD1-96E612ABD5E5}"/>
              </a:ext>
            </a:extLst>
          </p:cNvPr>
          <p:cNvSpPr>
            <a:spLocks noGrp="1" noChangeArrowheads="1"/>
          </p:cNvSpPr>
          <p:nvPr>
            <p:ph type="sldNum" sz="quarter" idx="12"/>
          </p:nvPr>
        </p:nvSpPr>
        <p:spPr>
          <a:ln/>
        </p:spPr>
        <p:txBody>
          <a:bodyPr/>
          <a:lstStyle>
            <a:lvl1pPr>
              <a:defRPr/>
            </a:lvl1pPr>
          </a:lstStyle>
          <a:p>
            <a:fld id="{AEAFFA5A-5867-42BD-BAF6-D1F2D0433071}" type="slidenum">
              <a:rPr lang="en-US" altLang="en-US"/>
              <a:pPr/>
              <a:t>‹#›</a:t>
            </a:fld>
            <a:endParaRPr lang="en-US" altLang="en-US"/>
          </a:p>
        </p:txBody>
      </p:sp>
    </p:spTree>
    <p:extLst>
      <p:ext uri="{BB962C8B-B14F-4D97-AF65-F5344CB8AC3E}">
        <p14:creationId xmlns:p14="http://schemas.microsoft.com/office/powerpoint/2010/main" val="78804547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1"/>
            <a:ext cx="2743200" cy="5745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1"/>
            <a:ext cx="8026400" cy="5745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C07BCD-4142-46A0-96BE-B400118BF2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8092AFF-7D14-4501-B39F-3F22D54C53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C3AF24-1EFC-42A8-8C29-1DF1B743C70C}"/>
              </a:ext>
            </a:extLst>
          </p:cNvPr>
          <p:cNvSpPr>
            <a:spLocks noGrp="1" noChangeArrowheads="1"/>
          </p:cNvSpPr>
          <p:nvPr>
            <p:ph type="sldNum" sz="quarter" idx="12"/>
          </p:nvPr>
        </p:nvSpPr>
        <p:spPr>
          <a:ln/>
        </p:spPr>
        <p:txBody>
          <a:bodyPr/>
          <a:lstStyle>
            <a:lvl1pPr>
              <a:defRPr/>
            </a:lvl1pPr>
          </a:lstStyle>
          <a:p>
            <a:fld id="{DC60FF65-0DC5-46F1-9B02-0CD665C56E67}" type="slidenum">
              <a:rPr lang="en-US" altLang="en-US"/>
              <a:pPr/>
              <a:t>‹#›</a:t>
            </a:fld>
            <a:endParaRPr lang="en-US" altLang="en-US"/>
          </a:p>
        </p:txBody>
      </p:sp>
    </p:spTree>
    <p:extLst>
      <p:ext uri="{BB962C8B-B14F-4D97-AF65-F5344CB8AC3E}">
        <p14:creationId xmlns:p14="http://schemas.microsoft.com/office/powerpoint/2010/main" val="345016361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9C36ED5-DFA2-4CF7-9927-543716CB656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8B43737-F0C4-4AF2-9CC8-BF6B61B009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FE3D801-DD03-49A1-A815-E11B05B72A49}"/>
              </a:ext>
            </a:extLst>
          </p:cNvPr>
          <p:cNvSpPr>
            <a:spLocks noGrp="1" noChangeArrowheads="1"/>
          </p:cNvSpPr>
          <p:nvPr>
            <p:ph type="sldNum" sz="quarter" idx="12"/>
          </p:nvPr>
        </p:nvSpPr>
        <p:spPr>
          <a:ln/>
        </p:spPr>
        <p:txBody>
          <a:bodyPr/>
          <a:lstStyle>
            <a:lvl1pPr>
              <a:defRPr/>
            </a:lvl1pPr>
          </a:lstStyle>
          <a:p>
            <a:fld id="{6D9E52B0-E70D-4D4B-93ED-C72796BE8F40}" type="slidenum">
              <a:rPr lang="en-US" altLang="en-US"/>
              <a:pPr/>
              <a:t>‹#›</a:t>
            </a:fld>
            <a:endParaRPr lang="en-US" altLang="en-US"/>
          </a:p>
        </p:txBody>
      </p:sp>
    </p:spTree>
    <p:extLst>
      <p:ext uri="{BB962C8B-B14F-4D97-AF65-F5344CB8AC3E}">
        <p14:creationId xmlns:p14="http://schemas.microsoft.com/office/powerpoint/2010/main" val="227928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05885" y="76201"/>
            <a:ext cx="11273367" cy="1058863"/>
          </a:xfrm>
        </p:spPr>
        <p:txBody>
          <a:bodyPr/>
          <a:lstStyle>
            <a:lvl1pPr>
              <a:defRPr sz="4600">
                <a:solidFill>
                  <a:srgbClr val="FFFFFF"/>
                </a:solidFill>
              </a:defRPr>
            </a:lvl1pPr>
          </a:lstStyle>
          <a:p>
            <a:r>
              <a:rPr lang="en-US"/>
              <a:t>Click to edit Master title style</a:t>
            </a:r>
          </a:p>
        </p:txBody>
      </p:sp>
      <p:sp>
        <p:nvSpPr>
          <p:cNvPr id="3075" name="Rectangle 3"/>
          <p:cNvSpPr>
            <a:spLocks noGrp="1" noChangeArrowheads="1"/>
          </p:cNvSpPr>
          <p:nvPr>
            <p:ph type="subTitle" idx="1"/>
          </p:nvPr>
        </p:nvSpPr>
        <p:spPr>
          <a:xfrm>
            <a:off x="1875367" y="1146175"/>
            <a:ext cx="8534400" cy="611188"/>
          </a:xfrm>
        </p:spPr>
        <p:txBody>
          <a:bodyPr/>
          <a:lstStyle>
            <a:lvl1pPr marL="0" indent="0" algn="ctr">
              <a:buFontTx/>
              <a:buNone/>
              <a:defRPr sz="2400">
                <a:solidFill>
                  <a:srgbClr val="000000"/>
                </a:solidFill>
              </a:defRPr>
            </a:lvl1pPr>
          </a:lstStyle>
          <a:p>
            <a:r>
              <a:rPr lang="en-US"/>
              <a:t>Click to edit Master subtitle style</a:t>
            </a:r>
          </a:p>
        </p:txBody>
      </p:sp>
      <p:sp>
        <p:nvSpPr>
          <p:cNvPr id="4" name="Rectangle 4">
            <a:extLst>
              <a:ext uri="{FF2B5EF4-FFF2-40B4-BE49-F238E27FC236}">
                <a16:creationId xmlns:a16="http://schemas.microsoft.com/office/drawing/2014/main" id="{23EC4398-8B0D-4966-98D6-D3BCC391FD31}"/>
              </a:ext>
            </a:extLst>
          </p:cNvPr>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a:extLst>
              <a:ext uri="{FF2B5EF4-FFF2-40B4-BE49-F238E27FC236}">
                <a16:creationId xmlns:a16="http://schemas.microsoft.com/office/drawing/2014/main" id="{2953DC2A-2048-4176-915F-4D5B4F35EC80}"/>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a:extLst>
              <a:ext uri="{FF2B5EF4-FFF2-40B4-BE49-F238E27FC236}">
                <a16:creationId xmlns:a16="http://schemas.microsoft.com/office/drawing/2014/main" id="{F8FFE437-BC1C-45A6-B119-F20C28EE36B5}"/>
              </a:ext>
            </a:extLst>
          </p:cNvPr>
          <p:cNvSpPr>
            <a:spLocks noGrp="1" noChangeArrowheads="1"/>
          </p:cNvSpPr>
          <p:nvPr>
            <p:ph type="sldNum" sz="quarter" idx="12"/>
          </p:nvPr>
        </p:nvSpPr>
        <p:spPr/>
        <p:txBody>
          <a:bodyPr/>
          <a:lstStyle>
            <a:lvl1pPr>
              <a:defRPr>
                <a:solidFill>
                  <a:srgbClr val="FFFFFF"/>
                </a:solidFill>
              </a:defRPr>
            </a:lvl1pPr>
          </a:lstStyle>
          <a:p>
            <a:fld id="{F8D1C9C7-F93F-49A0-8263-6841F3B1C93B}" type="slidenum">
              <a:rPr lang="en-US" altLang="en-US"/>
              <a:pPr/>
              <a:t>‹#›</a:t>
            </a:fld>
            <a:endParaRPr lang="en-US" altLang="en-US"/>
          </a:p>
        </p:txBody>
      </p:sp>
    </p:spTree>
    <p:extLst>
      <p:ext uri="{BB962C8B-B14F-4D97-AF65-F5344CB8AC3E}">
        <p14:creationId xmlns:p14="http://schemas.microsoft.com/office/powerpoint/2010/main" val="337045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3FFFC99-D1CF-4006-BCF0-EE0BC6B85C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29FB24-76B4-4555-8F4B-0DC328A94B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214688-1898-4CCF-A45E-12D0DD883FBA}"/>
              </a:ext>
            </a:extLst>
          </p:cNvPr>
          <p:cNvSpPr>
            <a:spLocks noGrp="1" noChangeArrowheads="1"/>
          </p:cNvSpPr>
          <p:nvPr>
            <p:ph type="sldNum" sz="quarter" idx="12"/>
          </p:nvPr>
        </p:nvSpPr>
        <p:spPr>
          <a:ln/>
        </p:spPr>
        <p:txBody>
          <a:bodyPr/>
          <a:lstStyle>
            <a:lvl1pPr>
              <a:defRPr/>
            </a:lvl1pPr>
          </a:lstStyle>
          <a:p>
            <a:fld id="{CB522C02-1015-4B67-9239-2286ACCA3EE3}" type="slidenum">
              <a:rPr lang="en-US" altLang="en-US"/>
              <a:pPr/>
              <a:t>‹#›</a:t>
            </a:fld>
            <a:endParaRPr lang="en-US" altLang="en-US"/>
          </a:p>
        </p:txBody>
      </p:sp>
    </p:spTree>
    <p:extLst>
      <p:ext uri="{BB962C8B-B14F-4D97-AF65-F5344CB8AC3E}">
        <p14:creationId xmlns:p14="http://schemas.microsoft.com/office/powerpoint/2010/main" val="168762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27200" y="1066800"/>
            <a:ext cx="4927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0" y="1066800"/>
            <a:ext cx="4927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2884C69-AF7D-4E10-9608-E436FB2F97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8A22B1D-B5A3-4543-8F23-FE63DA786F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31C56DB-4BFC-49CC-96ED-ABC8166650B9}"/>
              </a:ext>
            </a:extLst>
          </p:cNvPr>
          <p:cNvSpPr>
            <a:spLocks noGrp="1" noChangeArrowheads="1"/>
          </p:cNvSpPr>
          <p:nvPr>
            <p:ph type="sldNum" sz="quarter" idx="12"/>
          </p:nvPr>
        </p:nvSpPr>
        <p:spPr>
          <a:ln/>
        </p:spPr>
        <p:txBody>
          <a:bodyPr/>
          <a:lstStyle>
            <a:lvl1pPr>
              <a:defRPr/>
            </a:lvl1pPr>
          </a:lstStyle>
          <a:p>
            <a:fld id="{93D3548E-DE77-4F26-93B9-7588F68A4008}" type="slidenum">
              <a:rPr lang="en-US" altLang="en-US"/>
              <a:pPr/>
              <a:t>‹#›</a:t>
            </a:fld>
            <a:endParaRPr lang="en-US" altLang="en-US"/>
          </a:p>
        </p:txBody>
      </p:sp>
    </p:spTree>
    <p:extLst>
      <p:ext uri="{BB962C8B-B14F-4D97-AF65-F5344CB8AC3E}">
        <p14:creationId xmlns:p14="http://schemas.microsoft.com/office/powerpoint/2010/main" val="227117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29BD65B-0903-40CB-A25A-515B441891C1}"/>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D206A3C-5558-43C6-920C-96A73137CFA2}"/>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F4A256E-A1A6-421E-8E02-B54C2BDEC4AF}"/>
              </a:ext>
            </a:extLst>
          </p:cNvPr>
          <p:cNvSpPr>
            <a:spLocks noGrp="1" noChangeArrowheads="1"/>
          </p:cNvSpPr>
          <p:nvPr>
            <p:ph type="sldNum" sz="quarter" idx="12"/>
          </p:nvPr>
        </p:nvSpPr>
        <p:spPr/>
        <p:txBody>
          <a:bodyPr/>
          <a:lstStyle>
            <a:lvl1pPr>
              <a:defRPr/>
            </a:lvl1pPr>
          </a:lstStyle>
          <a:p>
            <a:fld id="{36210CD6-E191-4014-AFBE-540F62A2CAE7}" type="slidenum">
              <a:rPr lang="en-US" altLang="en-US"/>
              <a:pPr/>
              <a:t>‹#›</a:t>
            </a:fld>
            <a:endParaRPr lang="en-US" altLang="en-US"/>
          </a:p>
        </p:txBody>
      </p:sp>
    </p:spTree>
    <p:extLst>
      <p:ext uri="{BB962C8B-B14F-4D97-AF65-F5344CB8AC3E}">
        <p14:creationId xmlns:p14="http://schemas.microsoft.com/office/powerpoint/2010/main" val="836481086"/>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27200" y="1066800"/>
            <a:ext cx="4927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0" y="1066800"/>
            <a:ext cx="4927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38A1F84-CF31-4154-B08C-F92905F3B2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67F1F1A-E4A8-4A91-9511-280CF5DF52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C3D5F20-F2FA-40D1-AA1F-A9EE4F32AA8E}"/>
              </a:ext>
            </a:extLst>
          </p:cNvPr>
          <p:cNvSpPr>
            <a:spLocks noGrp="1" noChangeArrowheads="1"/>
          </p:cNvSpPr>
          <p:nvPr>
            <p:ph type="sldNum" sz="quarter" idx="12"/>
          </p:nvPr>
        </p:nvSpPr>
        <p:spPr>
          <a:ln/>
        </p:spPr>
        <p:txBody>
          <a:bodyPr/>
          <a:lstStyle>
            <a:lvl1pPr>
              <a:defRPr/>
            </a:lvl1pPr>
          </a:lstStyle>
          <a:p>
            <a:fld id="{69D57A3D-282C-4467-916C-76E526D7143B}" type="slidenum">
              <a:rPr lang="en-US" altLang="en-US"/>
              <a:pPr/>
              <a:t>‹#›</a:t>
            </a:fld>
            <a:endParaRPr lang="en-US" altLang="en-US"/>
          </a:p>
        </p:txBody>
      </p:sp>
    </p:spTree>
    <p:extLst>
      <p:ext uri="{BB962C8B-B14F-4D97-AF65-F5344CB8AC3E}">
        <p14:creationId xmlns:p14="http://schemas.microsoft.com/office/powerpoint/2010/main" val="202810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74783FE-7183-44F9-AC00-011FCA6D3DE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3ECE722-35CB-4E0D-9E95-517056DB96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F542ECC-7C4E-4FEF-9F4A-4DCF7CD1CA19}"/>
              </a:ext>
            </a:extLst>
          </p:cNvPr>
          <p:cNvSpPr>
            <a:spLocks noGrp="1" noChangeArrowheads="1"/>
          </p:cNvSpPr>
          <p:nvPr>
            <p:ph type="sldNum" sz="quarter" idx="12"/>
          </p:nvPr>
        </p:nvSpPr>
        <p:spPr>
          <a:ln/>
        </p:spPr>
        <p:txBody>
          <a:bodyPr/>
          <a:lstStyle>
            <a:lvl1pPr>
              <a:defRPr/>
            </a:lvl1pPr>
          </a:lstStyle>
          <a:p>
            <a:fld id="{4C0418A8-1AE5-4A87-83CF-6B784CA73EAE}" type="slidenum">
              <a:rPr lang="en-US" altLang="en-US"/>
              <a:pPr/>
              <a:t>‹#›</a:t>
            </a:fld>
            <a:endParaRPr lang="en-US" altLang="en-US"/>
          </a:p>
        </p:txBody>
      </p:sp>
    </p:spTree>
    <p:extLst>
      <p:ext uri="{BB962C8B-B14F-4D97-AF65-F5344CB8AC3E}">
        <p14:creationId xmlns:p14="http://schemas.microsoft.com/office/powerpoint/2010/main" val="116099234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56685" y="228601"/>
            <a:ext cx="11078633" cy="1096963"/>
          </a:xfrm>
          <a:effectLst>
            <a:outerShdw dist="17961" dir="2700000" algn="ctr" rotWithShape="0">
              <a:srgbClr val="000000"/>
            </a:outerShdw>
          </a:effectLst>
        </p:spPr>
        <p:txBody>
          <a:bodyPr/>
          <a:lstStyle>
            <a:lvl1pPr algn="l">
              <a:defRPr sz="4600">
                <a:solidFill>
                  <a:srgbClr val="FFFFFF"/>
                </a:solidFill>
              </a:defRPr>
            </a:lvl1pPr>
          </a:lstStyle>
          <a:p>
            <a:r>
              <a:rPr lang="en-US"/>
              <a:t>Click to edit Master title style</a:t>
            </a:r>
          </a:p>
        </p:txBody>
      </p:sp>
      <p:sp>
        <p:nvSpPr>
          <p:cNvPr id="4099" name="Rectangle 3"/>
          <p:cNvSpPr>
            <a:spLocks noGrp="1" noChangeArrowheads="1"/>
          </p:cNvSpPr>
          <p:nvPr>
            <p:ph type="subTitle" idx="1"/>
          </p:nvPr>
        </p:nvSpPr>
        <p:spPr>
          <a:xfrm>
            <a:off x="556685" y="1325563"/>
            <a:ext cx="8180916" cy="533400"/>
          </a:xfrm>
          <a:effectLst>
            <a:outerShdw dist="17961" dir="2700000" algn="ctr" rotWithShape="0">
              <a:srgbClr val="000000"/>
            </a:outerShdw>
          </a:effectLst>
        </p:spPr>
        <p:txBody>
          <a:bodyPr/>
          <a:lstStyle>
            <a:lvl1pPr marL="0" indent="0">
              <a:buFontTx/>
              <a:buNone/>
              <a:defRPr sz="2400">
                <a:solidFill>
                  <a:srgbClr val="FFFFFF"/>
                </a:solidFill>
              </a:defRPr>
            </a:lvl1pPr>
          </a:lstStyle>
          <a:p>
            <a:r>
              <a:rPr lang="en-US"/>
              <a:t>Click to edit Master subtitle style</a:t>
            </a:r>
          </a:p>
        </p:txBody>
      </p:sp>
      <p:sp>
        <p:nvSpPr>
          <p:cNvPr id="4" name="Rectangle 4">
            <a:extLst>
              <a:ext uri="{FF2B5EF4-FFF2-40B4-BE49-F238E27FC236}">
                <a16:creationId xmlns:a16="http://schemas.microsoft.com/office/drawing/2014/main" id="{CCEE600D-11D9-46A0-BC31-E3EEFA0303A0}"/>
              </a:ext>
            </a:extLst>
          </p:cNvPr>
          <p:cNvSpPr>
            <a:spLocks noGrp="1" noChangeArrowheads="1"/>
          </p:cNvSpPr>
          <p:nvPr>
            <p:ph type="dt" sz="half" idx="10"/>
          </p:nvPr>
        </p:nvSpPr>
        <p:spPr>
          <a:effectLst>
            <a:outerShdw dist="17961" dir="2700000" algn="ctr" rotWithShape="0">
              <a:srgbClr val="000000"/>
            </a:outerShdw>
          </a:effectLst>
        </p:spPr>
        <p:txBody>
          <a:bodyPr/>
          <a:lstStyle>
            <a:lvl1pPr>
              <a:defRPr>
                <a:solidFill>
                  <a:srgbClr val="FFFFFF"/>
                </a:solidFill>
              </a:defRPr>
            </a:lvl1pPr>
          </a:lstStyle>
          <a:p>
            <a:pPr>
              <a:defRPr/>
            </a:pPr>
            <a:endParaRPr lang="en-US"/>
          </a:p>
        </p:txBody>
      </p:sp>
      <p:sp>
        <p:nvSpPr>
          <p:cNvPr id="5" name="Rectangle 5">
            <a:extLst>
              <a:ext uri="{FF2B5EF4-FFF2-40B4-BE49-F238E27FC236}">
                <a16:creationId xmlns:a16="http://schemas.microsoft.com/office/drawing/2014/main" id="{BC6C1AC9-5CC2-4213-9D0D-7FE328761D01}"/>
              </a:ext>
            </a:extLst>
          </p:cNvPr>
          <p:cNvSpPr>
            <a:spLocks noGrp="1" noChangeArrowheads="1"/>
          </p:cNvSpPr>
          <p:nvPr>
            <p:ph type="ftr" sz="quarter" idx="11"/>
          </p:nvPr>
        </p:nvSpPr>
        <p:spPr>
          <a:effectLst>
            <a:outerShdw dist="17961" dir="2700000" algn="ctr" rotWithShape="0">
              <a:srgbClr val="000000"/>
            </a:outerShdw>
          </a:effectLst>
        </p:spPr>
        <p:txBody>
          <a:bodyPr/>
          <a:lstStyle>
            <a:lvl1pPr>
              <a:defRPr>
                <a:solidFill>
                  <a:srgbClr val="FFFFFF"/>
                </a:solidFill>
              </a:defRPr>
            </a:lvl1pPr>
          </a:lstStyle>
          <a:p>
            <a:pPr>
              <a:defRPr/>
            </a:pPr>
            <a:endParaRPr lang="en-US"/>
          </a:p>
        </p:txBody>
      </p:sp>
      <p:sp>
        <p:nvSpPr>
          <p:cNvPr id="6" name="Rectangle 6">
            <a:extLst>
              <a:ext uri="{FF2B5EF4-FFF2-40B4-BE49-F238E27FC236}">
                <a16:creationId xmlns:a16="http://schemas.microsoft.com/office/drawing/2014/main" id="{2173B8D2-67E4-4597-BE85-33768E9C6563}"/>
              </a:ext>
            </a:extLst>
          </p:cNvPr>
          <p:cNvSpPr>
            <a:spLocks noGrp="1" noChangeArrowheads="1"/>
          </p:cNvSpPr>
          <p:nvPr>
            <p:ph type="sldNum" sz="quarter" idx="12"/>
          </p:nvPr>
        </p:nvSpPr>
        <p:spPr>
          <a:effectLst>
            <a:outerShdw dist="17961" dir="2700000" algn="ctr" rotWithShape="0">
              <a:srgbClr val="000000"/>
            </a:outerShdw>
          </a:effectLst>
        </p:spPr>
        <p:txBody>
          <a:bodyPr/>
          <a:lstStyle>
            <a:lvl1pPr>
              <a:defRPr>
                <a:solidFill>
                  <a:srgbClr val="FFFFFF"/>
                </a:solidFill>
              </a:defRPr>
            </a:lvl1pPr>
          </a:lstStyle>
          <a:p>
            <a:fld id="{F08C1DC2-9F7B-4A13-B7B0-098E3EDA3C8E}" type="slidenum">
              <a:rPr lang="en-US" altLang="en-US"/>
              <a:pPr/>
              <a:t>‹#›</a:t>
            </a:fld>
            <a:endParaRPr lang="en-US" altLang="en-US"/>
          </a:p>
        </p:txBody>
      </p:sp>
    </p:spTree>
    <p:extLst>
      <p:ext uri="{BB962C8B-B14F-4D97-AF65-F5344CB8AC3E}">
        <p14:creationId xmlns:p14="http://schemas.microsoft.com/office/powerpoint/2010/main" val="30762452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8.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6.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B0E635F-0E33-45FB-AA29-943A3CB73D67}"/>
              </a:ext>
            </a:extLst>
          </p:cNvPr>
          <p:cNvSpPr>
            <a:spLocks noGrp="1" noChangeArrowheads="1"/>
          </p:cNvSpPr>
          <p:nvPr>
            <p:ph type="title"/>
          </p:nvPr>
        </p:nvSpPr>
        <p:spPr bwMode="auto">
          <a:xfrm>
            <a:off x="1727200" y="76201"/>
            <a:ext cx="100584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7F61A62-06C3-4B39-9011-A3E72B0372FE}"/>
              </a:ext>
            </a:extLst>
          </p:cNvPr>
          <p:cNvSpPr>
            <a:spLocks noGrp="1" noChangeArrowheads="1"/>
          </p:cNvSpPr>
          <p:nvPr>
            <p:ph type="body" idx="1"/>
          </p:nvPr>
        </p:nvSpPr>
        <p:spPr bwMode="auto">
          <a:xfrm>
            <a:off x="1727200" y="1066800"/>
            <a:ext cx="10058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A756A91-B7E5-4B88-B1E1-7A69024E30F4}"/>
              </a:ext>
            </a:extLst>
          </p:cNvPr>
          <p:cNvSpPr>
            <a:spLocks noGrp="1" noChangeArrowheads="1"/>
          </p:cNvSpPr>
          <p:nvPr>
            <p:ph type="dt" sz="half" idx="2"/>
          </p:nvPr>
        </p:nvSpPr>
        <p:spPr bwMode="auto">
          <a:xfrm>
            <a:off x="609600" y="65373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5B32D5EE-97FC-4CBA-8AEA-F89E1DAA5D8C}"/>
              </a:ext>
            </a:extLst>
          </p:cNvPr>
          <p:cNvSpPr>
            <a:spLocks noGrp="1" noChangeArrowheads="1"/>
          </p:cNvSpPr>
          <p:nvPr>
            <p:ph type="ftr" sz="quarter" idx="3"/>
          </p:nvPr>
        </p:nvSpPr>
        <p:spPr bwMode="auto">
          <a:xfrm>
            <a:off x="4165600" y="6537326"/>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803C3E27-A889-4263-A8CC-63AD9D2DA1BB}"/>
              </a:ext>
            </a:extLst>
          </p:cNvPr>
          <p:cNvSpPr>
            <a:spLocks noGrp="1" noChangeArrowheads="1"/>
          </p:cNvSpPr>
          <p:nvPr>
            <p:ph type="sldNum" sz="quarter" idx="4"/>
          </p:nvPr>
        </p:nvSpPr>
        <p:spPr bwMode="auto">
          <a:xfrm>
            <a:off x="8737600" y="65373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9CD4338-6E31-4C90-883E-51915064A7B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3" r:id="rId1"/>
  </p:sldLayoutIdLst>
  <p:hf hdr="0" ftr="0" dt="0"/>
  <p:txStyles>
    <p:title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Arial" charset="0"/>
        </a:defRPr>
      </a:lvl2pPr>
      <a:lvl3pPr algn="l" rtl="0" eaLnBrk="0" fontAlgn="base" hangingPunct="0">
        <a:spcBef>
          <a:spcPct val="0"/>
        </a:spcBef>
        <a:spcAft>
          <a:spcPct val="0"/>
        </a:spcAft>
        <a:defRPr sz="3800" b="1">
          <a:solidFill>
            <a:schemeClr val="tx2"/>
          </a:solidFill>
          <a:latin typeface="Arial" charset="0"/>
        </a:defRPr>
      </a:lvl3pPr>
      <a:lvl4pPr algn="l" rtl="0" eaLnBrk="0" fontAlgn="base" hangingPunct="0">
        <a:spcBef>
          <a:spcPct val="0"/>
        </a:spcBef>
        <a:spcAft>
          <a:spcPct val="0"/>
        </a:spcAft>
        <a:defRPr sz="3800" b="1">
          <a:solidFill>
            <a:schemeClr val="tx2"/>
          </a:solidFill>
          <a:latin typeface="Arial" charset="0"/>
        </a:defRPr>
      </a:lvl4pPr>
      <a:lvl5pPr algn="l" rtl="0" eaLnBrk="0" fontAlgn="base" hangingPunct="0">
        <a:spcBef>
          <a:spcPct val="0"/>
        </a:spcBef>
        <a:spcAft>
          <a:spcPct val="0"/>
        </a:spcAft>
        <a:defRPr sz="3800" b="1">
          <a:solidFill>
            <a:schemeClr val="tx2"/>
          </a:solidFill>
          <a:latin typeface="Arial" charset="0"/>
        </a:defRPr>
      </a:lvl5pPr>
      <a:lvl6pPr marL="457200" algn="l" rtl="0" eaLnBrk="1" fontAlgn="base" hangingPunct="1">
        <a:spcBef>
          <a:spcPct val="0"/>
        </a:spcBef>
        <a:spcAft>
          <a:spcPct val="0"/>
        </a:spcAft>
        <a:defRPr sz="3800" b="1">
          <a:solidFill>
            <a:schemeClr val="tx2"/>
          </a:solidFill>
          <a:latin typeface="Arial" charset="0"/>
        </a:defRPr>
      </a:lvl6pPr>
      <a:lvl7pPr marL="914400" algn="l" rtl="0" eaLnBrk="1" fontAlgn="base" hangingPunct="1">
        <a:spcBef>
          <a:spcPct val="0"/>
        </a:spcBef>
        <a:spcAft>
          <a:spcPct val="0"/>
        </a:spcAft>
        <a:defRPr sz="3800" b="1">
          <a:solidFill>
            <a:schemeClr val="tx2"/>
          </a:solidFill>
          <a:latin typeface="Arial" charset="0"/>
        </a:defRPr>
      </a:lvl7pPr>
      <a:lvl8pPr marL="1371600" algn="l" rtl="0" eaLnBrk="1" fontAlgn="base" hangingPunct="1">
        <a:spcBef>
          <a:spcPct val="0"/>
        </a:spcBef>
        <a:spcAft>
          <a:spcPct val="0"/>
        </a:spcAft>
        <a:defRPr sz="3800" b="1">
          <a:solidFill>
            <a:schemeClr val="tx2"/>
          </a:solidFill>
          <a:latin typeface="Arial" charset="0"/>
        </a:defRPr>
      </a:lvl8pPr>
      <a:lvl9pPr marL="1828800" algn="l" rtl="0" eaLnBrk="1" fontAlgn="base" hangingPunct="1">
        <a:spcBef>
          <a:spcPct val="0"/>
        </a:spcBef>
        <a:spcAft>
          <a:spcPct val="0"/>
        </a:spcAft>
        <a:defRPr sz="3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3200">
          <a:solidFill>
            <a:schemeClr val="tx1"/>
          </a:solidFill>
          <a:latin typeface="+mn-lt"/>
        </a:defRPr>
      </a:lvl3pPr>
      <a:lvl4pPr marL="1600200" indent="-228600" algn="l" rtl="0" eaLnBrk="0" fontAlgn="base" hangingPunct="0">
        <a:spcBef>
          <a:spcPct val="20000"/>
        </a:spcBef>
        <a:spcAft>
          <a:spcPct val="0"/>
        </a:spcAft>
        <a:buChar char="–"/>
        <a:defRPr sz="3200">
          <a:solidFill>
            <a:schemeClr val="tx1"/>
          </a:solidFill>
          <a:latin typeface="+mn-lt"/>
        </a:defRPr>
      </a:lvl4pPr>
      <a:lvl5pPr marL="2057400" indent="-228600" algn="l" rtl="0" eaLnBrk="0" fontAlgn="base" hangingPunct="0">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114612F-F7D3-4B24-B683-1B96EC43F990}"/>
              </a:ext>
            </a:extLst>
          </p:cNvPr>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7DBB9D2C-E450-4739-ADD4-D54DF63DB5B0}"/>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177D981-325D-4085-8A81-8AD7C59038F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2B3A6A57-8FEF-4942-A60C-2BA5C44EB019}"/>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C76D699B-8DF0-4524-81D5-536C8A95D57A}"/>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3A17983-60F1-4565-B75A-B8FC3A517CA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9" r:id="rId1"/>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458968D-DEA5-4E5E-891A-3560140F98AD}"/>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A03F7D3F-C1D8-4A8D-B126-401A84B137C9}"/>
              </a:ext>
            </a:extLst>
          </p:cNvPr>
          <p:cNvSpPr>
            <a:spLocks noGrp="1" noChangeArrowheads="1"/>
          </p:cNvSpPr>
          <p:nvPr>
            <p:ph type="body" idx="1"/>
          </p:nvPr>
        </p:nvSpPr>
        <p:spPr bwMode="auto">
          <a:xfrm>
            <a:off x="609600" y="1752601"/>
            <a:ext cx="109728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3466566-F7DD-4763-8C77-D41D1FF3856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C31B50D2-A09C-4C8E-8C1C-5BD31588CE0B}"/>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536EC732-34B4-4D82-B0AC-FD47937CA3D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5108AF7-3AA0-4686-B0C7-0894CBC7041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54" r:id="rId1"/>
    <p:sldLayoutId id="2147483740" r:id="rId2"/>
    <p:sldLayoutId id="2147483741" r:id="rId3"/>
    <p:sldLayoutId id="2147483755" r:id="rId4"/>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53CC527-BD9B-4435-A17D-7D8F99AA3BF5}"/>
              </a:ext>
            </a:extLst>
          </p:cNvPr>
          <p:cNvSpPr>
            <a:spLocks noGrp="1" noChangeArrowheads="1"/>
          </p:cNvSpPr>
          <p:nvPr>
            <p:ph type="title"/>
          </p:nvPr>
        </p:nvSpPr>
        <p:spPr bwMode="auto">
          <a:xfrm>
            <a:off x="609600" y="304800"/>
            <a:ext cx="10972800" cy="114300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54FFA916-ED7C-42B2-8496-907373628638}"/>
              </a:ext>
            </a:extLst>
          </p:cNvPr>
          <p:cNvSpPr>
            <a:spLocks noGrp="1" noChangeArrowheads="1"/>
          </p:cNvSpPr>
          <p:nvPr>
            <p:ph type="body" idx="1"/>
          </p:nvPr>
        </p:nvSpPr>
        <p:spPr bwMode="auto">
          <a:xfrm>
            <a:off x="609600" y="1828801"/>
            <a:ext cx="109728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654658F-9110-4CBE-B9F0-330E84CE9E6B}"/>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1790099E-454B-4EBD-B46F-EA78482E91A4}"/>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F3999B94-4A4B-41AB-990A-12F33073871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034A18A-6D9D-43DF-8FB2-13FB2D34E9E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2" r:id="rId1"/>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ECB266B-9BFF-438D-BC60-8974B14E9C4E}"/>
              </a:ext>
            </a:extLst>
          </p:cNvPr>
          <p:cNvSpPr>
            <a:spLocks noGrp="1" noChangeArrowheads="1"/>
          </p:cNvSpPr>
          <p:nvPr>
            <p:ph type="title"/>
          </p:nvPr>
        </p:nvSpPr>
        <p:spPr bwMode="auto">
          <a:xfrm>
            <a:off x="508000" y="228600"/>
            <a:ext cx="11176000" cy="762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3E9A60C3-EB06-4E01-BBB1-028DDF151012}"/>
              </a:ext>
            </a:extLst>
          </p:cNvPr>
          <p:cNvSpPr>
            <a:spLocks noGrp="1" noChangeArrowheads="1"/>
          </p:cNvSpPr>
          <p:nvPr>
            <p:ph type="body" idx="1"/>
          </p:nvPr>
        </p:nvSpPr>
        <p:spPr bwMode="auto">
          <a:xfrm>
            <a:off x="508000" y="1219200"/>
            <a:ext cx="11176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FE34363-97FE-4BAE-99BD-D93781C14DDE}"/>
              </a:ext>
            </a:extLst>
          </p:cNvPr>
          <p:cNvSpPr>
            <a:spLocks noGrp="1" noChangeArrowheads="1"/>
          </p:cNvSpPr>
          <p:nvPr>
            <p:ph type="dt" sz="half" idx="2"/>
          </p:nvPr>
        </p:nvSpPr>
        <p:spPr bwMode="auto">
          <a:xfrm>
            <a:off x="60960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Arial" charset="0"/>
                <a:cs typeface="+mn-cs"/>
              </a:defRPr>
            </a:lvl1pPr>
          </a:lstStyle>
          <a:p>
            <a:pPr>
              <a:defRPr/>
            </a:pPr>
            <a:endParaRPr lang="en-US"/>
          </a:p>
        </p:txBody>
      </p:sp>
      <p:sp>
        <p:nvSpPr>
          <p:cNvPr id="1029" name="Rectangle 5">
            <a:extLst>
              <a:ext uri="{FF2B5EF4-FFF2-40B4-BE49-F238E27FC236}">
                <a16:creationId xmlns:a16="http://schemas.microsoft.com/office/drawing/2014/main" id="{E92E6527-71F9-40FB-80B6-38F53ED418E1}"/>
              </a:ext>
            </a:extLst>
          </p:cNvPr>
          <p:cNvSpPr>
            <a:spLocks noGrp="1" noChangeArrowheads="1"/>
          </p:cNvSpPr>
          <p:nvPr>
            <p:ph type="ftr" sz="quarter" idx="3"/>
          </p:nvPr>
        </p:nvSpPr>
        <p:spPr bwMode="auto">
          <a:xfrm>
            <a:off x="4165600" y="6613526"/>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Arial" charset="0"/>
                <a:cs typeface="+mn-cs"/>
              </a:defRPr>
            </a:lvl1pPr>
          </a:lstStyle>
          <a:p>
            <a:pPr>
              <a:defRPr/>
            </a:pPr>
            <a:endParaRPr lang="en-US"/>
          </a:p>
        </p:txBody>
      </p:sp>
      <p:sp>
        <p:nvSpPr>
          <p:cNvPr id="1030" name="Rectangle 6">
            <a:extLst>
              <a:ext uri="{FF2B5EF4-FFF2-40B4-BE49-F238E27FC236}">
                <a16:creationId xmlns:a16="http://schemas.microsoft.com/office/drawing/2014/main" id="{B8152DC1-FD6A-4D09-BB6E-55000DC46623}"/>
              </a:ext>
            </a:extLst>
          </p:cNvPr>
          <p:cNvSpPr>
            <a:spLocks noGrp="1" noChangeArrowheads="1"/>
          </p:cNvSpPr>
          <p:nvPr>
            <p:ph type="sldNum" sz="quarter" idx="4"/>
          </p:nvPr>
        </p:nvSpPr>
        <p:spPr bwMode="auto">
          <a:xfrm>
            <a:off x="873760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D4CC5DC-EFA8-4A2F-A83E-9C6D4DEF9D3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3" r:id="rId1"/>
  </p:sldLayoutIdLst>
  <p:transition>
    <p:random/>
  </p:transition>
  <p:hf hdr="0" ftr="0" dt="0"/>
  <p:txStyles>
    <p:title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Arial" charset="0"/>
        </a:defRPr>
      </a:lvl2pPr>
      <a:lvl3pPr algn="l" rtl="0" eaLnBrk="0" fontAlgn="base" hangingPunct="0">
        <a:spcBef>
          <a:spcPct val="0"/>
        </a:spcBef>
        <a:spcAft>
          <a:spcPct val="0"/>
        </a:spcAft>
        <a:defRPr sz="3800" b="1">
          <a:solidFill>
            <a:schemeClr val="tx2"/>
          </a:solidFill>
          <a:latin typeface="Arial" charset="0"/>
        </a:defRPr>
      </a:lvl3pPr>
      <a:lvl4pPr algn="l" rtl="0" eaLnBrk="0" fontAlgn="base" hangingPunct="0">
        <a:spcBef>
          <a:spcPct val="0"/>
        </a:spcBef>
        <a:spcAft>
          <a:spcPct val="0"/>
        </a:spcAft>
        <a:defRPr sz="3800" b="1">
          <a:solidFill>
            <a:schemeClr val="tx2"/>
          </a:solidFill>
          <a:latin typeface="Arial" charset="0"/>
        </a:defRPr>
      </a:lvl4pPr>
      <a:lvl5pPr algn="l" rtl="0" eaLnBrk="0" fontAlgn="base" hangingPunct="0">
        <a:spcBef>
          <a:spcPct val="0"/>
        </a:spcBef>
        <a:spcAft>
          <a:spcPct val="0"/>
        </a:spcAft>
        <a:defRPr sz="3800" b="1">
          <a:solidFill>
            <a:schemeClr val="tx2"/>
          </a:solidFill>
          <a:latin typeface="Arial" charset="0"/>
        </a:defRPr>
      </a:lvl5pPr>
      <a:lvl6pPr marL="457200" algn="l" rtl="0" eaLnBrk="1" fontAlgn="base" hangingPunct="1">
        <a:spcBef>
          <a:spcPct val="0"/>
        </a:spcBef>
        <a:spcAft>
          <a:spcPct val="0"/>
        </a:spcAft>
        <a:defRPr sz="3800" b="1">
          <a:solidFill>
            <a:schemeClr val="tx2"/>
          </a:solidFill>
          <a:latin typeface="Arial" charset="0"/>
        </a:defRPr>
      </a:lvl6pPr>
      <a:lvl7pPr marL="914400" algn="l" rtl="0" eaLnBrk="1" fontAlgn="base" hangingPunct="1">
        <a:spcBef>
          <a:spcPct val="0"/>
        </a:spcBef>
        <a:spcAft>
          <a:spcPct val="0"/>
        </a:spcAft>
        <a:defRPr sz="3800" b="1">
          <a:solidFill>
            <a:schemeClr val="tx2"/>
          </a:solidFill>
          <a:latin typeface="Arial" charset="0"/>
        </a:defRPr>
      </a:lvl7pPr>
      <a:lvl8pPr marL="1371600" algn="l" rtl="0" eaLnBrk="1" fontAlgn="base" hangingPunct="1">
        <a:spcBef>
          <a:spcPct val="0"/>
        </a:spcBef>
        <a:spcAft>
          <a:spcPct val="0"/>
        </a:spcAft>
        <a:defRPr sz="3800" b="1">
          <a:solidFill>
            <a:schemeClr val="tx2"/>
          </a:solidFill>
          <a:latin typeface="Arial" charset="0"/>
        </a:defRPr>
      </a:lvl8pPr>
      <a:lvl9pPr marL="1828800" algn="l" rtl="0" eaLnBrk="1" fontAlgn="base" hangingPunct="1">
        <a:spcBef>
          <a:spcPct val="0"/>
        </a:spcBef>
        <a:spcAft>
          <a:spcPct val="0"/>
        </a:spcAft>
        <a:defRPr sz="3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3200">
          <a:solidFill>
            <a:schemeClr val="tx1"/>
          </a:solidFill>
          <a:latin typeface="+mn-lt"/>
        </a:defRPr>
      </a:lvl3pPr>
      <a:lvl4pPr marL="1600200" indent="-228600" algn="l" rtl="0" eaLnBrk="0" fontAlgn="base" hangingPunct="0">
        <a:spcBef>
          <a:spcPct val="20000"/>
        </a:spcBef>
        <a:spcAft>
          <a:spcPct val="0"/>
        </a:spcAft>
        <a:buChar char="–"/>
        <a:defRPr sz="3200">
          <a:solidFill>
            <a:schemeClr val="tx1"/>
          </a:solidFill>
          <a:latin typeface="+mn-lt"/>
        </a:defRPr>
      </a:lvl4pPr>
      <a:lvl5pPr marL="2057400" indent="-228600" algn="l" rtl="0" eaLnBrk="0" fontAlgn="base" hangingPunct="0">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B0A1DA7-A270-48C2-A069-C3A5FF933DB0}"/>
              </a:ext>
            </a:extLst>
          </p:cNvPr>
          <p:cNvSpPr>
            <a:spLocks noGrp="1" noChangeArrowheads="1"/>
          </p:cNvSpPr>
          <p:nvPr>
            <p:ph type="title"/>
          </p:nvPr>
        </p:nvSpPr>
        <p:spPr bwMode="auto">
          <a:xfrm>
            <a:off x="609600" y="3810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AD80874B-49E1-4BD8-B557-C782FFAC6A4E}"/>
              </a:ext>
            </a:extLst>
          </p:cNvPr>
          <p:cNvSpPr>
            <a:spLocks noGrp="1" noChangeArrowheads="1"/>
          </p:cNvSpPr>
          <p:nvPr>
            <p:ph type="body" idx="1"/>
          </p:nvPr>
        </p:nvSpPr>
        <p:spPr bwMode="auto">
          <a:xfrm>
            <a:off x="609600" y="1752601"/>
            <a:ext cx="109728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0B21C27-2EFA-471E-B8D8-5DD2FEED5858}"/>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A578F10B-465B-457F-8FA2-F238948264B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313EFC0A-9C54-4BB1-B079-00605DC6CD4B}"/>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3FA3FEB-98E1-43A7-BB98-AF76D19C7E6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6" r:id="rId1"/>
    <p:sldLayoutId id="2147483744" r:id="rId2"/>
    <p:sldLayoutId id="2147483745" r:id="rId3"/>
    <p:sldLayoutId id="2147483746" r:id="rId4"/>
    <p:sldLayoutId id="2147483747" r:id="rId5"/>
    <p:sldLayoutId id="2147483748" r:id="rId6"/>
    <p:sldLayoutId id="2147483757" r:id="rId7"/>
    <p:sldLayoutId id="2147483749" r:id="rId8"/>
    <p:sldLayoutId id="2147483750" r:id="rId9"/>
    <p:sldLayoutId id="2147483751" r:id="rId10"/>
    <p:sldLayoutId id="2147483752" r:id="rId11"/>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answering-islam.org/Intro/comparison.html"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http://en.wikipedia.org/wiki/Ninety-nine_names_of_Allah"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Biblical_narratives_and_the_Qur&#8217;an"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www.answering-islam.org/Intro/comparison.html"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religion-cults.com/Islam/islam3.html" TargetMode="External"/><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www.cair.com/"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hyperlink" Target="http://www.anti-cair-net.or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www.missionfrontiers.org/pdf/2001/01/200101.htm"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www.missionfrontiers.org/pdf/2001/01/200101.htm"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8000" b="-8000"/>
          </a:stretch>
        </a:blip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1AAA87C-61AD-4354-9256-29CA8CD79F1C}"/>
              </a:ext>
            </a:extLst>
          </p:cNvPr>
          <p:cNvSpPr>
            <a:spLocks noGrp="1" noChangeArrowheads="1"/>
          </p:cNvSpPr>
          <p:nvPr>
            <p:ph type="ctrTitle"/>
          </p:nvPr>
        </p:nvSpPr>
        <p:spPr>
          <a:xfrm>
            <a:off x="457200" y="2628900"/>
            <a:ext cx="5943600" cy="1600200"/>
          </a:xfrm>
        </p:spPr>
        <p:txBody>
          <a:bodyPr/>
          <a:lstStyle/>
          <a:p>
            <a:pPr eaLnBrk="1" hangingPunct="1"/>
            <a:r>
              <a:rPr lang="en-US" altLang="en-US" dirty="0">
                <a:solidFill>
                  <a:schemeClr val="bg1"/>
                </a:solidFill>
              </a:rPr>
              <a:t>Introduction to Islam</a:t>
            </a:r>
          </a:p>
        </p:txBody>
      </p:sp>
      <p:sp>
        <p:nvSpPr>
          <p:cNvPr id="2051" name="Rectangle 3">
            <a:extLst>
              <a:ext uri="{FF2B5EF4-FFF2-40B4-BE49-F238E27FC236}">
                <a16:creationId xmlns:a16="http://schemas.microsoft.com/office/drawing/2014/main" id="{4A9A7793-B31A-4EF9-8F24-F87C4CDBF6C6}"/>
              </a:ext>
            </a:extLst>
          </p:cNvPr>
          <p:cNvSpPr>
            <a:spLocks noGrp="1" noChangeArrowheads="1"/>
          </p:cNvSpPr>
          <p:nvPr>
            <p:ph type="subTitle" idx="1"/>
          </p:nvPr>
        </p:nvSpPr>
        <p:spPr>
          <a:xfrm>
            <a:off x="762000" y="5486400"/>
            <a:ext cx="6400800" cy="914400"/>
          </a:xfrm>
        </p:spPr>
        <p:txBody>
          <a:bodyPr/>
          <a:lstStyle/>
          <a:p>
            <a:pPr algn="l" eaLnBrk="1" hangingPunct="1">
              <a:lnSpc>
                <a:spcPct val="90000"/>
              </a:lnSpc>
              <a:defRPr/>
            </a:pPr>
            <a:r>
              <a:rPr lang="en-US" dirty="0">
                <a:solidFill>
                  <a:schemeClr val="bg1"/>
                </a:solidFill>
                <a:latin typeface="LocatorDisplay Bold" pitchFamily="34" charset="0"/>
              </a:rPr>
              <a:t>RMNI.org</a:t>
            </a:r>
          </a:p>
          <a:p>
            <a:pPr algn="l" eaLnBrk="1" hangingPunct="1">
              <a:lnSpc>
                <a:spcPct val="90000"/>
              </a:lnSpc>
              <a:defRPr/>
            </a:pPr>
            <a:r>
              <a:rPr lang="en-US" dirty="0">
                <a:solidFill>
                  <a:schemeClr val="bg1"/>
                </a:solidFill>
                <a:latin typeface="LocatorDisplay Bold" pitchFamily="34" charset="0"/>
              </a:rPr>
              <a:t>Jim Sutherland, PhD, Director</a:t>
            </a:r>
          </a:p>
          <a:p>
            <a:pPr eaLnBrk="1" hangingPunct="1">
              <a:defRPr/>
            </a:pPr>
            <a:endParaRPr lang="en-US" dirty="0"/>
          </a:p>
        </p:txBody>
      </p:sp>
      <p:sp>
        <p:nvSpPr>
          <p:cNvPr id="10244" name="Slide Number Placeholder 5">
            <a:extLst>
              <a:ext uri="{FF2B5EF4-FFF2-40B4-BE49-F238E27FC236}">
                <a16:creationId xmlns:a16="http://schemas.microsoft.com/office/drawing/2014/main" id="{8F82BE95-635C-4A9C-8933-0BBA288420FE}"/>
              </a:ext>
            </a:extLst>
          </p:cNvPr>
          <p:cNvSpPr>
            <a:spLocks noGrp="1"/>
          </p:cNvSpPr>
          <p:nvPr>
            <p:ph type="sldNum" sz="quarter" idx="12"/>
          </p:nvPr>
        </p:nvSpPr>
        <p:spPr>
          <a:xfrm>
            <a:off x="8534400" y="6245225"/>
            <a:ext cx="21336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494B06-AB7C-4E94-AF03-3C47195E38F2}" type="slidenum">
              <a:rPr lang="en-US" altLang="en-US"/>
              <a:pPr eaLnBrk="1" hangingPunct="1"/>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B93A4AF-23D5-454F-8130-8E7F07FC4107}"/>
              </a:ext>
            </a:extLst>
          </p:cNvPr>
          <p:cNvSpPr>
            <a:spLocks noGrp="1"/>
          </p:cNvSpPr>
          <p:nvPr>
            <p:ph type="title"/>
          </p:nvPr>
        </p:nvSpPr>
        <p:spPr>
          <a:xfrm>
            <a:off x="1981200" y="152400"/>
            <a:ext cx="8229600" cy="1219200"/>
          </a:xfrm>
        </p:spPr>
        <p:txBody>
          <a:bodyPr/>
          <a:lstStyle/>
          <a:p>
            <a:pPr eaLnBrk="1" hangingPunct="1"/>
            <a:r>
              <a:rPr lang="en-US" altLang="en-US"/>
              <a:t>Revelations Concerning Muhammed’s Wives</a:t>
            </a:r>
          </a:p>
        </p:txBody>
      </p:sp>
      <p:sp>
        <p:nvSpPr>
          <p:cNvPr id="21507" name="Content Placeholder 2">
            <a:extLst>
              <a:ext uri="{FF2B5EF4-FFF2-40B4-BE49-F238E27FC236}">
                <a16:creationId xmlns:a16="http://schemas.microsoft.com/office/drawing/2014/main" id="{361B9A86-1967-4C6C-9A40-3D1B139743E0}"/>
              </a:ext>
            </a:extLst>
          </p:cNvPr>
          <p:cNvSpPr>
            <a:spLocks noGrp="1"/>
          </p:cNvSpPr>
          <p:nvPr>
            <p:ph idx="1"/>
          </p:nvPr>
        </p:nvSpPr>
        <p:spPr>
          <a:xfrm>
            <a:off x="1828800" y="1600200"/>
            <a:ext cx="8534400" cy="4572000"/>
          </a:xfrm>
        </p:spPr>
        <p:txBody>
          <a:bodyPr/>
          <a:lstStyle/>
          <a:p>
            <a:pPr eaLnBrk="1" hangingPunct="1"/>
            <a:r>
              <a:rPr lang="en-US" altLang="en-US" sz="2400"/>
              <a:t>He received special dispensation from God that only he could have more than 4 wives (Sura 33:50), and he had 15. </a:t>
            </a:r>
            <a:r>
              <a:rPr lang="en-US" altLang="en-US" sz="1400"/>
              <a:t>Anis Shorrosh, </a:t>
            </a:r>
            <a:r>
              <a:rPr lang="en-US" altLang="en-US" sz="1400" i="1"/>
              <a:t>Islam Revealed</a:t>
            </a:r>
            <a:r>
              <a:rPr lang="en-US" altLang="en-US" sz="1400"/>
              <a:t>, ISBN: 0840730152, p. 56.</a:t>
            </a:r>
          </a:p>
          <a:p>
            <a:pPr eaLnBrk="1" hangingPunct="1"/>
            <a:r>
              <a:rPr lang="en-US" altLang="en-US" sz="2400"/>
              <a:t>He had another special revelation exempting him from the taboo against marrying a beautiful daughter-in-law, who had divorced his adoptive son Ali (Sura 33:36-38).</a:t>
            </a:r>
          </a:p>
          <a:p>
            <a:pPr eaLnBrk="1" hangingPunct="1"/>
            <a:r>
              <a:rPr lang="en-US" altLang="en-US" sz="2400"/>
              <a:t>Muhammed’s surviving wives could not remarry (Sura 33:53).</a:t>
            </a:r>
          </a:p>
          <a:p>
            <a:pPr eaLnBrk="1" hangingPunct="1"/>
            <a:r>
              <a:rPr lang="en-US" altLang="en-US" sz="2400"/>
              <a:t>After the age of 50 he married ‘Ayisha, a girl 6, and consummated that marriage when she was 9</a:t>
            </a:r>
            <a:r>
              <a:rPr lang="en-US" altLang="en-US" sz="2400" b="1"/>
              <a:t>.  </a:t>
            </a:r>
            <a:r>
              <a:rPr lang="en-US" altLang="en-US" sz="1600"/>
              <a:t>Stuart Robinson, </a:t>
            </a:r>
            <a:r>
              <a:rPr lang="en-US" altLang="en-US" sz="1600" i="1"/>
              <a:t>Mosques and Miracles, </a:t>
            </a:r>
            <a:r>
              <a:rPr lang="en-US" altLang="en-US" sz="1600"/>
              <a:t>2004, ISBN: 0957790554, p. 133.</a:t>
            </a:r>
          </a:p>
        </p:txBody>
      </p:sp>
      <p:sp>
        <p:nvSpPr>
          <p:cNvPr id="21508" name="Slide Number Placeholder 3">
            <a:extLst>
              <a:ext uri="{FF2B5EF4-FFF2-40B4-BE49-F238E27FC236}">
                <a16:creationId xmlns:a16="http://schemas.microsoft.com/office/drawing/2014/main" id="{3C73B6AF-E188-470E-8871-0DF27E9B2B47}"/>
              </a:ext>
            </a:extLst>
          </p:cNvPr>
          <p:cNvSpPr>
            <a:spLocks noGrp="1"/>
          </p:cNvSpPr>
          <p:nvPr>
            <p:ph type="sldNum" sz="quarter" idx="12"/>
          </p:nvPr>
        </p:nvSpPr>
        <p:spPr>
          <a:xfrm>
            <a:off x="9906000" y="6019800"/>
            <a:ext cx="76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54D00AE6-258C-4789-952D-BE96176F5F39}" type="slidenum">
              <a:rPr lang="en-US" altLang="en-US" sz="1400"/>
              <a:pPr eaLnBrk="1" hangingPunct="1">
                <a:spcBef>
                  <a:spcPct val="0"/>
                </a:spcBef>
                <a:buFontTx/>
                <a:buNone/>
              </a:pPr>
              <a:t>10</a:t>
            </a:fld>
            <a:endParaRPr lang="en-US" altLang="en-US"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B2E6DBE-3517-4CD9-8AA1-80FB4676C839}"/>
              </a:ext>
            </a:extLst>
          </p:cNvPr>
          <p:cNvSpPr>
            <a:spLocks noGrp="1"/>
          </p:cNvSpPr>
          <p:nvPr>
            <p:ph type="title"/>
          </p:nvPr>
        </p:nvSpPr>
        <p:spPr>
          <a:xfrm>
            <a:off x="1981200" y="304800"/>
            <a:ext cx="8229600" cy="1066800"/>
          </a:xfrm>
        </p:spPr>
        <p:txBody>
          <a:bodyPr/>
          <a:lstStyle/>
          <a:p>
            <a:pPr eaLnBrk="1" hangingPunct="1"/>
            <a:r>
              <a:rPr lang="en-US" altLang="en-US"/>
              <a:t>Imitation of the Prophet</a:t>
            </a:r>
          </a:p>
        </p:txBody>
      </p:sp>
      <p:sp>
        <p:nvSpPr>
          <p:cNvPr id="22531" name="Content Placeholder 2">
            <a:extLst>
              <a:ext uri="{FF2B5EF4-FFF2-40B4-BE49-F238E27FC236}">
                <a16:creationId xmlns:a16="http://schemas.microsoft.com/office/drawing/2014/main" id="{EFAED00B-8BD5-41D1-A5F7-0C8099E3DC87}"/>
              </a:ext>
            </a:extLst>
          </p:cNvPr>
          <p:cNvSpPr>
            <a:spLocks noGrp="1"/>
          </p:cNvSpPr>
          <p:nvPr>
            <p:ph idx="1"/>
          </p:nvPr>
        </p:nvSpPr>
        <p:spPr>
          <a:xfrm>
            <a:off x="1828800" y="1676400"/>
            <a:ext cx="8534400" cy="3886200"/>
          </a:xfrm>
        </p:spPr>
        <p:txBody>
          <a:bodyPr/>
          <a:lstStyle/>
          <a:p>
            <a:pPr eaLnBrk="1" hangingPunct="1"/>
            <a:r>
              <a:rPr lang="en-US" altLang="en-US" sz="2400"/>
              <a:t>Followers of no other religion try to imitate their founder in as minute detail as those of Muhammed. </a:t>
            </a:r>
            <a:r>
              <a:rPr lang="en-US" altLang="en-US" sz="1400"/>
              <a:t>D. G. Hogarth, cited by N. Anderson, p. 99</a:t>
            </a:r>
          </a:p>
          <a:p>
            <a:pPr lvl="1" eaLnBrk="1" hangingPunct="1"/>
            <a:r>
              <a:rPr lang="en-US" altLang="en-US" sz="2000"/>
              <a:t>Ahmad ibn Hanbal, a Traditionalist, did not eat watermelons because he didn’t know the exact way by which Muhammed ate them. </a:t>
            </a:r>
            <a:r>
              <a:rPr lang="en-US" altLang="en-US" sz="1400"/>
              <a:t>Anderson, p. 99</a:t>
            </a:r>
          </a:p>
          <a:p>
            <a:pPr lvl="1" eaLnBrk="1" hangingPunct="1"/>
            <a:r>
              <a:rPr lang="en-US" altLang="en-US" sz="2000"/>
              <a:t>The Koran dictates in immense detail responsibilities for the whole range of human life</a:t>
            </a:r>
            <a:r>
              <a:rPr lang="en-US" altLang="en-US"/>
              <a:t>. </a:t>
            </a:r>
            <a:r>
              <a:rPr lang="en-US" altLang="en-US" sz="1400"/>
              <a:t>Anderson, p. 114</a:t>
            </a:r>
          </a:p>
          <a:p>
            <a:pPr lvl="2" eaLnBrk="1" hangingPunct="1"/>
            <a:r>
              <a:rPr lang="en-US" altLang="en-US" sz="2000"/>
              <a:t>Conversely, Christians have freedom in the Spirit: 2</a:t>
            </a:r>
            <a:r>
              <a:rPr lang="en-US" altLang="en-US" sz="2000" b="1"/>
              <a:t> </a:t>
            </a:r>
            <a:r>
              <a:rPr lang="en-US" altLang="en-US" sz="2000"/>
              <a:t>Corinthians 3:17 “Now the Lord is the Spirit, and where the Spirit of the Lord is, there is freedom.”</a:t>
            </a:r>
          </a:p>
        </p:txBody>
      </p:sp>
      <p:sp>
        <p:nvSpPr>
          <p:cNvPr id="22532" name="Slide Number Placeholder 3">
            <a:extLst>
              <a:ext uri="{FF2B5EF4-FFF2-40B4-BE49-F238E27FC236}">
                <a16:creationId xmlns:a16="http://schemas.microsoft.com/office/drawing/2014/main" id="{156BB624-0EDC-42C7-8EF3-3C1335D27E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5F6229AC-4646-4375-9412-293C08CE21A6}" type="slidenum">
              <a:rPr lang="en-US" altLang="en-US" sz="1400"/>
              <a:pPr eaLnBrk="1" hangingPunct="1">
                <a:spcBef>
                  <a:spcPct val="0"/>
                </a:spcBef>
                <a:buFontTx/>
                <a:buNone/>
              </a:pPr>
              <a:t>11</a:t>
            </a:fld>
            <a:endParaRPr lang="en-US" altLang="en-US"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98CA20B-E1E7-46FF-AE77-5D3F9163D135}"/>
              </a:ext>
            </a:extLst>
          </p:cNvPr>
          <p:cNvSpPr>
            <a:spLocks noGrp="1"/>
          </p:cNvSpPr>
          <p:nvPr>
            <p:ph type="title"/>
          </p:nvPr>
        </p:nvSpPr>
        <p:spPr/>
        <p:txBody>
          <a:bodyPr/>
          <a:lstStyle/>
          <a:p>
            <a:pPr eaLnBrk="1" hangingPunct="1"/>
            <a:r>
              <a:rPr lang="en-US" altLang="en-US"/>
              <a:t>Muslims</a:t>
            </a:r>
          </a:p>
        </p:txBody>
      </p:sp>
      <p:sp>
        <p:nvSpPr>
          <p:cNvPr id="23555" name="Content Placeholder 2">
            <a:extLst>
              <a:ext uri="{FF2B5EF4-FFF2-40B4-BE49-F238E27FC236}">
                <a16:creationId xmlns:a16="http://schemas.microsoft.com/office/drawing/2014/main" id="{573B5E87-534E-4EFB-A88C-D6CC48AD2F32}"/>
              </a:ext>
            </a:extLst>
          </p:cNvPr>
          <p:cNvSpPr>
            <a:spLocks noGrp="1"/>
          </p:cNvSpPr>
          <p:nvPr>
            <p:ph idx="1"/>
          </p:nvPr>
        </p:nvSpPr>
        <p:spPr>
          <a:xfrm>
            <a:off x="1905000" y="1600200"/>
            <a:ext cx="8382000" cy="4419600"/>
          </a:xfrm>
        </p:spPr>
        <p:txBody>
          <a:bodyPr/>
          <a:lstStyle/>
          <a:p>
            <a:pPr eaLnBrk="1" hangingPunct="1">
              <a:defRPr/>
            </a:pPr>
            <a:r>
              <a:rPr lang="en-US" altLang="en-US" sz="2400" dirty="0"/>
              <a:t>Followers of Islam, in its 2 main branches (with schools of law, rites or sects): </a:t>
            </a:r>
          </a:p>
          <a:p>
            <a:pPr lvl="1" eaLnBrk="1" hangingPunct="1">
              <a:defRPr/>
            </a:pPr>
            <a:r>
              <a:rPr lang="en-US" altLang="en-US" sz="2000" dirty="0"/>
              <a:t>Sunnis or Sunnites (</a:t>
            </a:r>
            <a:r>
              <a:rPr lang="en-US" altLang="en-US" sz="2000" dirty="0" err="1"/>
              <a:t>Hanafite</a:t>
            </a:r>
            <a:r>
              <a:rPr lang="en-US" altLang="en-US" sz="2000" dirty="0"/>
              <a:t>, </a:t>
            </a:r>
            <a:r>
              <a:rPr lang="en-US" altLang="en-US" sz="2000" dirty="0" err="1"/>
              <a:t>Hanbalite</a:t>
            </a:r>
            <a:r>
              <a:rPr lang="en-US" altLang="en-US" sz="2000" dirty="0"/>
              <a:t>, </a:t>
            </a:r>
            <a:r>
              <a:rPr lang="en-US" altLang="en-US" sz="2000" dirty="0" err="1"/>
              <a:t>Malikite</a:t>
            </a:r>
            <a:r>
              <a:rPr lang="en-US" altLang="en-US" sz="2000" dirty="0"/>
              <a:t>, </a:t>
            </a:r>
            <a:r>
              <a:rPr lang="en-US" altLang="en-US" sz="2000" dirty="0" err="1"/>
              <a:t>Shafiite</a:t>
            </a:r>
            <a:r>
              <a:rPr lang="en-US" altLang="en-US" sz="2000" dirty="0"/>
              <a:t>)</a:t>
            </a:r>
          </a:p>
          <a:p>
            <a:pPr lvl="1" eaLnBrk="1" hangingPunct="1">
              <a:defRPr/>
            </a:pPr>
            <a:r>
              <a:rPr lang="en-US" altLang="en-US" sz="2000" dirty="0"/>
              <a:t>Shias or Shiites (</a:t>
            </a:r>
            <a:r>
              <a:rPr lang="en-US" altLang="en-US" sz="2000" dirty="0" err="1"/>
              <a:t>Ithna</a:t>
            </a:r>
            <a:r>
              <a:rPr lang="en-US" altLang="en-US" sz="2000" dirty="0"/>
              <a:t>- </a:t>
            </a:r>
            <a:r>
              <a:rPr lang="en-US" altLang="en-US" sz="2000" dirty="0" err="1"/>
              <a:t>Ashari</a:t>
            </a:r>
            <a:r>
              <a:rPr lang="en-US" altLang="en-US" sz="2000" dirty="0"/>
              <a:t>, </a:t>
            </a:r>
            <a:r>
              <a:rPr lang="en-US" altLang="en-US" sz="2000" dirty="0" err="1"/>
              <a:t>Ismaili</a:t>
            </a:r>
            <a:r>
              <a:rPr lang="en-US" altLang="en-US" sz="2000" dirty="0"/>
              <a:t>, </a:t>
            </a:r>
            <a:r>
              <a:rPr lang="en-US" altLang="en-US" sz="2000" dirty="0" err="1"/>
              <a:t>Alawite</a:t>
            </a:r>
            <a:r>
              <a:rPr lang="en-US" altLang="en-US" sz="2000" dirty="0"/>
              <a:t> and </a:t>
            </a:r>
            <a:r>
              <a:rPr lang="en-US" altLang="en-US" sz="2000" dirty="0" err="1"/>
              <a:t>Zaydi</a:t>
            </a:r>
            <a:r>
              <a:rPr lang="en-US" altLang="en-US" sz="2000" dirty="0"/>
              <a:t> versions)</a:t>
            </a:r>
          </a:p>
          <a:p>
            <a:pPr eaLnBrk="1" hangingPunct="1">
              <a:defRPr/>
            </a:pPr>
            <a:r>
              <a:rPr lang="en-US" altLang="en-US" sz="2400" dirty="0"/>
              <a:t>Also:</a:t>
            </a:r>
          </a:p>
          <a:p>
            <a:pPr lvl="1" eaLnBrk="1" hangingPunct="1">
              <a:defRPr/>
            </a:pPr>
            <a:r>
              <a:rPr lang="en-US" altLang="en-US" sz="2000" dirty="0" err="1"/>
              <a:t>Kharijite</a:t>
            </a:r>
            <a:r>
              <a:rPr lang="en-US" altLang="en-US" sz="2000" dirty="0"/>
              <a:t> and other orthodox sects </a:t>
            </a:r>
          </a:p>
          <a:p>
            <a:pPr lvl="1" eaLnBrk="1" hangingPunct="1">
              <a:defRPr/>
            </a:pPr>
            <a:r>
              <a:rPr lang="en-US" altLang="en-US" sz="2000" dirty="0"/>
              <a:t>Reform movements (Wahhabi, </a:t>
            </a:r>
            <a:r>
              <a:rPr lang="en-US" altLang="en-US" sz="2000" dirty="0" err="1"/>
              <a:t>Sanusi</a:t>
            </a:r>
            <a:r>
              <a:rPr lang="en-US" altLang="en-US" sz="2000" dirty="0"/>
              <a:t>, </a:t>
            </a:r>
            <a:r>
              <a:rPr lang="en-US" altLang="en-US" sz="2000" dirty="0" err="1"/>
              <a:t>Mahdiya</a:t>
            </a:r>
            <a:r>
              <a:rPr lang="en-US" altLang="en-US" sz="2000" dirty="0"/>
              <a:t>), also heterodox sects (</a:t>
            </a:r>
            <a:r>
              <a:rPr lang="en-US" altLang="en-US" sz="2000" dirty="0" err="1"/>
              <a:t>Ahmadiya</a:t>
            </a:r>
            <a:r>
              <a:rPr lang="en-US" altLang="en-US" sz="2000" dirty="0"/>
              <a:t>, </a:t>
            </a:r>
            <a:r>
              <a:rPr lang="en-US" altLang="en-US" sz="2000" dirty="0" err="1"/>
              <a:t>Druzes</a:t>
            </a:r>
            <a:r>
              <a:rPr lang="en-US" altLang="en-US" sz="2000" dirty="0"/>
              <a:t>, </a:t>
            </a:r>
            <a:r>
              <a:rPr lang="en-US" altLang="en-US" sz="2000" dirty="0" err="1"/>
              <a:t>Yazidis</a:t>
            </a:r>
            <a:r>
              <a:rPr lang="en-US" altLang="en-US" sz="2000" dirty="0"/>
              <a:t>)</a:t>
            </a:r>
          </a:p>
          <a:p>
            <a:pPr eaLnBrk="1" hangingPunct="1">
              <a:defRPr/>
            </a:pPr>
            <a:r>
              <a:rPr lang="en-US" altLang="en-US" sz="2400" dirty="0"/>
              <a:t>Excluding syncretistic religions with Muslim elements, and partially-</a:t>
            </a:r>
            <a:r>
              <a:rPr lang="en-US" altLang="en-US" sz="2400" dirty="0" err="1"/>
              <a:t>islamized</a:t>
            </a:r>
            <a:r>
              <a:rPr lang="en-US" altLang="en-US" sz="2400" dirty="0"/>
              <a:t> tribal religionists</a:t>
            </a:r>
          </a:p>
          <a:p>
            <a:pPr marL="457200" lvl="1" indent="0" eaLnBrk="1" hangingPunct="1">
              <a:buNone/>
              <a:defRPr/>
            </a:pPr>
            <a:endParaRPr lang="en-US" altLang="en-US" sz="1400" dirty="0"/>
          </a:p>
          <a:p>
            <a:pPr marL="457200" lvl="1" indent="0" eaLnBrk="1" hangingPunct="1">
              <a:buNone/>
              <a:defRPr/>
            </a:pPr>
            <a:r>
              <a:rPr lang="en-US" altLang="en-US" sz="1400" dirty="0"/>
              <a:t>World Christian Database</a:t>
            </a:r>
          </a:p>
        </p:txBody>
      </p:sp>
      <p:sp>
        <p:nvSpPr>
          <p:cNvPr id="23556" name="Slide Number Placeholder 3">
            <a:extLst>
              <a:ext uri="{FF2B5EF4-FFF2-40B4-BE49-F238E27FC236}">
                <a16:creationId xmlns:a16="http://schemas.microsoft.com/office/drawing/2014/main" id="{057DD230-8E8C-422F-ACD0-6F28085A1B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5CC00AF4-0355-45D9-8404-BB92C23E16F7}" type="slidenum">
              <a:rPr lang="en-US" altLang="en-US" sz="1400"/>
              <a:pPr eaLnBrk="1" hangingPunct="1">
                <a:spcBef>
                  <a:spcPct val="0"/>
                </a:spcBef>
                <a:buFontTx/>
                <a:buNone/>
              </a:pPr>
              <a:t>12</a:t>
            </a:fld>
            <a:endParaRPr lang="en-US" altLang="en-US"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F8ED80B-EFCD-41A5-AD62-714EAD65FB38}"/>
              </a:ext>
            </a:extLst>
          </p:cNvPr>
          <p:cNvSpPr>
            <a:spLocks noGrp="1"/>
          </p:cNvSpPr>
          <p:nvPr>
            <p:ph type="title"/>
          </p:nvPr>
        </p:nvSpPr>
        <p:spPr>
          <a:xfrm>
            <a:off x="1981200" y="304800"/>
            <a:ext cx="8229600" cy="1143000"/>
          </a:xfrm>
        </p:spPr>
        <p:txBody>
          <a:bodyPr/>
          <a:lstStyle/>
          <a:p>
            <a:pPr eaLnBrk="1" hangingPunct="1"/>
            <a:r>
              <a:rPr lang="en-US" altLang="en-US"/>
              <a:t>Sunnis and Shias Defined</a:t>
            </a:r>
          </a:p>
        </p:txBody>
      </p:sp>
      <p:sp>
        <p:nvSpPr>
          <p:cNvPr id="24579" name="Content Placeholder 2">
            <a:extLst>
              <a:ext uri="{FF2B5EF4-FFF2-40B4-BE49-F238E27FC236}">
                <a16:creationId xmlns:a16="http://schemas.microsoft.com/office/drawing/2014/main" id="{C553B672-99FB-4108-95D9-2E18EBE839C0}"/>
              </a:ext>
            </a:extLst>
          </p:cNvPr>
          <p:cNvSpPr>
            <a:spLocks noGrp="1"/>
          </p:cNvSpPr>
          <p:nvPr>
            <p:ph idx="1"/>
          </p:nvPr>
        </p:nvSpPr>
        <p:spPr>
          <a:xfrm>
            <a:off x="1828800" y="1600201"/>
            <a:ext cx="8534400" cy="4525963"/>
          </a:xfrm>
        </p:spPr>
        <p:txBody>
          <a:bodyPr/>
          <a:lstStyle/>
          <a:p>
            <a:pPr eaLnBrk="1" hangingPunct="1">
              <a:defRPr/>
            </a:pPr>
            <a:r>
              <a:rPr lang="en-US" altLang="en-US" sz="2400" dirty="0"/>
              <a:t>Sunnis: “Followers of the larger of the major branches of Islam, that adheres to the orthodox tradition of the </a:t>
            </a:r>
            <a:r>
              <a:rPr lang="en-US" altLang="en-US" sz="2400" dirty="0" err="1"/>
              <a:t>sunna</a:t>
            </a:r>
            <a:r>
              <a:rPr lang="en-US" altLang="en-US" sz="2400" dirty="0"/>
              <a:t>, acknowledges the first 4 caliphs, and recognizes 4 schools of jurisprudence: </a:t>
            </a:r>
            <a:r>
              <a:rPr lang="en-US" altLang="en-US" sz="2400" dirty="0" err="1"/>
              <a:t>Hanafite</a:t>
            </a:r>
            <a:r>
              <a:rPr lang="en-US" altLang="en-US" sz="2400" dirty="0"/>
              <a:t>, </a:t>
            </a:r>
            <a:r>
              <a:rPr lang="en-US" altLang="en-US" sz="2400" dirty="0" err="1"/>
              <a:t>Hanbalite</a:t>
            </a:r>
            <a:r>
              <a:rPr lang="en-US" altLang="en-US" sz="2400" dirty="0"/>
              <a:t>, </a:t>
            </a:r>
            <a:r>
              <a:rPr lang="en-US" altLang="en-US" sz="2400" dirty="0" err="1"/>
              <a:t>Malikite</a:t>
            </a:r>
            <a:r>
              <a:rPr lang="en-US" altLang="en-US" sz="2400" dirty="0"/>
              <a:t>, </a:t>
            </a:r>
            <a:r>
              <a:rPr lang="en-US" altLang="en-US" sz="2400" dirty="0" err="1"/>
              <a:t>Shafiite</a:t>
            </a:r>
            <a:r>
              <a:rPr lang="en-US" altLang="en-US" sz="2400" dirty="0"/>
              <a:t>.”</a:t>
            </a:r>
          </a:p>
          <a:p>
            <a:pPr lvl="1" eaLnBrk="1" hangingPunct="1">
              <a:defRPr/>
            </a:pPr>
            <a:r>
              <a:rPr lang="en-US" altLang="en-US" sz="2000" b="1" dirty="0"/>
              <a:t>Sunna: “The body of hadith</a:t>
            </a:r>
            <a:r>
              <a:rPr lang="en-US" altLang="en-US" sz="2000" dirty="0"/>
              <a:t>, traditions of </a:t>
            </a:r>
            <a:r>
              <a:rPr lang="en-US" altLang="en-US" sz="2000" dirty="0" err="1"/>
              <a:t>Muhammed</a:t>
            </a:r>
            <a:r>
              <a:rPr lang="en-US" altLang="en-US" sz="2000" dirty="0"/>
              <a:t>, i.e. of Islamic custom and practice.”</a:t>
            </a:r>
          </a:p>
          <a:p>
            <a:pPr eaLnBrk="1" hangingPunct="1">
              <a:defRPr/>
            </a:pPr>
            <a:r>
              <a:rPr lang="en-US" altLang="en-US" sz="2400" dirty="0"/>
              <a:t>(</a:t>
            </a:r>
            <a:r>
              <a:rPr lang="en-US" altLang="en-US" sz="2400" dirty="0" err="1"/>
              <a:t>Shi’is</a:t>
            </a:r>
            <a:r>
              <a:rPr lang="en-US" altLang="en-US" sz="2400" dirty="0"/>
              <a:t>). “Followers of the smaller of the 2 great divisions of Islam, rejecting the Sunna and holding that Mohammed’s son-in-law Ali was the Prophet’s successor and itself divided into the </a:t>
            </a:r>
            <a:r>
              <a:rPr lang="en-US" altLang="en-US" sz="2400" dirty="0" err="1"/>
              <a:t>Ithna-Ashari</a:t>
            </a:r>
            <a:r>
              <a:rPr lang="en-US" altLang="en-US" sz="2400" dirty="0"/>
              <a:t> </a:t>
            </a:r>
            <a:r>
              <a:rPr lang="en-US" altLang="en-US" sz="2400" dirty="0" err="1"/>
              <a:t>Ismaili</a:t>
            </a:r>
            <a:r>
              <a:rPr lang="en-US" altLang="en-US" sz="2400" dirty="0"/>
              <a:t>, </a:t>
            </a:r>
            <a:r>
              <a:rPr lang="en-US" altLang="en-US" sz="2400" dirty="0" err="1"/>
              <a:t>Alawite</a:t>
            </a:r>
            <a:r>
              <a:rPr lang="en-US" altLang="en-US" sz="2400" dirty="0"/>
              <a:t> and </a:t>
            </a:r>
            <a:r>
              <a:rPr lang="en-US" altLang="en-US" sz="2400" dirty="0" err="1"/>
              <a:t>Zaydi</a:t>
            </a:r>
            <a:r>
              <a:rPr lang="en-US" altLang="en-US" sz="2400" dirty="0"/>
              <a:t> sects.”</a:t>
            </a:r>
          </a:p>
          <a:p>
            <a:pPr marL="0" indent="0" eaLnBrk="1" hangingPunct="1">
              <a:buNone/>
              <a:defRPr/>
            </a:pPr>
            <a:endParaRPr lang="en-US" altLang="en-US" sz="1400" dirty="0"/>
          </a:p>
          <a:p>
            <a:pPr marL="0" indent="0" eaLnBrk="1" hangingPunct="1">
              <a:buNone/>
              <a:defRPr/>
            </a:pPr>
            <a:r>
              <a:rPr lang="en-US" altLang="en-US" sz="1400" dirty="0"/>
              <a:t>World Christian Database</a:t>
            </a:r>
          </a:p>
        </p:txBody>
      </p:sp>
      <p:sp>
        <p:nvSpPr>
          <p:cNvPr id="24580" name="Slide Number Placeholder 3">
            <a:extLst>
              <a:ext uri="{FF2B5EF4-FFF2-40B4-BE49-F238E27FC236}">
                <a16:creationId xmlns:a16="http://schemas.microsoft.com/office/drawing/2014/main" id="{EC21AD5D-C28D-495A-8E6A-441D260288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5990F1F-39C6-473D-BC8F-0EF1FC9FC9A8}" type="slidenum">
              <a:rPr lang="en-US" altLang="en-US" sz="1400"/>
              <a:pPr eaLnBrk="1" hangingPunct="1">
                <a:spcBef>
                  <a:spcPct val="0"/>
                </a:spcBef>
                <a:buFontTx/>
                <a:buNone/>
              </a:pPr>
              <a:t>13</a:t>
            </a:fld>
            <a:endParaRPr lang="en-US" altLang="en-US"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0C253F1-6BA8-4304-B25B-7DAC1439790E}"/>
              </a:ext>
            </a:extLst>
          </p:cNvPr>
          <p:cNvSpPr>
            <a:spLocks noGrp="1"/>
          </p:cNvSpPr>
          <p:nvPr>
            <p:ph type="title"/>
          </p:nvPr>
        </p:nvSpPr>
        <p:spPr/>
        <p:txBody>
          <a:bodyPr/>
          <a:lstStyle/>
          <a:p>
            <a:pPr eaLnBrk="1" hangingPunct="1"/>
            <a:r>
              <a:rPr lang="en-US" altLang="en-US"/>
              <a:t>Sunni Authorities</a:t>
            </a:r>
          </a:p>
        </p:txBody>
      </p:sp>
      <p:sp>
        <p:nvSpPr>
          <p:cNvPr id="25603" name="Content Placeholder 2">
            <a:extLst>
              <a:ext uri="{FF2B5EF4-FFF2-40B4-BE49-F238E27FC236}">
                <a16:creationId xmlns:a16="http://schemas.microsoft.com/office/drawing/2014/main" id="{727E8AF5-F281-402E-800E-BD6DB351038D}"/>
              </a:ext>
            </a:extLst>
          </p:cNvPr>
          <p:cNvSpPr>
            <a:spLocks noGrp="1"/>
          </p:cNvSpPr>
          <p:nvPr>
            <p:ph idx="1"/>
          </p:nvPr>
        </p:nvSpPr>
        <p:spPr>
          <a:xfrm>
            <a:off x="1905000" y="1752600"/>
            <a:ext cx="8458200" cy="4191000"/>
          </a:xfrm>
        </p:spPr>
        <p:txBody>
          <a:bodyPr/>
          <a:lstStyle/>
          <a:p>
            <a:pPr eaLnBrk="1" hangingPunct="1"/>
            <a:r>
              <a:rPr lang="en-US" altLang="en-US" sz="2400"/>
              <a:t>The four school of jurisprudence accept these as authoritative:</a:t>
            </a:r>
          </a:p>
          <a:p>
            <a:pPr lvl="1" eaLnBrk="1" hangingPunct="1"/>
            <a:r>
              <a:rPr lang="en-US" altLang="en-US" sz="2000"/>
              <a:t>The Koran</a:t>
            </a:r>
          </a:p>
          <a:p>
            <a:pPr lvl="1" eaLnBrk="1" hangingPunct="1"/>
            <a:r>
              <a:rPr lang="en-US" altLang="en-US" sz="2000"/>
              <a:t>The Sunna or Traditions of the Prophet</a:t>
            </a:r>
          </a:p>
          <a:p>
            <a:pPr lvl="1" eaLnBrk="1" hangingPunct="1"/>
            <a:r>
              <a:rPr lang="en-US" altLang="en-US" sz="2000"/>
              <a:t>The “Ijma,” or what the Muslim community agrees upon</a:t>
            </a:r>
          </a:p>
          <a:p>
            <a:pPr lvl="1" eaLnBrk="1" hangingPunct="1"/>
            <a:r>
              <a:rPr lang="en-US" altLang="en-US" sz="2000"/>
              <a:t>The Qiyas, which are deduced from the above three authorities. </a:t>
            </a:r>
            <a:r>
              <a:rPr lang="en-US" altLang="en-US" sz="1400"/>
              <a:t>Anderson, p. 108</a:t>
            </a:r>
          </a:p>
          <a:p>
            <a:pPr eaLnBrk="1" hangingPunct="1"/>
            <a:r>
              <a:rPr lang="en-US" altLang="en-US" sz="2400"/>
              <a:t>Muslims today, in general, do not feel that they have the right to interpret the Koran for themselves (“ijtihad”). Rather, Muslims must submit to previous commentary on the Koran. </a:t>
            </a:r>
            <a:r>
              <a:rPr lang="en-US" altLang="en-US" sz="1400"/>
              <a:t>Anderson, p. 108</a:t>
            </a:r>
            <a:br>
              <a:rPr lang="en-US" altLang="en-US"/>
            </a:br>
            <a:endParaRPr lang="en-US" altLang="en-US"/>
          </a:p>
        </p:txBody>
      </p:sp>
      <p:sp>
        <p:nvSpPr>
          <p:cNvPr id="25604" name="Slide Number Placeholder 3">
            <a:extLst>
              <a:ext uri="{FF2B5EF4-FFF2-40B4-BE49-F238E27FC236}">
                <a16:creationId xmlns:a16="http://schemas.microsoft.com/office/drawing/2014/main" id="{AA9059E0-52CF-4DAF-AD72-B78D502605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943A490-BBED-4DB9-B8A9-1147BE1EEE52}" type="slidenum">
              <a:rPr lang="en-US" altLang="en-US" sz="1400"/>
              <a:pPr eaLnBrk="1" hangingPunct="1">
                <a:spcBef>
                  <a:spcPct val="0"/>
                </a:spcBef>
                <a:buFontTx/>
                <a:buNone/>
              </a:pPr>
              <a:t>14</a:t>
            </a:fld>
            <a:endParaRPr lang="en-US" altLang="en-US"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a:extLst>
              <a:ext uri="{FF2B5EF4-FFF2-40B4-BE49-F238E27FC236}">
                <a16:creationId xmlns:a16="http://schemas.microsoft.com/office/drawing/2014/main" id="{C7DE89B8-0299-48A7-A9FA-F920E07F7E63}"/>
              </a:ext>
            </a:extLst>
          </p:cNvPr>
          <p:cNvSpPr>
            <a:spLocks noGrp="1"/>
          </p:cNvSpPr>
          <p:nvPr>
            <p:ph type="title"/>
          </p:nvPr>
        </p:nvSpPr>
        <p:spPr/>
        <p:txBody>
          <a:bodyPr/>
          <a:lstStyle/>
          <a:p>
            <a:pPr eaLnBrk="1" hangingPunct="1"/>
            <a:r>
              <a:rPr lang="en-US" altLang="en-US"/>
              <a:t>Muslim Distribution</a:t>
            </a:r>
          </a:p>
        </p:txBody>
      </p:sp>
      <p:sp>
        <p:nvSpPr>
          <p:cNvPr id="26627" name="Content Placeholder 5">
            <a:extLst>
              <a:ext uri="{FF2B5EF4-FFF2-40B4-BE49-F238E27FC236}">
                <a16:creationId xmlns:a16="http://schemas.microsoft.com/office/drawing/2014/main" id="{E042ABB8-F401-4F79-886D-D4177FC9C141}"/>
              </a:ext>
            </a:extLst>
          </p:cNvPr>
          <p:cNvSpPr>
            <a:spLocks noGrp="1"/>
          </p:cNvSpPr>
          <p:nvPr>
            <p:ph idx="1"/>
          </p:nvPr>
        </p:nvSpPr>
        <p:spPr/>
        <p:txBody>
          <a:bodyPr/>
          <a:lstStyle/>
          <a:p>
            <a:pPr eaLnBrk="1" hangingPunct="1"/>
            <a:endParaRPr lang="en-US" altLang="en-US"/>
          </a:p>
        </p:txBody>
      </p:sp>
      <p:sp>
        <p:nvSpPr>
          <p:cNvPr id="26628" name="Slide Number Placeholder 6">
            <a:extLst>
              <a:ext uri="{FF2B5EF4-FFF2-40B4-BE49-F238E27FC236}">
                <a16:creationId xmlns:a16="http://schemas.microsoft.com/office/drawing/2014/main" id="{A69B43C7-3D2D-4615-B93B-18E6F0C8B0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13E002C-93AF-401C-9880-8D148E8EBB9E}" type="slidenum">
              <a:rPr lang="en-US" altLang="en-US" sz="1400"/>
              <a:pPr eaLnBrk="1" hangingPunct="1">
                <a:spcBef>
                  <a:spcPct val="0"/>
                </a:spcBef>
                <a:buFontTx/>
                <a:buNone/>
              </a:pPr>
              <a:t>15</a:t>
            </a:fld>
            <a:endParaRPr lang="en-US" altLang="en-US" sz="1400"/>
          </a:p>
        </p:txBody>
      </p:sp>
      <p:pic>
        <p:nvPicPr>
          <p:cNvPr id="26629" name="Picture 2">
            <a:extLst>
              <a:ext uri="{FF2B5EF4-FFF2-40B4-BE49-F238E27FC236}">
                <a16:creationId xmlns:a16="http://schemas.microsoft.com/office/drawing/2014/main" id="{1187FAA1-C2D1-45E4-8C05-1A2979EC2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3">
            <a:extLst>
              <a:ext uri="{FF2B5EF4-FFF2-40B4-BE49-F238E27FC236}">
                <a16:creationId xmlns:a16="http://schemas.microsoft.com/office/drawing/2014/main" id="{DB5CDCC2-4FBA-40AD-BD28-68C8F6EDC5DB}"/>
              </a:ext>
            </a:extLst>
          </p:cNvPr>
          <p:cNvSpPr>
            <a:spLocks noChangeArrowheads="1"/>
          </p:cNvSpPr>
          <p:nvPr/>
        </p:nvSpPr>
        <p:spPr bwMode="auto">
          <a:xfrm>
            <a:off x="1524000" y="6370639"/>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dirty="0"/>
              <a:t>http://www.lib.utexas.edu/Libs/PCL/Map_collection/world_maps/Muslim_Distribution.jpg </a:t>
            </a:r>
            <a:r>
              <a:rPr lang="en-US" altLang="en-US" sz="1200" b="1" dirty="0"/>
              <a:t>1995</a:t>
            </a:r>
            <a:endParaRPr lang="en-US" altLang="en-US" sz="1200"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A2552A5-D118-4AC8-BBA4-49868B9329EE}"/>
              </a:ext>
            </a:extLst>
          </p:cNvPr>
          <p:cNvSpPr>
            <a:spLocks noGrp="1"/>
          </p:cNvSpPr>
          <p:nvPr>
            <p:ph type="title"/>
          </p:nvPr>
        </p:nvSpPr>
        <p:spPr/>
        <p:txBody>
          <a:bodyPr/>
          <a:lstStyle/>
          <a:p>
            <a:pPr eaLnBrk="1" hangingPunct="1"/>
            <a:endParaRPr lang="en-US" altLang="en-US"/>
          </a:p>
        </p:txBody>
      </p:sp>
      <p:sp>
        <p:nvSpPr>
          <p:cNvPr id="27651" name="Content Placeholder 2">
            <a:extLst>
              <a:ext uri="{FF2B5EF4-FFF2-40B4-BE49-F238E27FC236}">
                <a16:creationId xmlns:a16="http://schemas.microsoft.com/office/drawing/2014/main" id="{6CEF0AF8-2737-421C-ADDC-273690F288A2}"/>
              </a:ext>
            </a:extLst>
          </p:cNvPr>
          <p:cNvSpPr>
            <a:spLocks noGrp="1"/>
          </p:cNvSpPr>
          <p:nvPr>
            <p:ph idx="1"/>
          </p:nvPr>
        </p:nvSpPr>
        <p:spPr/>
        <p:txBody>
          <a:bodyPr/>
          <a:lstStyle/>
          <a:p>
            <a:pPr eaLnBrk="1" hangingPunct="1"/>
            <a:endParaRPr lang="en-US" altLang="en-US"/>
          </a:p>
        </p:txBody>
      </p:sp>
      <p:sp>
        <p:nvSpPr>
          <p:cNvPr id="27652" name="Slide Number Placeholder 3">
            <a:extLst>
              <a:ext uri="{FF2B5EF4-FFF2-40B4-BE49-F238E27FC236}">
                <a16:creationId xmlns:a16="http://schemas.microsoft.com/office/drawing/2014/main" id="{6D6CD78A-CAE2-4137-AA20-F62ABEAD87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5AF40A1A-7B6A-499A-8391-26C285DB19D0}" type="slidenum">
              <a:rPr lang="en-US" altLang="en-US" sz="1400"/>
              <a:pPr eaLnBrk="1" hangingPunct="1">
                <a:spcBef>
                  <a:spcPct val="0"/>
                </a:spcBef>
                <a:buFontTx/>
                <a:buNone/>
              </a:pPr>
              <a:t>16</a:t>
            </a:fld>
            <a:endParaRPr lang="en-US" altLang="en-US" sz="1400"/>
          </a:p>
        </p:txBody>
      </p:sp>
      <p:pic>
        <p:nvPicPr>
          <p:cNvPr id="27653" name="Picture 2" descr="E:\mapsets\islam\islm_sun.gif">
            <a:extLst>
              <a:ext uri="{FF2B5EF4-FFF2-40B4-BE49-F238E27FC236}">
                <a16:creationId xmlns:a16="http://schemas.microsoft.com/office/drawing/2014/main" id="{4A1290D2-8C8F-4304-BFE7-91D340C9C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34533652-8338-4479-B581-986D6C2644FC}"/>
              </a:ext>
            </a:extLst>
          </p:cNvPr>
          <p:cNvSpPr>
            <a:spLocks noGrp="1"/>
          </p:cNvSpPr>
          <p:nvPr>
            <p:ph type="title"/>
          </p:nvPr>
        </p:nvSpPr>
        <p:spPr/>
        <p:txBody>
          <a:bodyPr/>
          <a:lstStyle/>
          <a:p>
            <a:pPr eaLnBrk="1" hangingPunct="1"/>
            <a:endParaRPr lang="en-US" altLang="en-US"/>
          </a:p>
        </p:txBody>
      </p:sp>
      <p:sp>
        <p:nvSpPr>
          <p:cNvPr id="28675" name="Content Placeholder 2">
            <a:extLst>
              <a:ext uri="{FF2B5EF4-FFF2-40B4-BE49-F238E27FC236}">
                <a16:creationId xmlns:a16="http://schemas.microsoft.com/office/drawing/2014/main" id="{0345DDE3-782F-48AE-B3E6-080A95789FFF}"/>
              </a:ext>
            </a:extLst>
          </p:cNvPr>
          <p:cNvSpPr>
            <a:spLocks noGrp="1"/>
          </p:cNvSpPr>
          <p:nvPr>
            <p:ph idx="1"/>
          </p:nvPr>
        </p:nvSpPr>
        <p:spPr/>
        <p:txBody>
          <a:bodyPr/>
          <a:lstStyle/>
          <a:p>
            <a:pPr eaLnBrk="1" hangingPunct="1"/>
            <a:endParaRPr lang="en-US" altLang="en-US"/>
          </a:p>
        </p:txBody>
      </p:sp>
      <p:sp>
        <p:nvSpPr>
          <p:cNvPr id="28676" name="Slide Number Placeholder 3">
            <a:extLst>
              <a:ext uri="{FF2B5EF4-FFF2-40B4-BE49-F238E27FC236}">
                <a16:creationId xmlns:a16="http://schemas.microsoft.com/office/drawing/2014/main" id="{909FC1F4-7AE8-40A8-84B9-CFC78AC594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992CBC1-33F7-4A1A-91D7-2FE94365EE3D}" type="slidenum">
              <a:rPr lang="en-US" altLang="en-US" sz="1400"/>
              <a:pPr eaLnBrk="1" hangingPunct="1">
                <a:spcBef>
                  <a:spcPct val="0"/>
                </a:spcBef>
                <a:buFontTx/>
                <a:buNone/>
              </a:pPr>
              <a:t>17</a:t>
            </a:fld>
            <a:endParaRPr lang="en-US" altLang="en-US" sz="1400"/>
          </a:p>
        </p:txBody>
      </p:sp>
      <p:pic>
        <p:nvPicPr>
          <p:cNvPr id="28677" name="Picture 2" descr="E:\mapsets\islam\islm_dst.gif">
            <a:extLst>
              <a:ext uri="{FF2B5EF4-FFF2-40B4-BE49-F238E27FC236}">
                <a16:creationId xmlns:a16="http://schemas.microsoft.com/office/drawing/2014/main" id="{8D14103B-8A88-4345-AE84-766909DA8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7F318C3-00B1-4808-B56D-9CD312AB3476}"/>
              </a:ext>
            </a:extLst>
          </p:cNvPr>
          <p:cNvSpPr>
            <a:spLocks noGrp="1"/>
          </p:cNvSpPr>
          <p:nvPr>
            <p:ph type="title"/>
          </p:nvPr>
        </p:nvSpPr>
        <p:spPr/>
        <p:txBody>
          <a:bodyPr/>
          <a:lstStyle/>
          <a:p>
            <a:pPr eaLnBrk="1" hangingPunct="1"/>
            <a:endParaRPr lang="en-US" altLang="en-US"/>
          </a:p>
        </p:txBody>
      </p:sp>
      <p:pic>
        <p:nvPicPr>
          <p:cNvPr id="29699" name="Picture 2" descr="E:\mapsets\1040win\islm3.gif">
            <a:extLst>
              <a:ext uri="{FF2B5EF4-FFF2-40B4-BE49-F238E27FC236}">
                <a16:creationId xmlns:a16="http://schemas.microsoft.com/office/drawing/2014/main" id="{30E32667-F6BD-4B91-ADEA-DA7633FF22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0"/>
            <a:ext cx="9144000" cy="6858000"/>
          </a:xfrm>
        </p:spPr>
      </p:pic>
      <p:sp>
        <p:nvSpPr>
          <p:cNvPr id="29700" name="Slide Number Placeholder 3">
            <a:extLst>
              <a:ext uri="{FF2B5EF4-FFF2-40B4-BE49-F238E27FC236}">
                <a16:creationId xmlns:a16="http://schemas.microsoft.com/office/drawing/2014/main" id="{2B0D146E-2456-4600-8069-5DA781FEC9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1E0CBCF-C3C0-439E-BD96-4FC6A04F4018}" type="slidenum">
              <a:rPr lang="en-US" altLang="en-US" sz="1400"/>
              <a:pPr eaLnBrk="1" hangingPunct="1">
                <a:spcBef>
                  <a:spcPct val="0"/>
                </a:spcBef>
                <a:buFontTx/>
                <a:buNone/>
              </a:pPr>
              <a:t>18</a:t>
            </a:fld>
            <a:endParaRPr lang="en-US" altLang="en-US"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a:extLst>
              <a:ext uri="{FF2B5EF4-FFF2-40B4-BE49-F238E27FC236}">
                <a16:creationId xmlns:a16="http://schemas.microsoft.com/office/drawing/2014/main" id="{E262A9A5-4FB4-4BDE-84C3-3A19E93218C6}"/>
              </a:ext>
            </a:extLst>
          </p:cNvPr>
          <p:cNvSpPr>
            <a:spLocks noGrp="1"/>
          </p:cNvSpPr>
          <p:nvPr>
            <p:ph type="title"/>
          </p:nvPr>
        </p:nvSpPr>
        <p:spPr>
          <a:xfrm>
            <a:off x="1524000" y="274638"/>
            <a:ext cx="9144000" cy="1143000"/>
          </a:xfrm>
        </p:spPr>
        <p:txBody>
          <a:bodyPr/>
          <a:lstStyle/>
          <a:p>
            <a:pPr eaLnBrk="1" hangingPunct="1"/>
            <a:r>
              <a:rPr lang="en-US" altLang="en-US"/>
              <a:t>15 of the 20 Least-reached Peoples are 100% Muslim</a:t>
            </a:r>
          </a:p>
        </p:txBody>
      </p:sp>
      <p:sp>
        <p:nvSpPr>
          <p:cNvPr id="30723" name="Content Placeholder 4">
            <a:extLst>
              <a:ext uri="{FF2B5EF4-FFF2-40B4-BE49-F238E27FC236}">
                <a16:creationId xmlns:a16="http://schemas.microsoft.com/office/drawing/2014/main" id="{C92412FF-885C-4EEF-A3A8-53683FAC2F7A}"/>
              </a:ext>
            </a:extLst>
          </p:cNvPr>
          <p:cNvSpPr>
            <a:spLocks noGrp="1"/>
          </p:cNvSpPr>
          <p:nvPr>
            <p:ph idx="1"/>
          </p:nvPr>
        </p:nvSpPr>
        <p:spPr/>
        <p:txBody>
          <a:bodyPr/>
          <a:lstStyle/>
          <a:p>
            <a:pPr eaLnBrk="1" hangingPunct="1"/>
            <a:endParaRPr lang="en-US" altLang="en-US"/>
          </a:p>
        </p:txBody>
      </p:sp>
      <p:sp>
        <p:nvSpPr>
          <p:cNvPr id="30724" name="Slide Number Placeholder 1">
            <a:extLst>
              <a:ext uri="{FF2B5EF4-FFF2-40B4-BE49-F238E27FC236}">
                <a16:creationId xmlns:a16="http://schemas.microsoft.com/office/drawing/2014/main" id="{0499F294-5FFC-43AD-9470-D3CB198559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D7E6BA1-C1EA-46CB-BE86-96E618F7D0DC}" type="slidenum">
              <a:rPr lang="en-US" altLang="en-US" sz="1400"/>
              <a:pPr eaLnBrk="1" hangingPunct="1">
                <a:spcBef>
                  <a:spcPct val="0"/>
                </a:spcBef>
                <a:buFontTx/>
                <a:buNone/>
              </a:pPr>
              <a:t>19</a:t>
            </a:fld>
            <a:endParaRPr lang="en-US" altLang="en-US" sz="1400"/>
          </a:p>
        </p:txBody>
      </p:sp>
      <p:pic>
        <p:nvPicPr>
          <p:cNvPr id="30725" name="Picture 2" descr="20LargestLeastEvPeople.jpg">
            <a:extLst>
              <a:ext uri="{FF2B5EF4-FFF2-40B4-BE49-F238E27FC236}">
                <a16:creationId xmlns:a16="http://schemas.microsoft.com/office/drawing/2014/main" id="{01A3DAC9-EF5F-4A18-9045-33E211721C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76388"/>
            <a:ext cx="9144000"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5">
            <a:extLst>
              <a:ext uri="{FF2B5EF4-FFF2-40B4-BE49-F238E27FC236}">
                <a16:creationId xmlns:a16="http://schemas.microsoft.com/office/drawing/2014/main" id="{F72319BF-2318-4517-BC42-CE3E0274310A}"/>
              </a:ext>
            </a:extLst>
          </p:cNvPr>
          <p:cNvSpPr txBox="1">
            <a:spLocks noChangeArrowheads="1"/>
          </p:cNvSpPr>
          <p:nvPr/>
        </p:nvSpPr>
        <p:spPr bwMode="auto">
          <a:xfrm>
            <a:off x="1752600" y="6519864"/>
            <a:ext cx="3581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solidFill>
                  <a:schemeClr val="tx2"/>
                </a:solidFill>
              </a:rPr>
              <a:t>World Christian Database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8A9FE9C-566E-4DA2-ADCC-5C8845B788B8}"/>
              </a:ext>
            </a:extLst>
          </p:cNvPr>
          <p:cNvSpPr>
            <a:spLocks noGrp="1" noChangeArrowheads="1"/>
          </p:cNvSpPr>
          <p:nvPr>
            <p:ph type="title" idx="4294967295"/>
          </p:nvPr>
        </p:nvSpPr>
        <p:spPr>
          <a:xfrm>
            <a:off x="2590800" y="0"/>
            <a:ext cx="8077200" cy="1143000"/>
          </a:xfrm>
        </p:spPr>
        <p:txBody>
          <a:bodyPr/>
          <a:lstStyle/>
          <a:p>
            <a:pPr eaLnBrk="1" hangingPunct="1"/>
            <a:r>
              <a:rPr lang="en-US" altLang="en-US" sz="3200">
                <a:solidFill>
                  <a:srgbClr val="FF0000"/>
                </a:solidFill>
              </a:rPr>
              <a:t>World Religions by Percentage and Size  of World Population--2009</a:t>
            </a:r>
          </a:p>
        </p:txBody>
      </p:sp>
      <p:sp>
        <p:nvSpPr>
          <p:cNvPr id="195589" name="TextBox 5">
            <a:extLst>
              <a:ext uri="{FF2B5EF4-FFF2-40B4-BE49-F238E27FC236}">
                <a16:creationId xmlns:a16="http://schemas.microsoft.com/office/drawing/2014/main" id="{59BCD84D-C374-4E16-B6A6-FC28E5E4568E}"/>
              </a:ext>
            </a:extLst>
          </p:cNvPr>
          <p:cNvSpPr txBox="1">
            <a:spLocks noChangeArrowheads="1"/>
          </p:cNvSpPr>
          <p:nvPr/>
        </p:nvSpPr>
        <p:spPr bwMode="auto">
          <a:xfrm>
            <a:off x="2286000" y="6096001"/>
            <a:ext cx="8001000" cy="523875"/>
          </a:xfrm>
          <a:prstGeom prst="rect">
            <a:avLst/>
          </a:prstGeom>
          <a:noFill/>
          <a:ln w="9525">
            <a:noFill/>
            <a:miter lim="800000"/>
            <a:headEnd/>
            <a:tailEnd/>
          </a:ln>
        </p:spPr>
        <p:txBody>
          <a:bodyPr>
            <a:spAutoFit/>
          </a:bodyPr>
          <a:lstStyle/>
          <a:p>
            <a:pPr fontAlgn="auto">
              <a:spcBef>
                <a:spcPts val="0"/>
              </a:spcBef>
              <a:spcAft>
                <a:spcPts val="0"/>
              </a:spcAft>
              <a:defRPr/>
            </a:pPr>
            <a:r>
              <a:rPr lang="en-US" sz="1400" kern="0" dirty="0">
                <a:solidFill>
                  <a:srgbClr val="000000"/>
                </a:solidFill>
                <a:latin typeface="Gill Sans MT" pitchFamily="34" charset="0"/>
                <a:cs typeface="+mn-cs"/>
              </a:rPr>
              <a:t>David Barrett, Todd M. Johnson &amp; Peter Crossing,  “Christian World Communions: Five Overviews of Global Christianity, AD 1800-2025,” Int’l Bulletin of Missionary Research,  Jan. 2009,  Global Table 5, p. 25.</a:t>
            </a:r>
            <a:endParaRPr lang="en-US" sz="1400" dirty="0">
              <a:latin typeface="+mn-lt"/>
              <a:cs typeface="+mn-cs"/>
            </a:endParaRPr>
          </a:p>
        </p:txBody>
      </p:sp>
      <p:graphicFrame>
        <p:nvGraphicFramePr>
          <p:cNvPr id="8" name="Chart 7">
            <a:extLst>
              <a:ext uri="{FF2B5EF4-FFF2-40B4-BE49-F238E27FC236}">
                <a16:creationId xmlns:a16="http://schemas.microsoft.com/office/drawing/2014/main" id="{EE2F2DD4-677B-4298-9F20-4DBA43B2AFD5}"/>
              </a:ext>
            </a:extLst>
          </p:cNvPr>
          <p:cNvGraphicFramePr/>
          <p:nvPr/>
        </p:nvGraphicFramePr>
        <p:xfrm>
          <a:off x="1524000" y="1676400"/>
          <a:ext cx="4648200"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7F4D5B79-3177-4F23-A47F-D2DE0F962CEE}"/>
              </a:ext>
            </a:extLst>
          </p:cNvPr>
          <p:cNvGraphicFramePr>
            <a:graphicFrameLocks noGrp="1"/>
          </p:cNvGraphicFramePr>
          <p:nvPr/>
        </p:nvGraphicFramePr>
        <p:xfrm>
          <a:off x="6096000" y="2057400"/>
          <a:ext cx="4038600" cy="3809997"/>
        </p:xfrm>
        <a:graphic>
          <a:graphicData uri="http://schemas.openxmlformats.org/drawingml/2006/table">
            <a:tbl>
              <a:tblPr/>
              <a:tblGrid>
                <a:gridCol w="2318456">
                  <a:extLst>
                    <a:ext uri="{9D8B030D-6E8A-4147-A177-3AD203B41FA5}">
                      <a16:colId xmlns:a16="http://schemas.microsoft.com/office/drawing/2014/main" val="20000"/>
                    </a:ext>
                  </a:extLst>
                </a:gridCol>
                <a:gridCol w="1720144">
                  <a:extLst>
                    <a:ext uri="{9D8B030D-6E8A-4147-A177-3AD203B41FA5}">
                      <a16:colId xmlns:a16="http://schemas.microsoft.com/office/drawing/2014/main" val="20001"/>
                    </a:ext>
                  </a:extLst>
                </a:gridCol>
              </a:tblGrid>
              <a:tr h="423333">
                <a:tc>
                  <a:txBody>
                    <a:bodyPr/>
                    <a:lstStyle/>
                    <a:p>
                      <a:pPr algn="l" fontAlgn="b"/>
                      <a:r>
                        <a:rPr lang="en-US" sz="2000" b="0" i="0" u="none" strike="noStrike" dirty="0">
                          <a:solidFill>
                            <a:srgbClr val="000000"/>
                          </a:solidFill>
                          <a:latin typeface="Calibri"/>
                        </a:rPr>
                        <a:t>Christians</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2,271,727,000</a:t>
                      </a:r>
                    </a:p>
                  </a:txBody>
                  <a:tcPr marL="0" marR="0" marT="0" marB="0" anchor="b">
                    <a:lnL>
                      <a:noFill/>
                    </a:lnL>
                    <a:lnR>
                      <a:noFill/>
                    </a:lnR>
                    <a:lnT>
                      <a:noFill/>
                    </a:lnT>
                    <a:lnB>
                      <a:noFill/>
                    </a:lnB>
                  </a:tcPr>
                </a:tc>
                <a:extLst>
                  <a:ext uri="{0D108BD9-81ED-4DB2-BD59-A6C34878D82A}">
                    <a16:rowId xmlns:a16="http://schemas.microsoft.com/office/drawing/2014/main" val="10000"/>
                  </a:ext>
                </a:extLst>
              </a:tr>
              <a:tr h="423333">
                <a:tc>
                  <a:txBody>
                    <a:bodyPr/>
                    <a:lstStyle/>
                    <a:p>
                      <a:pPr algn="l" fontAlgn="b"/>
                      <a:r>
                        <a:rPr lang="en-US" sz="2000" b="0" i="0" u="none" strike="noStrike">
                          <a:solidFill>
                            <a:srgbClr val="000000"/>
                          </a:solidFill>
                          <a:latin typeface="Calibri"/>
                        </a:rPr>
                        <a:t>Muslims</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1,449,614,000</a:t>
                      </a:r>
                    </a:p>
                  </a:txBody>
                  <a:tcPr marL="0" marR="0" marT="0" marB="0" anchor="b">
                    <a:lnL>
                      <a:noFill/>
                    </a:lnL>
                    <a:lnR>
                      <a:noFill/>
                    </a:lnR>
                    <a:lnT>
                      <a:noFill/>
                    </a:lnT>
                    <a:lnB>
                      <a:noFill/>
                    </a:lnB>
                  </a:tcPr>
                </a:tc>
                <a:extLst>
                  <a:ext uri="{0D108BD9-81ED-4DB2-BD59-A6C34878D82A}">
                    <a16:rowId xmlns:a16="http://schemas.microsoft.com/office/drawing/2014/main" val="10001"/>
                  </a:ext>
                </a:extLst>
              </a:tr>
              <a:tr h="423333">
                <a:tc>
                  <a:txBody>
                    <a:bodyPr/>
                    <a:lstStyle/>
                    <a:p>
                      <a:pPr algn="l" fontAlgn="b"/>
                      <a:r>
                        <a:rPr lang="en-US" sz="2000" b="0" i="0" u="none" strike="noStrike">
                          <a:solidFill>
                            <a:srgbClr val="000000"/>
                          </a:solidFill>
                          <a:latin typeface="Calibri"/>
                        </a:rPr>
                        <a:t>Hindus</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913,455,000</a:t>
                      </a:r>
                    </a:p>
                  </a:txBody>
                  <a:tcPr marL="0" marR="0" marT="0" marB="0" anchor="b">
                    <a:lnL>
                      <a:noFill/>
                    </a:lnL>
                    <a:lnR>
                      <a:noFill/>
                    </a:lnR>
                    <a:lnT>
                      <a:noFill/>
                    </a:lnT>
                    <a:lnB>
                      <a:noFill/>
                    </a:lnB>
                  </a:tcPr>
                </a:tc>
                <a:extLst>
                  <a:ext uri="{0D108BD9-81ED-4DB2-BD59-A6C34878D82A}">
                    <a16:rowId xmlns:a16="http://schemas.microsoft.com/office/drawing/2014/main" val="10002"/>
                  </a:ext>
                </a:extLst>
              </a:tr>
              <a:tr h="423333">
                <a:tc>
                  <a:txBody>
                    <a:bodyPr/>
                    <a:lstStyle/>
                    <a:p>
                      <a:pPr algn="l" fontAlgn="b"/>
                      <a:r>
                        <a:rPr lang="en-US" sz="2000" b="0" i="0" u="none" strike="noStrike">
                          <a:solidFill>
                            <a:srgbClr val="000000"/>
                          </a:solidFill>
                          <a:latin typeface="Calibri"/>
                        </a:rPr>
                        <a:t>Nonreligious</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773,947,000</a:t>
                      </a:r>
                    </a:p>
                  </a:txBody>
                  <a:tcPr marL="0" marR="0" marT="0" marB="0" anchor="b">
                    <a:lnL>
                      <a:noFill/>
                    </a:lnL>
                    <a:lnR>
                      <a:noFill/>
                    </a:lnR>
                    <a:lnT>
                      <a:noFill/>
                    </a:lnT>
                    <a:lnB>
                      <a:noFill/>
                    </a:lnB>
                  </a:tcPr>
                </a:tc>
                <a:extLst>
                  <a:ext uri="{0D108BD9-81ED-4DB2-BD59-A6C34878D82A}">
                    <a16:rowId xmlns:a16="http://schemas.microsoft.com/office/drawing/2014/main" val="10003"/>
                  </a:ext>
                </a:extLst>
              </a:tr>
              <a:tr h="423333">
                <a:tc>
                  <a:txBody>
                    <a:bodyPr/>
                    <a:lstStyle/>
                    <a:p>
                      <a:pPr algn="l" fontAlgn="b"/>
                      <a:r>
                        <a:rPr lang="en-US" sz="2000" b="0" i="0" u="none" strike="noStrike">
                          <a:solidFill>
                            <a:srgbClr val="000000"/>
                          </a:solidFill>
                          <a:latin typeface="Calibri"/>
                        </a:rPr>
                        <a:t>Chinese universists</a:t>
                      </a:r>
                    </a:p>
                  </a:txBody>
                  <a:tcPr marL="0" marR="0" marT="0" marB="0" anchor="b">
                    <a:lnL>
                      <a:noFill/>
                    </a:lnL>
                    <a:lnR>
                      <a:noFill/>
                    </a:lnR>
                    <a:lnT>
                      <a:noFill/>
                    </a:lnT>
                    <a:lnB>
                      <a:noFill/>
                    </a:lnB>
                  </a:tcPr>
                </a:tc>
                <a:tc>
                  <a:txBody>
                    <a:bodyPr/>
                    <a:lstStyle/>
                    <a:p>
                      <a:pPr algn="r" fontAlgn="b"/>
                      <a:r>
                        <a:rPr lang="en-US" sz="2000" b="0" i="0" u="none" strike="noStrike" dirty="0">
                          <a:solidFill>
                            <a:srgbClr val="000000"/>
                          </a:solidFill>
                          <a:latin typeface="Calibri"/>
                        </a:rPr>
                        <a:t>388,609,000</a:t>
                      </a:r>
                    </a:p>
                  </a:txBody>
                  <a:tcPr marL="0" marR="0" marT="0" marB="0" anchor="b">
                    <a:lnL>
                      <a:noFill/>
                    </a:lnL>
                    <a:lnR>
                      <a:noFill/>
                    </a:lnR>
                    <a:lnT>
                      <a:noFill/>
                    </a:lnT>
                    <a:lnB>
                      <a:noFill/>
                    </a:lnB>
                  </a:tcPr>
                </a:tc>
                <a:extLst>
                  <a:ext uri="{0D108BD9-81ED-4DB2-BD59-A6C34878D82A}">
                    <a16:rowId xmlns:a16="http://schemas.microsoft.com/office/drawing/2014/main" val="10004"/>
                  </a:ext>
                </a:extLst>
              </a:tr>
              <a:tr h="423333">
                <a:tc>
                  <a:txBody>
                    <a:bodyPr/>
                    <a:lstStyle/>
                    <a:p>
                      <a:pPr algn="l" fontAlgn="b"/>
                      <a:r>
                        <a:rPr lang="en-US" sz="2000" b="0" i="0" u="none" strike="noStrike">
                          <a:solidFill>
                            <a:srgbClr val="000000"/>
                          </a:solidFill>
                          <a:latin typeface="Calibri"/>
                        </a:rPr>
                        <a:t>Buddhists</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387,872,000</a:t>
                      </a:r>
                    </a:p>
                  </a:txBody>
                  <a:tcPr marL="0" marR="0" marT="0" marB="0" anchor="b">
                    <a:lnL>
                      <a:noFill/>
                    </a:lnL>
                    <a:lnR>
                      <a:noFill/>
                    </a:lnR>
                    <a:lnT>
                      <a:noFill/>
                    </a:lnT>
                    <a:lnB>
                      <a:noFill/>
                    </a:lnB>
                  </a:tcPr>
                </a:tc>
                <a:extLst>
                  <a:ext uri="{0D108BD9-81ED-4DB2-BD59-A6C34878D82A}">
                    <a16:rowId xmlns:a16="http://schemas.microsoft.com/office/drawing/2014/main" val="10005"/>
                  </a:ext>
                </a:extLst>
              </a:tr>
              <a:tr h="423333">
                <a:tc>
                  <a:txBody>
                    <a:bodyPr/>
                    <a:lstStyle/>
                    <a:p>
                      <a:pPr algn="l" fontAlgn="b"/>
                      <a:r>
                        <a:rPr lang="en-US" sz="2000" b="0" i="0" u="none" strike="noStrike">
                          <a:solidFill>
                            <a:srgbClr val="000000"/>
                          </a:solidFill>
                          <a:latin typeface="Calibri"/>
                        </a:rPr>
                        <a:t>Ethnoreligionists</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266,281,000</a:t>
                      </a:r>
                    </a:p>
                  </a:txBody>
                  <a:tcPr marL="0" marR="0" marT="0" marB="0" anchor="b">
                    <a:lnL>
                      <a:noFill/>
                    </a:lnL>
                    <a:lnR>
                      <a:noFill/>
                    </a:lnR>
                    <a:lnT>
                      <a:noFill/>
                    </a:lnT>
                    <a:lnB>
                      <a:noFill/>
                    </a:lnB>
                  </a:tcPr>
                </a:tc>
                <a:extLst>
                  <a:ext uri="{0D108BD9-81ED-4DB2-BD59-A6C34878D82A}">
                    <a16:rowId xmlns:a16="http://schemas.microsoft.com/office/drawing/2014/main" val="10006"/>
                  </a:ext>
                </a:extLst>
              </a:tr>
              <a:tr h="423333">
                <a:tc>
                  <a:txBody>
                    <a:bodyPr/>
                    <a:lstStyle/>
                    <a:p>
                      <a:pPr algn="l" fontAlgn="b"/>
                      <a:r>
                        <a:rPr lang="en-US" sz="2000" b="0" i="0" u="none" strike="noStrike">
                          <a:solidFill>
                            <a:srgbClr val="000000"/>
                          </a:solidFill>
                          <a:latin typeface="Calibri"/>
                        </a:rPr>
                        <a:t>Atheists</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148,346,000</a:t>
                      </a:r>
                    </a:p>
                  </a:txBody>
                  <a:tcPr marL="0" marR="0" marT="0" marB="0" anchor="b">
                    <a:lnL>
                      <a:noFill/>
                    </a:lnL>
                    <a:lnR>
                      <a:noFill/>
                    </a:lnR>
                    <a:lnT>
                      <a:noFill/>
                    </a:lnT>
                    <a:lnB>
                      <a:noFill/>
                    </a:lnB>
                  </a:tcPr>
                </a:tc>
                <a:extLst>
                  <a:ext uri="{0D108BD9-81ED-4DB2-BD59-A6C34878D82A}">
                    <a16:rowId xmlns:a16="http://schemas.microsoft.com/office/drawing/2014/main" val="10007"/>
                  </a:ext>
                </a:extLst>
              </a:tr>
              <a:tr h="423333">
                <a:tc>
                  <a:txBody>
                    <a:bodyPr/>
                    <a:lstStyle/>
                    <a:p>
                      <a:pPr algn="l" fontAlgn="b"/>
                      <a:r>
                        <a:rPr lang="en-US" sz="2000" b="0" i="0" u="none" strike="noStrike" dirty="0">
                          <a:solidFill>
                            <a:srgbClr val="000000"/>
                          </a:solidFill>
                          <a:latin typeface="Calibri"/>
                        </a:rPr>
                        <a:t>Other</a:t>
                      </a:r>
                    </a:p>
                  </a:txBody>
                  <a:tcPr marL="0" marR="0" marT="0" marB="0" anchor="b">
                    <a:lnL>
                      <a:noFill/>
                    </a:lnL>
                    <a:lnR>
                      <a:noFill/>
                    </a:lnR>
                    <a:lnT>
                      <a:noFill/>
                    </a:lnT>
                    <a:lnB>
                      <a:noFill/>
                    </a:lnB>
                  </a:tcPr>
                </a:tc>
                <a:tc>
                  <a:txBody>
                    <a:bodyPr/>
                    <a:lstStyle/>
                    <a:p>
                      <a:pPr algn="r" fontAlgn="b"/>
                      <a:r>
                        <a:rPr lang="en-US" sz="2000" b="0" i="0" u="none" strike="noStrike" dirty="0">
                          <a:solidFill>
                            <a:srgbClr val="000000"/>
                          </a:solidFill>
                          <a:latin typeface="Calibri"/>
                        </a:rPr>
                        <a:t>228,306,000</a:t>
                      </a:r>
                    </a:p>
                  </a:txBody>
                  <a:tcPr marL="0" marR="0" marT="0" marB="0" anchor="b">
                    <a:lnL>
                      <a:noFill/>
                    </a:lnL>
                    <a:lnR>
                      <a:noFill/>
                    </a:lnR>
                    <a:lnT>
                      <a:noFill/>
                    </a:lnT>
                    <a:lnB>
                      <a:noFill/>
                    </a:lnB>
                  </a:tcPr>
                </a:tc>
                <a:extLst>
                  <a:ext uri="{0D108BD9-81ED-4DB2-BD59-A6C34878D82A}">
                    <a16:rowId xmlns:a16="http://schemas.microsoft.com/office/drawing/2014/main" val="10008"/>
                  </a:ext>
                </a:extLst>
              </a:tr>
            </a:tbl>
          </a:graphicData>
        </a:graphic>
      </p:graphicFrame>
      <p:sp>
        <p:nvSpPr>
          <p:cNvPr id="13336" name="TextBox 9">
            <a:extLst>
              <a:ext uri="{FF2B5EF4-FFF2-40B4-BE49-F238E27FC236}">
                <a16:creationId xmlns:a16="http://schemas.microsoft.com/office/drawing/2014/main" id="{3C4F03F5-0757-46BC-88B4-DEDC7F92080D}"/>
              </a:ext>
            </a:extLst>
          </p:cNvPr>
          <p:cNvSpPr txBox="1">
            <a:spLocks noChangeArrowheads="1"/>
          </p:cNvSpPr>
          <p:nvPr/>
        </p:nvSpPr>
        <p:spPr bwMode="auto">
          <a:xfrm>
            <a:off x="6324600" y="1676400"/>
            <a:ext cx="350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3200">
                <a:solidFill>
                  <a:schemeClr val="tx1"/>
                </a:solidFill>
                <a:latin typeface="Arial" panose="020B0604020202020204" pitchFamily="34" charset="0"/>
              </a:defRPr>
            </a:lvl2pPr>
            <a:lvl3pPr marL="1143000" indent="-228600" eaLnBrk="0" hangingPunct="0">
              <a:spcBef>
                <a:spcPct val="20000"/>
              </a:spcBef>
              <a:buChar char="•"/>
              <a:defRPr sz="3200">
                <a:solidFill>
                  <a:schemeClr val="tx1"/>
                </a:solidFill>
                <a:latin typeface="Arial" panose="020B0604020202020204" pitchFamily="34" charset="0"/>
              </a:defRPr>
            </a:lvl3pPr>
            <a:lvl4pPr marL="1600200" indent="-228600" eaLnBrk="0" hangingPunct="0">
              <a:spcBef>
                <a:spcPct val="20000"/>
              </a:spcBef>
              <a:buChar char="–"/>
              <a:defRPr sz="3200">
                <a:solidFill>
                  <a:schemeClr val="tx1"/>
                </a:solidFill>
                <a:latin typeface="Arial" panose="020B0604020202020204" pitchFamily="34" charset="0"/>
              </a:defRPr>
            </a:lvl4pPr>
            <a:lvl5pPr marL="2057400" indent="-228600" eaLnBrk="0" hangingPunct="0">
              <a:spcBef>
                <a:spcPct val="20000"/>
              </a:spcBef>
              <a:buChar char="»"/>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defRPr>
            </a:lvl9pPr>
          </a:lstStyle>
          <a:p>
            <a:pPr eaLnBrk="1" hangingPunct="1">
              <a:spcBef>
                <a:spcPct val="0"/>
              </a:spcBef>
              <a:buFontTx/>
              <a:buNone/>
            </a:pPr>
            <a:r>
              <a:rPr lang="en-US" altLang="en-US" sz="2000" b="1">
                <a:latin typeface="Calibri" panose="020F0502020204030204" pitchFamily="34" charset="0"/>
              </a:rPr>
              <a:t>World Religions by Population</a:t>
            </a: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74DCA06-D81E-445A-8116-4215F4D89978}"/>
              </a:ext>
            </a:extLst>
          </p:cNvPr>
          <p:cNvSpPr>
            <a:spLocks noGrp="1" noChangeArrowheads="1"/>
          </p:cNvSpPr>
          <p:nvPr>
            <p:ph type="title"/>
          </p:nvPr>
        </p:nvSpPr>
        <p:spPr>
          <a:xfrm>
            <a:off x="2667000" y="381000"/>
            <a:ext cx="6477000" cy="838200"/>
          </a:xfrm>
        </p:spPr>
        <p:txBody>
          <a:bodyPr/>
          <a:lstStyle/>
          <a:p>
            <a:pPr eaLnBrk="1" hangingPunct="1"/>
            <a:r>
              <a:rPr lang="en-US" altLang="en-US">
                <a:solidFill>
                  <a:schemeClr val="tx1"/>
                </a:solidFill>
              </a:rPr>
              <a:t>The European Church</a:t>
            </a:r>
          </a:p>
        </p:txBody>
      </p:sp>
      <p:sp>
        <p:nvSpPr>
          <p:cNvPr id="89091" name="Rectangle 3">
            <a:extLst>
              <a:ext uri="{FF2B5EF4-FFF2-40B4-BE49-F238E27FC236}">
                <a16:creationId xmlns:a16="http://schemas.microsoft.com/office/drawing/2014/main" id="{51362766-D91F-47F2-BFD4-F2AF288375BA}"/>
              </a:ext>
            </a:extLst>
          </p:cNvPr>
          <p:cNvSpPr>
            <a:spLocks noGrp="1" noChangeArrowheads="1"/>
          </p:cNvSpPr>
          <p:nvPr>
            <p:ph idx="1"/>
          </p:nvPr>
        </p:nvSpPr>
        <p:spPr>
          <a:xfrm>
            <a:off x="1828800" y="1828800"/>
            <a:ext cx="8534400" cy="5029200"/>
          </a:xfrm>
        </p:spPr>
        <p:txBody>
          <a:bodyPr/>
          <a:lstStyle/>
          <a:p>
            <a:pPr eaLnBrk="1" hangingPunct="1">
              <a:lnSpc>
                <a:spcPct val="90000"/>
              </a:lnSpc>
              <a:defRPr/>
            </a:pPr>
            <a:r>
              <a:rPr lang="en-US" altLang="en-US" sz="2400" dirty="0"/>
              <a:t>2,224,800 In 1900 94.5% of Europe was Christian, but in 2000 only 76.8% was.  </a:t>
            </a:r>
          </a:p>
          <a:p>
            <a:pPr lvl="1" eaLnBrk="1" hangingPunct="1">
              <a:lnSpc>
                <a:spcPct val="90000"/>
              </a:lnSpc>
              <a:defRPr/>
            </a:pPr>
            <a:r>
              <a:rPr lang="en-US" altLang="en-US" sz="2000" dirty="0"/>
              <a:t>The 1990s saw a reversal of the decline of Christianity in Europe. In 1990 76.2% were Christian, while in 2000 the number is 76.6%. The conversion gain was 34%, compared to 10% globally. North America, Latin America and Oceania saw a net loss of Christians in the 1990s.</a:t>
            </a:r>
          </a:p>
          <a:p>
            <a:pPr marL="457200" lvl="1" indent="0" eaLnBrk="1" hangingPunct="1">
              <a:lnSpc>
                <a:spcPct val="90000"/>
              </a:lnSpc>
              <a:buNone/>
              <a:defRPr/>
            </a:pPr>
            <a:endParaRPr lang="en-US" altLang="en-US" sz="1400" dirty="0"/>
          </a:p>
          <a:p>
            <a:pPr marL="457200" lvl="1" indent="0" eaLnBrk="1" hangingPunct="1">
              <a:lnSpc>
                <a:spcPct val="90000"/>
              </a:lnSpc>
              <a:buNone/>
              <a:defRPr/>
            </a:pPr>
            <a:r>
              <a:rPr lang="en-US" altLang="en-US" sz="1400" dirty="0"/>
              <a:t>Michael </a:t>
            </a:r>
            <a:r>
              <a:rPr lang="en-US" altLang="en-US" sz="1400" dirty="0" err="1"/>
              <a:t>Jaffarian</a:t>
            </a:r>
            <a:r>
              <a:rPr lang="en-US" altLang="en-US" sz="1400" dirty="0"/>
              <a:t>, “The demographics of world religions entering the 21st century,” in </a:t>
            </a:r>
            <a:r>
              <a:rPr lang="en-US" altLang="en-US" sz="1400" i="1" dirty="0"/>
              <a:t>Between past &amp; future</a:t>
            </a:r>
            <a:r>
              <a:rPr lang="en-US" altLang="en-US" sz="1400" dirty="0"/>
              <a:t>, J. Bonk ed. 2003, pp. 261-262.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89091">
                                            <p:txEl>
                                              <p:pRg st="1" end="1"/>
                                            </p:txEl>
                                          </p:spTgt>
                                        </p:tgtEl>
                                        <p:attrNameLst>
                                          <p:attrName>style.visibility</p:attrName>
                                        </p:attrNameLst>
                                      </p:cBhvr>
                                      <p:to>
                                        <p:strVal val="visible"/>
                                      </p:to>
                                    </p:set>
                                    <p:anim calcmode="lin" valueType="num">
                                      <p:cBhvr additive="base">
                                        <p:cTn id="7" dur="500" fill="hold"/>
                                        <p:tgtEl>
                                          <p:spTgt spid="8909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90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442FB34-E076-4849-92E1-B48DD4242287}"/>
              </a:ext>
            </a:extLst>
          </p:cNvPr>
          <p:cNvSpPr>
            <a:spLocks noGrp="1"/>
          </p:cNvSpPr>
          <p:nvPr>
            <p:ph type="title"/>
          </p:nvPr>
        </p:nvSpPr>
        <p:spPr/>
        <p:txBody>
          <a:bodyPr/>
          <a:lstStyle/>
          <a:p>
            <a:pPr eaLnBrk="1" hangingPunct="1"/>
            <a:r>
              <a:rPr lang="en-US" altLang="en-US"/>
              <a:t>Europe’s Future</a:t>
            </a:r>
          </a:p>
        </p:txBody>
      </p:sp>
      <p:sp>
        <p:nvSpPr>
          <p:cNvPr id="32771" name="Content Placeholder 2">
            <a:extLst>
              <a:ext uri="{FF2B5EF4-FFF2-40B4-BE49-F238E27FC236}">
                <a16:creationId xmlns:a16="http://schemas.microsoft.com/office/drawing/2014/main" id="{2C631FDD-97E6-43AF-8106-23FB1094AF54}"/>
              </a:ext>
            </a:extLst>
          </p:cNvPr>
          <p:cNvSpPr>
            <a:spLocks noGrp="1"/>
          </p:cNvSpPr>
          <p:nvPr>
            <p:ph idx="1"/>
          </p:nvPr>
        </p:nvSpPr>
        <p:spPr>
          <a:xfrm>
            <a:off x="1828800" y="1752601"/>
            <a:ext cx="8534400" cy="4373563"/>
          </a:xfrm>
        </p:spPr>
        <p:txBody>
          <a:bodyPr/>
          <a:lstStyle/>
          <a:p>
            <a:pPr eaLnBrk="1" hangingPunct="1">
              <a:lnSpc>
                <a:spcPct val="90000"/>
              </a:lnSpc>
            </a:pPr>
            <a:r>
              <a:rPr lang="en-US" altLang="en-US" sz="2400"/>
              <a:t>By 2050 Europe will have an estimated 2.3% evangelical population, while Muslims may be 11%.</a:t>
            </a:r>
          </a:p>
          <a:p>
            <a:pPr lvl="1" eaLnBrk="1" hangingPunct="1">
              <a:lnSpc>
                <a:spcPct val="90000"/>
              </a:lnSpc>
            </a:pPr>
            <a:r>
              <a:rPr lang="en-US" altLang="en-US" sz="1400"/>
              <a:t>Patrick Johnstone, “Look at the Fields: Survey of the Task,” ch. 1 in </a:t>
            </a:r>
            <a:r>
              <a:rPr lang="en-US" altLang="en-US" sz="1400" i="1"/>
              <a:t>From Seed to Fruit: Global trends, fruitful practices, and emerging issues among Muslims,</a:t>
            </a:r>
            <a:r>
              <a:rPr lang="en-US" altLang="en-US" sz="1400"/>
              <a:t> 2008, ISBN: 9780878080038, p.10.</a:t>
            </a:r>
          </a:p>
          <a:p>
            <a:pPr eaLnBrk="1" hangingPunct="1"/>
            <a:r>
              <a:rPr lang="en-US" altLang="en-US" sz="2400"/>
              <a:t>With very low birth rates of Europeans, some Muslims expect to be able to turn European countries into Muslim states simply by voting.</a:t>
            </a:r>
          </a:p>
        </p:txBody>
      </p:sp>
      <p:sp>
        <p:nvSpPr>
          <p:cNvPr id="32772" name="Slide Number Placeholder 3">
            <a:extLst>
              <a:ext uri="{FF2B5EF4-FFF2-40B4-BE49-F238E27FC236}">
                <a16:creationId xmlns:a16="http://schemas.microsoft.com/office/drawing/2014/main" id="{D684C5FA-E5A8-4C28-BEA3-42C2B8EED1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E916DA3-6F03-4D74-BF75-7C415AFD2C17}" type="slidenum">
              <a:rPr lang="en-US" altLang="en-US" sz="1400"/>
              <a:pPr eaLnBrk="1" hangingPunct="1">
                <a:spcBef>
                  <a:spcPct val="0"/>
                </a:spcBef>
                <a:buFontTx/>
                <a:buNone/>
              </a:pPr>
              <a:t>21</a:t>
            </a:fld>
            <a:endParaRPr lang="en-US" altLang="en-US"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4" name="Title 2">
            <a:extLst>
              <a:ext uri="{FF2B5EF4-FFF2-40B4-BE49-F238E27FC236}">
                <a16:creationId xmlns:a16="http://schemas.microsoft.com/office/drawing/2014/main" id="{6191AFEA-8824-4EEA-ACD7-068A18641E90}"/>
              </a:ext>
            </a:extLst>
          </p:cNvPr>
          <p:cNvSpPr>
            <a:spLocks noGrp="1"/>
          </p:cNvSpPr>
          <p:nvPr>
            <p:ph type="title"/>
          </p:nvPr>
        </p:nvSpPr>
        <p:spPr>
          <a:xfrm>
            <a:off x="1524000" y="0"/>
            <a:ext cx="9144000" cy="914400"/>
          </a:xfrm>
        </p:spPr>
        <p:txBody>
          <a:bodyPr/>
          <a:lstStyle/>
          <a:p>
            <a:pPr eaLnBrk="1" hangingPunct="1"/>
            <a:r>
              <a:rPr lang="en-US" altLang="en-US">
                <a:solidFill>
                  <a:schemeClr val="bg1"/>
                </a:solidFill>
              </a:rPr>
              <a:t>Comparison of Scriptures</a:t>
            </a:r>
          </a:p>
        </p:txBody>
      </p:sp>
      <p:sp>
        <p:nvSpPr>
          <p:cNvPr id="33795" name="Content Placeholder 3">
            <a:extLst>
              <a:ext uri="{FF2B5EF4-FFF2-40B4-BE49-F238E27FC236}">
                <a16:creationId xmlns:a16="http://schemas.microsoft.com/office/drawing/2014/main" id="{CC6CEDEE-9C17-4405-BA4C-CF7BABDFD6C7}"/>
              </a:ext>
            </a:extLst>
          </p:cNvPr>
          <p:cNvSpPr>
            <a:spLocks noGrp="1"/>
          </p:cNvSpPr>
          <p:nvPr>
            <p:ph sz="half" idx="1"/>
          </p:nvPr>
        </p:nvSpPr>
        <p:spPr>
          <a:xfrm>
            <a:off x="838200" y="1213625"/>
            <a:ext cx="5029200" cy="4829485"/>
          </a:xfrm>
        </p:spPr>
        <p:txBody>
          <a:bodyPr/>
          <a:lstStyle/>
          <a:p>
            <a:pPr marL="0" indent="0" eaLnBrk="1" hangingPunct="1">
              <a:buNone/>
            </a:pPr>
            <a:r>
              <a:rPr lang="en-US" altLang="en-US" dirty="0">
                <a:solidFill>
                  <a:schemeClr val="bg1"/>
                </a:solidFill>
              </a:rPr>
              <a:t>Bible</a:t>
            </a:r>
          </a:p>
          <a:p>
            <a:pPr marL="457200" lvl="1" eaLnBrk="1" hangingPunct="1"/>
            <a:r>
              <a:rPr lang="en-US" altLang="en-US" dirty="0">
                <a:solidFill>
                  <a:schemeClr val="tx2"/>
                </a:solidFill>
              </a:rPr>
              <a:t>Without error in </a:t>
            </a:r>
            <a:r>
              <a:rPr lang="en-US" altLang="en-US" dirty="0"/>
              <a:t>autographs</a:t>
            </a:r>
          </a:p>
          <a:p>
            <a:pPr marL="457200" lvl="1" eaLnBrk="1" hangingPunct="1"/>
            <a:r>
              <a:rPr lang="en-US" altLang="en-US" dirty="0"/>
              <a:t>Given by God via the Spirit</a:t>
            </a:r>
          </a:p>
          <a:p>
            <a:pPr marL="639763" lvl="2" eaLnBrk="1" hangingPunct="1"/>
            <a:r>
              <a:rPr lang="en-US" altLang="en-US" sz="1800" dirty="0"/>
              <a:t>2 Peter 1:20-21   </a:t>
            </a:r>
            <a:r>
              <a:rPr lang="en-US" altLang="en-US" sz="1800" baseline="30000" dirty="0"/>
              <a:t>20</a:t>
            </a:r>
            <a:r>
              <a:rPr lang="en-US" altLang="en-US" sz="1800" dirty="0"/>
              <a:t> Above all, you must understand that no prophecy of Scripture came about by the prophet's own interpretation.  </a:t>
            </a:r>
            <a:r>
              <a:rPr lang="en-US" altLang="en-US" sz="1800" baseline="30000" dirty="0"/>
              <a:t>21</a:t>
            </a:r>
            <a:r>
              <a:rPr lang="en-US" altLang="en-US" sz="1800" dirty="0"/>
              <a:t> For prophecy never had its origin in the will of man, but men spoke from God as they were carried along by the Holy Spirit. </a:t>
            </a:r>
          </a:p>
          <a:p>
            <a:pPr marL="639763" lvl="2" eaLnBrk="1" hangingPunct="1"/>
            <a:r>
              <a:rPr lang="en-US" altLang="en-US" sz="1800" dirty="0"/>
              <a:t>2 Timothy 3:16  </a:t>
            </a:r>
            <a:r>
              <a:rPr lang="en-US" altLang="en-US" sz="1800" baseline="30000" dirty="0"/>
              <a:t>“</a:t>
            </a:r>
            <a:r>
              <a:rPr lang="en-US" altLang="en-US" sz="1800" dirty="0"/>
              <a:t>All Scripture is God-breathed…”</a:t>
            </a:r>
          </a:p>
          <a:p>
            <a:pPr marL="639763" lvl="2" eaLnBrk="1" hangingPunct="1"/>
            <a:r>
              <a:rPr lang="en-US" altLang="en-US" sz="1800" dirty="0"/>
              <a:t>God used the personalities of the writers—mediated, not dictated. </a:t>
            </a:r>
            <a:r>
              <a:rPr lang="en-US" altLang="en-US" sz="1200" dirty="0"/>
              <a:t>www.answering-islam.org/Intro/comparison.html</a:t>
            </a:r>
          </a:p>
        </p:txBody>
      </p:sp>
      <p:sp>
        <p:nvSpPr>
          <p:cNvPr id="33796" name="Content Placeholder 4">
            <a:extLst>
              <a:ext uri="{FF2B5EF4-FFF2-40B4-BE49-F238E27FC236}">
                <a16:creationId xmlns:a16="http://schemas.microsoft.com/office/drawing/2014/main" id="{9A718634-FCAC-4410-AEC7-830712F8D369}"/>
              </a:ext>
            </a:extLst>
          </p:cNvPr>
          <p:cNvSpPr>
            <a:spLocks noGrp="1"/>
          </p:cNvSpPr>
          <p:nvPr>
            <p:ph sz="half" idx="2"/>
          </p:nvPr>
        </p:nvSpPr>
        <p:spPr>
          <a:xfrm>
            <a:off x="5638800" y="1214825"/>
            <a:ext cx="5486400" cy="5029200"/>
          </a:xfrm>
        </p:spPr>
        <p:txBody>
          <a:bodyPr/>
          <a:lstStyle/>
          <a:p>
            <a:pPr marL="0" indent="0" eaLnBrk="1" hangingPunct="1">
              <a:buNone/>
            </a:pPr>
            <a:r>
              <a:rPr lang="en-US" altLang="en-US" dirty="0">
                <a:solidFill>
                  <a:schemeClr val="bg1"/>
                </a:solidFill>
              </a:rPr>
              <a:t>Quran (Muslim’s view)</a:t>
            </a:r>
          </a:p>
          <a:p>
            <a:pPr marL="457200" lvl="1" eaLnBrk="1" hangingPunct="1"/>
            <a:r>
              <a:rPr lang="en-US" altLang="en-US" dirty="0">
                <a:solidFill>
                  <a:schemeClr val="tx2"/>
                </a:solidFill>
              </a:rPr>
              <a:t>Believed accurately </a:t>
            </a:r>
            <a:r>
              <a:rPr lang="en-US" altLang="en-US" i="1" dirty="0"/>
              <a:t>preserved</a:t>
            </a:r>
            <a:r>
              <a:rPr lang="en-US" altLang="en-US" dirty="0"/>
              <a:t> by Allah (15:9)</a:t>
            </a:r>
          </a:p>
          <a:p>
            <a:pPr marL="457200" lvl="1" eaLnBrk="1" hangingPunct="1"/>
            <a:r>
              <a:rPr lang="en-US" altLang="en-US" dirty="0"/>
              <a:t>Dictated to illiterate Muhammad by the angel Gabriel.</a:t>
            </a:r>
          </a:p>
          <a:p>
            <a:pPr marL="639763" lvl="2" eaLnBrk="1" hangingPunct="1"/>
            <a:r>
              <a:rPr lang="en-US" altLang="en-US" sz="1800" dirty="0"/>
              <a:t>Sura 2.97 “Say: Whoever is an enemy to Gabriel-for he brings down the (revelation) to thy heart by Allah’s will, a confirmation of what went before, and guidance and glad tidings for those who believe”</a:t>
            </a:r>
          </a:p>
          <a:p>
            <a:pPr marL="639763" lvl="2" eaLnBrk="1" hangingPunct="1"/>
            <a:r>
              <a:rPr lang="en-US" altLang="en-US" sz="1800" dirty="0"/>
              <a:t>Prescriptive, rather than descriptive </a:t>
            </a:r>
            <a:r>
              <a:rPr lang="en-US" altLang="en-US" sz="1200" dirty="0"/>
              <a:t>(Dr. Ergun Caner)</a:t>
            </a:r>
            <a:r>
              <a:rPr lang="en-US" altLang="en-US" sz="1800" dirty="0"/>
              <a:t>. </a:t>
            </a:r>
          </a:p>
        </p:txBody>
      </p:sp>
      <p:sp>
        <p:nvSpPr>
          <p:cNvPr id="32773" name="Slide Number Placeholder 4">
            <a:extLst>
              <a:ext uri="{FF2B5EF4-FFF2-40B4-BE49-F238E27FC236}">
                <a16:creationId xmlns:a16="http://schemas.microsoft.com/office/drawing/2014/main" id="{A75B444A-4CE7-4855-B4F8-1CAA7002ED51}"/>
              </a:ext>
            </a:extLst>
          </p:cNvPr>
          <p:cNvSpPr>
            <a:spLocks noGrp="1"/>
          </p:cNvSpPr>
          <p:nvPr>
            <p:ph type="sldNum" sz="quarter" idx="12"/>
          </p:nvPr>
        </p:nvSpPr>
        <p:spPr>
          <a:xfrm>
            <a:off x="9829800" y="6245225"/>
            <a:ext cx="3810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3FAAEC-61A1-4FE4-87B1-8B9483497863}" type="slidenum">
              <a:rPr lang="en-US" altLang="en-US"/>
              <a:pPr eaLnBrk="1" hangingPunct="1"/>
              <a:t>22</a:t>
            </a:fld>
            <a:endParaRPr lang="en-US" alt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3">
            <a:extLst>
              <a:ext uri="{FF2B5EF4-FFF2-40B4-BE49-F238E27FC236}">
                <a16:creationId xmlns:a16="http://schemas.microsoft.com/office/drawing/2014/main" id="{44847398-906F-48DA-8E7E-E98C632D1648}"/>
              </a:ext>
            </a:extLst>
          </p:cNvPr>
          <p:cNvSpPr>
            <a:spLocks noGrp="1"/>
          </p:cNvSpPr>
          <p:nvPr>
            <p:ph sz="half" idx="1"/>
          </p:nvPr>
        </p:nvSpPr>
        <p:spPr>
          <a:xfrm>
            <a:off x="838200" y="1219200"/>
            <a:ext cx="5105400" cy="5502275"/>
          </a:xfrm>
        </p:spPr>
        <p:txBody>
          <a:bodyPr/>
          <a:lstStyle/>
          <a:p>
            <a:pPr marL="0" indent="0" eaLnBrk="1" hangingPunct="1">
              <a:buNone/>
            </a:pPr>
            <a:r>
              <a:rPr lang="en-US" altLang="en-US" dirty="0">
                <a:solidFill>
                  <a:schemeClr val="bg1"/>
                </a:solidFill>
              </a:rPr>
              <a:t>Bible</a:t>
            </a:r>
          </a:p>
          <a:p>
            <a:pPr marL="457200" lvl="1" eaLnBrk="1" hangingPunct="1"/>
            <a:r>
              <a:rPr lang="en-US" altLang="en-US" dirty="0">
                <a:solidFill>
                  <a:schemeClr val="tx2"/>
                </a:solidFill>
              </a:rPr>
              <a:t>Contains thousands of </a:t>
            </a:r>
            <a:r>
              <a:rPr lang="en-US" altLang="en-US" dirty="0"/>
              <a:t>prophecies, many of which have been fulfilled.</a:t>
            </a:r>
          </a:p>
          <a:p>
            <a:pPr marL="639763" lvl="2" eaLnBrk="1" hangingPunct="1"/>
            <a:r>
              <a:rPr lang="en-US" altLang="en-US" dirty="0"/>
              <a:t>Jer. 51:35-40; 49:17-18; Micah 5:2; Ps. 22:14-18; Is. 53:1-10</a:t>
            </a:r>
          </a:p>
          <a:p>
            <a:pPr marL="457200" lvl="1" eaLnBrk="1" hangingPunct="1"/>
            <a:r>
              <a:rPr lang="en-US" altLang="en-US" dirty="0"/>
              <a:t>In the Quran Muslims are told that Allah revealed the Torah and the Gospel </a:t>
            </a:r>
          </a:p>
          <a:p>
            <a:pPr marL="639763" lvl="2" eaLnBrk="1" hangingPunct="1"/>
            <a:r>
              <a:rPr lang="en-US" altLang="en-US" dirty="0"/>
              <a:t>Sura 3:3 It is He Who sent down to thee, in truth, the Book, confirming what went before it; and He sent down the Law (of Moses) and the Gospel (of Jesus) before this, as a guide to mankind  cf.4:136</a:t>
            </a:r>
          </a:p>
        </p:txBody>
      </p:sp>
      <p:sp>
        <p:nvSpPr>
          <p:cNvPr id="34819" name="Content Placeholder 4">
            <a:extLst>
              <a:ext uri="{FF2B5EF4-FFF2-40B4-BE49-F238E27FC236}">
                <a16:creationId xmlns:a16="http://schemas.microsoft.com/office/drawing/2014/main" id="{88037BB1-E257-49FA-98B4-743F188123E2}"/>
              </a:ext>
            </a:extLst>
          </p:cNvPr>
          <p:cNvSpPr>
            <a:spLocks noGrp="1"/>
          </p:cNvSpPr>
          <p:nvPr>
            <p:ph sz="half" idx="2"/>
          </p:nvPr>
        </p:nvSpPr>
        <p:spPr>
          <a:xfrm>
            <a:off x="5638800" y="1219200"/>
            <a:ext cx="5791200" cy="5502275"/>
          </a:xfrm>
        </p:spPr>
        <p:txBody>
          <a:bodyPr/>
          <a:lstStyle/>
          <a:p>
            <a:pPr marL="0" indent="0" eaLnBrk="1" hangingPunct="1">
              <a:buNone/>
            </a:pPr>
            <a:r>
              <a:rPr lang="en-US" altLang="en-US" dirty="0">
                <a:solidFill>
                  <a:schemeClr val="bg1"/>
                </a:solidFill>
              </a:rPr>
              <a:t>Quran</a:t>
            </a:r>
          </a:p>
          <a:p>
            <a:pPr lvl="1" eaLnBrk="1" hangingPunct="1"/>
            <a:r>
              <a:rPr lang="en-US" altLang="en-US" dirty="0">
                <a:solidFill>
                  <a:schemeClr val="tx2"/>
                </a:solidFill>
              </a:rPr>
              <a:t>Contains no actual </a:t>
            </a:r>
            <a:r>
              <a:rPr lang="en-US" altLang="en-US" dirty="0"/>
              <a:t>predictive prophecy. </a:t>
            </a:r>
            <a:r>
              <a:rPr lang="en-US" altLang="en-US" sz="1400" dirty="0"/>
              <a:t>www.geocities.com/worldview_3/quranvbible.html   R. Totten </a:t>
            </a:r>
          </a:p>
          <a:p>
            <a:pPr lvl="1" eaLnBrk="1" hangingPunct="1"/>
            <a:r>
              <a:rPr lang="en-US" altLang="en-US" dirty="0"/>
              <a:t>Given to Muhammad during approximately 20 years in “ecstatic states.” </a:t>
            </a:r>
            <a:r>
              <a:rPr lang="en-US" altLang="en-US" sz="1400" dirty="0"/>
              <a:t>(J. </a:t>
            </a:r>
            <a:r>
              <a:rPr lang="en-US" altLang="en-US" sz="1400" dirty="0" err="1"/>
              <a:t>Noss</a:t>
            </a:r>
            <a:r>
              <a:rPr lang="en-US" altLang="en-US" sz="1400" dirty="0"/>
              <a:t> &amp; D. </a:t>
            </a:r>
            <a:r>
              <a:rPr lang="en-US" altLang="en-US" sz="1400" dirty="0" err="1"/>
              <a:t>Noss</a:t>
            </a:r>
            <a:r>
              <a:rPr lang="en-US" altLang="en-US" sz="1400" dirty="0"/>
              <a:t>, </a:t>
            </a:r>
            <a:r>
              <a:rPr lang="en-US" altLang="en-US" sz="1400" i="1" dirty="0"/>
              <a:t>Man’s Religions</a:t>
            </a:r>
            <a:r>
              <a:rPr lang="en-US" altLang="en-US" sz="1400" dirty="0"/>
              <a:t>, 7</a:t>
            </a:r>
            <a:r>
              <a:rPr lang="en-US" altLang="en-US" sz="1400" baseline="30000" dirty="0"/>
              <a:t>th</a:t>
            </a:r>
            <a:r>
              <a:rPr lang="en-US" altLang="en-US" sz="1400" dirty="0"/>
              <a:t> Ed., p. 506)</a:t>
            </a:r>
          </a:p>
          <a:p>
            <a:pPr lvl="1" eaLnBrk="1" hangingPunct="1"/>
            <a:r>
              <a:rPr lang="en-US" altLang="en-US" sz="2000" dirty="0"/>
              <a:t>Sura 10:94 “If thou wert in doubt as to what We have revealed unto thee, then ask those who have been reading the Book from before thee”  </a:t>
            </a:r>
            <a:br>
              <a:rPr lang="en-US" altLang="en-US" sz="2000" dirty="0"/>
            </a:br>
            <a:r>
              <a:rPr lang="en-US" altLang="en-US" sz="2000" dirty="0"/>
              <a:t>[ask Christians]</a:t>
            </a:r>
          </a:p>
        </p:txBody>
      </p:sp>
      <p:sp>
        <p:nvSpPr>
          <p:cNvPr id="33797" name="Slide Number Placeholder 1">
            <a:extLst>
              <a:ext uri="{FF2B5EF4-FFF2-40B4-BE49-F238E27FC236}">
                <a16:creationId xmlns:a16="http://schemas.microsoft.com/office/drawing/2014/main" id="{82E93CDB-C8EA-40F0-8194-DCAB72F1DDC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88F1FB-B8C6-4153-9165-F953016037B6}" type="slidenum">
              <a:rPr lang="en-US" altLang="en-US"/>
              <a:pPr eaLnBrk="1" hangingPunct="1"/>
              <a:t>23</a:t>
            </a:fld>
            <a:endParaRPr lang="en-US" altLang="en-US"/>
          </a:p>
        </p:txBody>
      </p:sp>
      <p:sp>
        <p:nvSpPr>
          <p:cNvPr id="34821" name="Title 2">
            <a:extLst>
              <a:ext uri="{FF2B5EF4-FFF2-40B4-BE49-F238E27FC236}">
                <a16:creationId xmlns:a16="http://schemas.microsoft.com/office/drawing/2014/main" id="{D32E8B01-1453-4850-A8F1-74292A92CD4E}"/>
              </a:ext>
            </a:extLst>
          </p:cNvPr>
          <p:cNvSpPr>
            <a:spLocks noGrp="1"/>
          </p:cNvSpPr>
          <p:nvPr>
            <p:ph type="title"/>
          </p:nvPr>
        </p:nvSpPr>
        <p:spPr>
          <a:xfrm>
            <a:off x="1524000" y="0"/>
            <a:ext cx="9144000" cy="914400"/>
          </a:xfrm>
        </p:spPr>
        <p:txBody>
          <a:bodyPr/>
          <a:lstStyle/>
          <a:p>
            <a:pPr eaLnBrk="1" hangingPunct="1"/>
            <a:r>
              <a:rPr lang="en-US" altLang="en-US">
                <a:solidFill>
                  <a:schemeClr val="bg1"/>
                </a:solidFill>
              </a:rPr>
              <a:t>Comparison of Scriptures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3">
            <a:extLst>
              <a:ext uri="{FF2B5EF4-FFF2-40B4-BE49-F238E27FC236}">
                <a16:creationId xmlns:a16="http://schemas.microsoft.com/office/drawing/2014/main" id="{1199FEAF-4FBA-4975-B759-E5DF25EA83FF}"/>
              </a:ext>
            </a:extLst>
          </p:cNvPr>
          <p:cNvSpPr>
            <a:spLocks noGrp="1"/>
          </p:cNvSpPr>
          <p:nvPr>
            <p:ph sz="half" idx="1"/>
          </p:nvPr>
        </p:nvSpPr>
        <p:spPr>
          <a:xfrm>
            <a:off x="838200" y="1295400"/>
            <a:ext cx="5029200" cy="4953000"/>
          </a:xfrm>
        </p:spPr>
        <p:txBody>
          <a:bodyPr/>
          <a:lstStyle/>
          <a:p>
            <a:pPr marL="0" indent="0" eaLnBrk="1" hangingPunct="1">
              <a:buNone/>
            </a:pPr>
            <a:r>
              <a:rPr lang="en-US" altLang="en-US" dirty="0">
                <a:solidFill>
                  <a:schemeClr val="bg1"/>
                </a:solidFill>
              </a:rPr>
              <a:t>Bible</a:t>
            </a:r>
          </a:p>
          <a:p>
            <a:pPr marL="457200" lvl="1" eaLnBrk="1" hangingPunct="1"/>
            <a:r>
              <a:rPr lang="en-US" altLang="en-US" sz="2000" dirty="0">
                <a:solidFill>
                  <a:schemeClr val="tx2"/>
                </a:solidFill>
              </a:rPr>
              <a:t>Is not eternal, but the </a:t>
            </a:r>
            <a:br>
              <a:rPr lang="en-US" altLang="en-US" sz="2000" dirty="0">
                <a:solidFill>
                  <a:schemeClr val="bg1"/>
                </a:solidFill>
              </a:rPr>
            </a:br>
            <a:r>
              <a:rPr lang="en-US" altLang="en-US" sz="2000" dirty="0"/>
              <a:t>product of prophetic and apostolic authority. Jesus is the eternal Word of God</a:t>
            </a:r>
            <a:r>
              <a:rPr lang="en-US" altLang="en-US" dirty="0"/>
              <a:t> </a:t>
            </a:r>
            <a:r>
              <a:rPr lang="en-US" altLang="en-US" sz="1800" dirty="0"/>
              <a:t>(John 1:1-5, 14)</a:t>
            </a:r>
            <a:r>
              <a:rPr lang="en-US" altLang="en-US" dirty="0"/>
              <a:t>.</a:t>
            </a:r>
          </a:p>
          <a:p>
            <a:pPr marL="457200" lvl="1" eaLnBrk="1" hangingPunct="1"/>
            <a:r>
              <a:rPr lang="en-US" altLang="en-US" sz="2000" dirty="0"/>
              <a:t>We don’t consider only the Hebrew and Greek (&amp; Aramaic) copies to be truly authoritative, but encourage translations. For Islam, the Quran in Arabic is authoritative, superseding the Bible. </a:t>
            </a:r>
          </a:p>
          <a:p>
            <a:pPr marL="457200" lvl="1" eaLnBrk="1" hangingPunct="1"/>
            <a:r>
              <a:rPr lang="en-US" altLang="en-US" sz="2000" dirty="0"/>
              <a:t>Translations from Arabic are interpretations. </a:t>
            </a:r>
            <a:r>
              <a:rPr lang="en-US" altLang="en-US" sz="1400" dirty="0"/>
              <a:t>www.answering-islam.org/Intro/comparison.html</a:t>
            </a:r>
          </a:p>
        </p:txBody>
      </p:sp>
      <p:sp>
        <p:nvSpPr>
          <p:cNvPr id="35843" name="Content Placeholder 4">
            <a:extLst>
              <a:ext uri="{FF2B5EF4-FFF2-40B4-BE49-F238E27FC236}">
                <a16:creationId xmlns:a16="http://schemas.microsoft.com/office/drawing/2014/main" id="{BD31A5C8-50D4-4A69-A184-2DC6A5484F16}"/>
              </a:ext>
            </a:extLst>
          </p:cNvPr>
          <p:cNvSpPr>
            <a:spLocks noGrp="1"/>
          </p:cNvSpPr>
          <p:nvPr>
            <p:ph sz="half" idx="2"/>
          </p:nvPr>
        </p:nvSpPr>
        <p:spPr>
          <a:xfrm>
            <a:off x="5600700" y="1295400"/>
            <a:ext cx="5829300" cy="6019800"/>
          </a:xfrm>
        </p:spPr>
        <p:txBody>
          <a:bodyPr/>
          <a:lstStyle/>
          <a:p>
            <a:pPr marL="0" indent="0" eaLnBrk="1" hangingPunct="1">
              <a:buNone/>
            </a:pPr>
            <a:r>
              <a:rPr lang="en-US" altLang="en-US" dirty="0">
                <a:solidFill>
                  <a:schemeClr val="bg1"/>
                </a:solidFill>
              </a:rPr>
              <a:t>Quran</a:t>
            </a:r>
          </a:p>
          <a:p>
            <a:pPr lvl="1" eaLnBrk="1" hangingPunct="1"/>
            <a:r>
              <a:rPr lang="en-US" altLang="en-US" sz="2000" dirty="0">
                <a:solidFill>
                  <a:schemeClr val="tx2"/>
                </a:solidFill>
              </a:rPr>
              <a:t>Considered eternal,</a:t>
            </a:r>
            <a:r>
              <a:rPr lang="en-US" altLang="en-US" sz="2000" dirty="0">
                <a:solidFill>
                  <a:schemeClr val="bg1"/>
                </a:solidFill>
              </a:rPr>
              <a:t> </a:t>
            </a:r>
            <a:r>
              <a:rPr lang="en-US" altLang="en-US" sz="2000" dirty="0"/>
              <a:t>descended from heaven, the actual words of God. </a:t>
            </a:r>
            <a:r>
              <a:rPr lang="en-US" altLang="en-US" sz="1400" dirty="0" err="1"/>
              <a:t>Noss</a:t>
            </a:r>
            <a:r>
              <a:rPr lang="en-US" altLang="en-US" sz="1400" dirty="0"/>
              <a:t>, p. 94. </a:t>
            </a:r>
          </a:p>
          <a:p>
            <a:pPr lvl="1" eaLnBrk="1" hangingPunct="1"/>
            <a:r>
              <a:rPr lang="en-US" altLang="en-US" sz="2000" dirty="0"/>
              <a:t>(W)hat the Qur'an is to the Muslim, 'Christ himself' is to the Christian. We are not 'book'-centered; we are 'Person'-centered (that is, 'Christ'-centered)! </a:t>
            </a:r>
            <a:r>
              <a:rPr lang="en-US" altLang="en-US" sz="1400" dirty="0"/>
              <a:t>www.answering-islam.org/Intro/comparison.html</a:t>
            </a:r>
          </a:p>
          <a:p>
            <a:pPr lvl="1" eaLnBrk="1" hangingPunct="1"/>
            <a:r>
              <a:rPr lang="en-US" altLang="en-US" sz="2000" dirty="0"/>
              <a:t>Muslims consider the Bible to be corrupted.</a:t>
            </a:r>
          </a:p>
          <a:p>
            <a:pPr lvl="2" eaLnBrk="1" hangingPunct="1"/>
            <a:r>
              <a:rPr lang="en-US" altLang="en-US" dirty="0"/>
              <a:t>“But the transgressors changed the word from that which had been given them” Sura 2:59</a:t>
            </a:r>
          </a:p>
        </p:txBody>
      </p:sp>
      <p:sp>
        <p:nvSpPr>
          <p:cNvPr id="34821" name="Slide Number Placeholder 4">
            <a:extLst>
              <a:ext uri="{FF2B5EF4-FFF2-40B4-BE49-F238E27FC236}">
                <a16:creationId xmlns:a16="http://schemas.microsoft.com/office/drawing/2014/main" id="{E05B13F3-6AA7-4809-8998-07281F5B5E9C}"/>
              </a:ext>
            </a:extLst>
          </p:cNvPr>
          <p:cNvSpPr>
            <a:spLocks noGrp="1"/>
          </p:cNvSpPr>
          <p:nvPr>
            <p:ph type="sldNum" sz="quarter" idx="12"/>
          </p:nvPr>
        </p:nvSpPr>
        <p:spPr>
          <a:xfrm>
            <a:off x="9677400" y="6245225"/>
            <a:ext cx="5334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DFE681-3712-4AE2-B2B8-C8AD00C34A02}" type="slidenum">
              <a:rPr lang="en-US" altLang="en-US"/>
              <a:pPr eaLnBrk="1" hangingPunct="1"/>
              <a:t>24</a:t>
            </a:fld>
            <a:endParaRPr lang="en-US" altLang="en-US"/>
          </a:p>
        </p:txBody>
      </p:sp>
      <p:sp>
        <p:nvSpPr>
          <p:cNvPr id="35845" name="Title 2">
            <a:extLst>
              <a:ext uri="{FF2B5EF4-FFF2-40B4-BE49-F238E27FC236}">
                <a16:creationId xmlns:a16="http://schemas.microsoft.com/office/drawing/2014/main" id="{53904192-081E-4BD5-B919-9246353C39EA}"/>
              </a:ext>
            </a:extLst>
          </p:cNvPr>
          <p:cNvSpPr>
            <a:spLocks noGrp="1"/>
          </p:cNvSpPr>
          <p:nvPr>
            <p:ph type="title"/>
          </p:nvPr>
        </p:nvSpPr>
        <p:spPr>
          <a:xfrm>
            <a:off x="1524000" y="0"/>
            <a:ext cx="9144000" cy="914400"/>
          </a:xfrm>
        </p:spPr>
        <p:txBody>
          <a:bodyPr/>
          <a:lstStyle/>
          <a:p>
            <a:pPr eaLnBrk="1" hangingPunct="1"/>
            <a:r>
              <a:rPr lang="en-US" altLang="en-US">
                <a:solidFill>
                  <a:schemeClr val="bg1"/>
                </a:solidFill>
              </a:rPr>
              <a:t>Comparison of Scriptures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5A0A3DE-DD0A-4F9A-AF08-02C63756C4A5}"/>
              </a:ext>
            </a:extLst>
          </p:cNvPr>
          <p:cNvSpPr>
            <a:spLocks noGrp="1"/>
          </p:cNvSpPr>
          <p:nvPr>
            <p:ph type="title"/>
          </p:nvPr>
        </p:nvSpPr>
        <p:spPr>
          <a:xfrm>
            <a:off x="1981200" y="0"/>
            <a:ext cx="8229600" cy="914400"/>
          </a:xfrm>
        </p:spPr>
        <p:txBody>
          <a:bodyPr/>
          <a:lstStyle/>
          <a:p>
            <a:pPr eaLnBrk="1" hangingPunct="1"/>
            <a:r>
              <a:rPr lang="en-US" altLang="en-US"/>
              <a:t>Understanding of God</a:t>
            </a:r>
          </a:p>
        </p:txBody>
      </p:sp>
      <p:sp>
        <p:nvSpPr>
          <p:cNvPr id="36867" name="Content Placeholder 2">
            <a:extLst>
              <a:ext uri="{FF2B5EF4-FFF2-40B4-BE49-F238E27FC236}">
                <a16:creationId xmlns:a16="http://schemas.microsoft.com/office/drawing/2014/main" id="{0620B734-B02D-4F14-89DA-DF7A1314775C}"/>
              </a:ext>
            </a:extLst>
          </p:cNvPr>
          <p:cNvSpPr>
            <a:spLocks noGrp="1"/>
          </p:cNvSpPr>
          <p:nvPr>
            <p:ph sz="half" idx="1"/>
          </p:nvPr>
        </p:nvSpPr>
        <p:spPr>
          <a:xfrm>
            <a:off x="1828800" y="838200"/>
            <a:ext cx="4267200" cy="6019800"/>
          </a:xfrm>
        </p:spPr>
        <p:txBody>
          <a:bodyPr/>
          <a:lstStyle/>
          <a:p>
            <a:pPr eaLnBrk="1" hangingPunct="1"/>
            <a:r>
              <a:rPr lang="en-US" altLang="en-US" sz="2400"/>
              <a:t>God is a Tri-unity</a:t>
            </a:r>
          </a:p>
          <a:p>
            <a:pPr lvl="1" eaLnBrk="1" hangingPunct="1"/>
            <a:r>
              <a:rPr lang="en-US" altLang="en-US" sz="2000"/>
              <a:t>Matt. 3:16-17; 1 Cor. 12:4-6; Eph. 4:4-6; Heb. 9:14; 1 Pet. 1:2; 4:14; Gen. 1:2,26 +John 1:1-3; Matt. 28:19</a:t>
            </a:r>
          </a:p>
          <a:p>
            <a:pPr eaLnBrk="1" hangingPunct="1"/>
            <a:r>
              <a:rPr lang="en-US" altLang="en-US" sz="2400"/>
              <a:t>God is Father to Christians (Matt. 6:9)—an intimate Father (Rom. 8:15; Gal. 4:6).</a:t>
            </a:r>
          </a:p>
          <a:p>
            <a:pPr eaLnBrk="1" hangingPunct="1"/>
            <a:r>
              <a:rPr lang="en-US" altLang="en-US" sz="2400"/>
              <a:t>God is not only just, but gracious. He gives what we don’t deserve in the death of Jesus (Eph. 2:8-9).</a:t>
            </a:r>
          </a:p>
          <a:p>
            <a:pPr lvl="1" eaLnBrk="1" hangingPunct="1"/>
            <a:endParaRPr lang="en-US" altLang="en-US"/>
          </a:p>
        </p:txBody>
      </p:sp>
      <p:sp>
        <p:nvSpPr>
          <p:cNvPr id="36868" name="Content Placeholder 3">
            <a:extLst>
              <a:ext uri="{FF2B5EF4-FFF2-40B4-BE49-F238E27FC236}">
                <a16:creationId xmlns:a16="http://schemas.microsoft.com/office/drawing/2014/main" id="{3130667B-C5D6-4345-8C5C-C7761DE58C74}"/>
              </a:ext>
            </a:extLst>
          </p:cNvPr>
          <p:cNvSpPr>
            <a:spLocks noGrp="1"/>
          </p:cNvSpPr>
          <p:nvPr>
            <p:ph sz="half" idx="2"/>
          </p:nvPr>
        </p:nvSpPr>
        <p:spPr>
          <a:xfrm>
            <a:off x="6096000" y="685800"/>
            <a:ext cx="4305300" cy="6172200"/>
          </a:xfrm>
        </p:spPr>
        <p:txBody>
          <a:bodyPr/>
          <a:lstStyle/>
          <a:p>
            <a:pPr eaLnBrk="1" hangingPunct="1"/>
            <a:r>
              <a:rPr lang="en-US" altLang="en-US"/>
              <a:t>“</a:t>
            </a:r>
            <a:r>
              <a:rPr lang="en-US" altLang="en-US" sz="2400"/>
              <a:t>There is no god but God.” (Shahadah)</a:t>
            </a:r>
          </a:p>
          <a:p>
            <a:pPr lvl="1" eaLnBrk="1" hangingPunct="1"/>
            <a:r>
              <a:rPr lang="en-US" altLang="en-US" sz="2000"/>
              <a:t>Say not "Trinity" : desist: it will be better for you: for Allah is one Allah. Surah 4:171; cf. 5:76  </a:t>
            </a:r>
            <a:r>
              <a:rPr lang="en-US" altLang="en-US" sz="1400">
                <a:hlinkClick r:id="rId3"/>
              </a:rPr>
              <a:t>www.answering-islam.org/Intro/comparison.html</a:t>
            </a:r>
            <a:endParaRPr lang="en-US" altLang="en-US" sz="1400"/>
          </a:p>
          <a:p>
            <a:pPr eaLnBrk="1" hangingPunct="1"/>
            <a:r>
              <a:rPr lang="en-US" altLang="en-US" sz="2400"/>
              <a:t>God is not Father to His followers, but more a  merciful Judge.</a:t>
            </a:r>
          </a:p>
          <a:p>
            <a:pPr lvl="1" eaLnBrk="1" hangingPunct="1"/>
            <a:r>
              <a:rPr lang="en-US" altLang="en-US" sz="2000"/>
              <a:t>Of the 99 names for God, not one shows a  personal relationship (Ergun Caner). </a:t>
            </a:r>
            <a:r>
              <a:rPr lang="en-US" altLang="en-US" sz="1400">
                <a:hlinkClick r:id="rId4"/>
              </a:rPr>
              <a:t>http://en.wikipedia.org/wiki/Ninety-nine_names_of_Allah</a:t>
            </a:r>
            <a:r>
              <a:rPr lang="en-US" altLang="en-US" sz="1400"/>
              <a:t> </a:t>
            </a:r>
          </a:p>
        </p:txBody>
      </p:sp>
      <p:sp>
        <p:nvSpPr>
          <p:cNvPr id="36869" name="Slide Number Placeholder 4">
            <a:extLst>
              <a:ext uri="{FF2B5EF4-FFF2-40B4-BE49-F238E27FC236}">
                <a16:creationId xmlns:a16="http://schemas.microsoft.com/office/drawing/2014/main" id="{29206F7D-291A-4DAE-A9DF-FA2703458397}"/>
              </a:ext>
            </a:extLst>
          </p:cNvPr>
          <p:cNvSpPr>
            <a:spLocks noGrp="1"/>
          </p:cNvSpPr>
          <p:nvPr>
            <p:ph type="sldNum" sz="quarter" idx="12"/>
          </p:nvPr>
        </p:nvSpPr>
        <p:spPr>
          <a:xfrm>
            <a:off x="9601200" y="6245225"/>
            <a:ext cx="609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50D37ACF-74F5-4F9F-8344-F025F7B7E5FF}" type="slidenum">
              <a:rPr lang="en-US" altLang="en-US" sz="1400"/>
              <a:pPr eaLnBrk="1" hangingPunct="1">
                <a:spcBef>
                  <a:spcPct val="0"/>
                </a:spcBef>
                <a:buFontTx/>
                <a:buNone/>
              </a:pPr>
              <a:t>25</a:t>
            </a:fld>
            <a:endParaRPr lang="en-US" altLang="en-US"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E755BF93-48FF-4660-A24F-D1F766556DA8}"/>
              </a:ext>
            </a:extLst>
          </p:cNvPr>
          <p:cNvSpPr>
            <a:spLocks noGrp="1"/>
          </p:cNvSpPr>
          <p:nvPr>
            <p:ph type="title"/>
          </p:nvPr>
        </p:nvSpPr>
        <p:spPr>
          <a:xfrm>
            <a:off x="1981200" y="0"/>
            <a:ext cx="8229600" cy="914400"/>
          </a:xfrm>
        </p:spPr>
        <p:txBody>
          <a:bodyPr/>
          <a:lstStyle/>
          <a:p>
            <a:pPr eaLnBrk="1" hangingPunct="1"/>
            <a:r>
              <a:rPr lang="en-US" altLang="en-US"/>
              <a:t>Understanding of God</a:t>
            </a:r>
          </a:p>
        </p:txBody>
      </p:sp>
      <p:sp>
        <p:nvSpPr>
          <p:cNvPr id="37891" name="Content Placeholder 2">
            <a:extLst>
              <a:ext uri="{FF2B5EF4-FFF2-40B4-BE49-F238E27FC236}">
                <a16:creationId xmlns:a16="http://schemas.microsoft.com/office/drawing/2014/main" id="{13BCC68E-72A0-475D-9FA0-8BD624479EC3}"/>
              </a:ext>
            </a:extLst>
          </p:cNvPr>
          <p:cNvSpPr>
            <a:spLocks noGrp="1"/>
          </p:cNvSpPr>
          <p:nvPr>
            <p:ph sz="half" idx="1"/>
          </p:nvPr>
        </p:nvSpPr>
        <p:spPr>
          <a:xfrm>
            <a:off x="1752600" y="914400"/>
            <a:ext cx="4343400" cy="5410200"/>
          </a:xfrm>
        </p:spPr>
        <p:txBody>
          <a:bodyPr/>
          <a:lstStyle/>
          <a:p>
            <a:pPr eaLnBrk="1" hangingPunct="1"/>
            <a:r>
              <a:rPr lang="en-US" altLang="en-US" sz="2400"/>
              <a:t>God is love (I John 4:8--agape). God’s love is based upon His own character more than the merit of the beloved.</a:t>
            </a:r>
          </a:p>
          <a:p>
            <a:pPr lvl="1" eaLnBrk="1" hangingPunct="1"/>
            <a:r>
              <a:rPr lang="en-US" altLang="en-US"/>
              <a:t>God loves even the prodigals (Luke 15) and the transgressors (Rom. 5:8-10). </a:t>
            </a:r>
          </a:p>
          <a:p>
            <a:pPr eaLnBrk="1" hangingPunct="1"/>
            <a:r>
              <a:rPr lang="en-US" altLang="en-US" sz="2400"/>
              <a:t>God is also sovereign in His mercy and compassion (Rom. 9:15-16).</a:t>
            </a:r>
          </a:p>
        </p:txBody>
      </p:sp>
      <p:sp>
        <p:nvSpPr>
          <p:cNvPr id="37892" name="Content Placeholder 3">
            <a:extLst>
              <a:ext uri="{FF2B5EF4-FFF2-40B4-BE49-F238E27FC236}">
                <a16:creationId xmlns:a16="http://schemas.microsoft.com/office/drawing/2014/main" id="{87738339-EF04-4931-9263-CF0E1E48C95A}"/>
              </a:ext>
            </a:extLst>
          </p:cNvPr>
          <p:cNvSpPr>
            <a:spLocks noGrp="1"/>
          </p:cNvSpPr>
          <p:nvPr>
            <p:ph sz="half" idx="2"/>
          </p:nvPr>
        </p:nvSpPr>
        <p:spPr>
          <a:xfrm>
            <a:off x="6096000" y="914400"/>
            <a:ext cx="4305300" cy="5943600"/>
          </a:xfrm>
        </p:spPr>
        <p:txBody>
          <a:bodyPr/>
          <a:lstStyle/>
          <a:p>
            <a:pPr eaLnBrk="1" hangingPunct="1"/>
            <a:r>
              <a:rPr lang="en-US" altLang="en-US" sz="2400"/>
              <a:t>Allah is characterized primarily by justice and mercy. Allah loves those who do what is right (Surah 2:195, 222, 276; 3:31, 134, etc.),but not unconditionally (agape love).</a:t>
            </a:r>
          </a:p>
          <a:p>
            <a:pPr eaLnBrk="1" hangingPunct="1"/>
            <a:r>
              <a:rPr lang="en-US" altLang="en-US" sz="2400"/>
              <a:t>He does not love the prodigals (7:31) or transgressors (5:87).</a:t>
            </a:r>
          </a:p>
          <a:p>
            <a:pPr eaLnBrk="1" hangingPunct="1"/>
            <a:r>
              <a:rPr lang="en-US" altLang="en-US" sz="2400"/>
              <a:t>God forgives or chastens according to his will (5:18).</a:t>
            </a:r>
          </a:p>
        </p:txBody>
      </p:sp>
      <p:sp>
        <p:nvSpPr>
          <p:cNvPr id="37893" name="Slide Number Placeholder 4">
            <a:extLst>
              <a:ext uri="{FF2B5EF4-FFF2-40B4-BE49-F238E27FC236}">
                <a16:creationId xmlns:a16="http://schemas.microsoft.com/office/drawing/2014/main" id="{A3C86A4E-EB9C-4492-B27C-F6EB57DBC7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4DB021-220B-49C9-803F-B39F15DD70B6}" type="slidenum">
              <a:rPr lang="en-US" altLang="en-US" sz="1400"/>
              <a:pPr eaLnBrk="1" hangingPunct="1">
                <a:spcBef>
                  <a:spcPct val="0"/>
                </a:spcBef>
                <a:buFontTx/>
                <a:buNone/>
              </a:pPr>
              <a:t>26</a:t>
            </a:fld>
            <a:endParaRPr lang="en-US" altLang="en-US"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F2F18C32-1309-4507-A828-78DEA116418C}"/>
              </a:ext>
            </a:extLst>
          </p:cNvPr>
          <p:cNvSpPr>
            <a:spLocks noGrp="1"/>
          </p:cNvSpPr>
          <p:nvPr>
            <p:ph type="title"/>
          </p:nvPr>
        </p:nvSpPr>
        <p:spPr>
          <a:xfrm>
            <a:off x="1981200" y="0"/>
            <a:ext cx="8229600" cy="914400"/>
          </a:xfrm>
        </p:spPr>
        <p:txBody>
          <a:bodyPr/>
          <a:lstStyle/>
          <a:p>
            <a:pPr eaLnBrk="1" hangingPunct="1"/>
            <a:r>
              <a:rPr lang="en-US" altLang="en-US"/>
              <a:t>Understanding of God</a:t>
            </a:r>
          </a:p>
        </p:txBody>
      </p:sp>
      <p:sp>
        <p:nvSpPr>
          <p:cNvPr id="38915" name="Content Placeholder 2">
            <a:extLst>
              <a:ext uri="{FF2B5EF4-FFF2-40B4-BE49-F238E27FC236}">
                <a16:creationId xmlns:a16="http://schemas.microsoft.com/office/drawing/2014/main" id="{CDF1BD14-08FA-40C1-8C55-68C2661A62FD}"/>
              </a:ext>
            </a:extLst>
          </p:cNvPr>
          <p:cNvSpPr>
            <a:spLocks noGrp="1"/>
          </p:cNvSpPr>
          <p:nvPr>
            <p:ph sz="half" idx="1"/>
          </p:nvPr>
        </p:nvSpPr>
        <p:spPr>
          <a:xfrm>
            <a:off x="1524000" y="762000"/>
            <a:ext cx="4724400" cy="6096000"/>
          </a:xfrm>
        </p:spPr>
        <p:txBody>
          <a:bodyPr/>
          <a:lstStyle/>
          <a:p>
            <a:pPr eaLnBrk="1" hangingPunct="1"/>
            <a:r>
              <a:rPr lang="en-US" altLang="en-US" sz="2400"/>
              <a:t>God is singular: “apart from Me there is no God,” Is. 44:6; 45:5, or Savior (Is. 45:21).</a:t>
            </a:r>
          </a:p>
          <a:p>
            <a:pPr eaLnBrk="1" hangingPunct="1"/>
            <a:r>
              <a:rPr lang="en-US" altLang="en-US" sz="2400"/>
              <a:t>No one comes to the Father except through Jesus (John 14:6).</a:t>
            </a:r>
          </a:p>
          <a:p>
            <a:pPr eaLnBrk="1" hangingPunct="1"/>
            <a:r>
              <a:rPr lang="en-US" altLang="en-US" sz="2400"/>
              <a:t>Jesus claims to be one with the Father (John 10:30). If we see Jesus, we see the Father (John 14:9). If we don’t believe in Jesus, we are condemned (John 3:18).</a:t>
            </a:r>
          </a:p>
        </p:txBody>
      </p:sp>
      <p:sp>
        <p:nvSpPr>
          <p:cNvPr id="38916" name="Content Placeholder 3">
            <a:extLst>
              <a:ext uri="{FF2B5EF4-FFF2-40B4-BE49-F238E27FC236}">
                <a16:creationId xmlns:a16="http://schemas.microsoft.com/office/drawing/2014/main" id="{C3A9B77E-AB5C-4425-98EC-D386D59B682F}"/>
              </a:ext>
            </a:extLst>
          </p:cNvPr>
          <p:cNvSpPr>
            <a:spLocks noGrp="1"/>
          </p:cNvSpPr>
          <p:nvPr>
            <p:ph sz="half" idx="2"/>
          </p:nvPr>
        </p:nvSpPr>
        <p:spPr>
          <a:xfrm>
            <a:off x="6096000" y="838200"/>
            <a:ext cx="4305300" cy="6019800"/>
          </a:xfrm>
        </p:spPr>
        <p:txBody>
          <a:bodyPr/>
          <a:lstStyle/>
          <a:p>
            <a:pPr eaLnBrk="1" hangingPunct="1"/>
            <a:r>
              <a:rPr lang="en-US" altLang="en-US" sz="2400"/>
              <a:t>The Koran teaches that Allah is the same God as the God of Jews and Christians. “We believe in the Revelation which has come down to us and in that which came down to you; Our God and your God is One; And it is to Him we bow.” Sura 29:46</a:t>
            </a:r>
            <a:br>
              <a:rPr lang="en-US" altLang="en-US"/>
            </a:br>
            <a:endParaRPr lang="en-US" altLang="en-US"/>
          </a:p>
        </p:txBody>
      </p:sp>
      <p:sp>
        <p:nvSpPr>
          <p:cNvPr id="38917" name="Slide Number Placeholder 4">
            <a:extLst>
              <a:ext uri="{FF2B5EF4-FFF2-40B4-BE49-F238E27FC236}">
                <a16:creationId xmlns:a16="http://schemas.microsoft.com/office/drawing/2014/main" id="{BECBBCD0-675F-4BDC-AFCA-2C25CB4F7A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0E1F956-DD78-4824-BDB2-A95DFCF4C6EF}" type="slidenum">
              <a:rPr lang="en-US" altLang="en-US" sz="1400"/>
              <a:pPr eaLnBrk="1" hangingPunct="1">
                <a:spcBef>
                  <a:spcPct val="0"/>
                </a:spcBef>
                <a:buFontTx/>
                <a:buNone/>
              </a:pPr>
              <a:t>27</a:t>
            </a:fld>
            <a:endParaRPr lang="en-US" altLang="en-US"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C920EEC7-8B89-438E-AC75-712077620E25}"/>
              </a:ext>
            </a:extLst>
          </p:cNvPr>
          <p:cNvSpPr>
            <a:spLocks noGrp="1"/>
          </p:cNvSpPr>
          <p:nvPr>
            <p:ph type="title"/>
          </p:nvPr>
        </p:nvSpPr>
        <p:spPr/>
        <p:txBody>
          <a:bodyPr/>
          <a:lstStyle/>
          <a:p>
            <a:pPr eaLnBrk="1" hangingPunct="1"/>
            <a:r>
              <a:rPr lang="en-US" altLang="en-US"/>
              <a:t>Discrepancies Between</a:t>
            </a:r>
            <a:br>
              <a:rPr lang="en-US" altLang="en-US"/>
            </a:br>
            <a:r>
              <a:rPr lang="en-US" altLang="en-US"/>
              <a:t>The Bible &amp; The Koran</a:t>
            </a:r>
          </a:p>
        </p:txBody>
      </p:sp>
      <p:sp>
        <p:nvSpPr>
          <p:cNvPr id="39939" name="Content Placeholder 2">
            <a:extLst>
              <a:ext uri="{FF2B5EF4-FFF2-40B4-BE49-F238E27FC236}">
                <a16:creationId xmlns:a16="http://schemas.microsoft.com/office/drawing/2014/main" id="{46FD11FD-B41B-49BB-901D-849540195F2C}"/>
              </a:ext>
            </a:extLst>
          </p:cNvPr>
          <p:cNvSpPr>
            <a:spLocks noGrp="1"/>
          </p:cNvSpPr>
          <p:nvPr>
            <p:ph idx="1"/>
          </p:nvPr>
        </p:nvSpPr>
        <p:spPr>
          <a:xfrm>
            <a:off x="1752600" y="1676400"/>
            <a:ext cx="8534400" cy="5181600"/>
          </a:xfrm>
        </p:spPr>
        <p:txBody>
          <a:bodyPr/>
          <a:lstStyle/>
          <a:p>
            <a:pPr eaLnBrk="1" hangingPunct="1"/>
            <a:r>
              <a:rPr lang="en-US" altLang="en-US" sz="2400"/>
              <a:t>The Koran emerged to correct the Bible, due to  supposed corruption in transmission. </a:t>
            </a:r>
            <a:r>
              <a:rPr lang="en-US" altLang="en-US" sz="1400">
                <a:hlinkClick r:id="rId3"/>
              </a:rPr>
              <a:t>http://en.wikipedia.org/wiki/Biblical_narratives_and_the_Qur’an</a:t>
            </a:r>
            <a:r>
              <a:rPr lang="en-US" altLang="en-US" sz="1400"/>
              <a:t>, accessed 3/5/09</a:t>
            </a:r>
          </a:p>
          <a:p>
            <a:pPr lvl="1" eaLnBrk="1" hangingPunct="1"/>
            <a:r>
              <a:rPr lang="en-US" altLang="en-US" sz="2000"/>
              <a:t>All sons of Noah are saved from the Flood: Gen. 8:18; One of Noah’s sons rejects him and is drowned: Sura 11:43.</a:t>
            </a:r>
          </a:p>
          <a:p>
            <a:pPr lvl="2" eaLnBrk="1" hangingPunct="1"/>
            <a:r>
              <a:rPr lang="en-US" altLang="en-US" sz="2000"/>
              <a:t>Noah wife is labeled as being untrue to him—Sura 66:10.</a:t>
            </a:r>
          </a:p>
          <a:p>
            <a:pPr lvl="1" eaLnBrk="1" hangingPunct="1"/>
            <a:r>
              <a:rPr lang="en-US" altLang="en-US" sz="2000"/>
              <a:t>Lot’s wife is turned into a pillar of salt: Gen. 19:26; she does not leave Sodom: Sura 11:81.</a:t>
            </a:r>
          </a:p>
          <a:p>
            <a:pPr lvl="1" eaLnBrk="1" hangingPunct="1"/>
            <a:r>
              <a:rPr lang="en-US" altLang="en-US" sz="2000"/>
              <a:t>The Queen of Sheba inquires of Solomon’s wisdom: 1 Kings 10:1-3; she becomes a monotheist: Sura 27:43</a:t>
            </a:r>
          </a:p>
        </p:txBody>
      </p:sp>
      <p:sp>
        <p:nvSpPr>
          <p:cNvPr id="39940" name="Slide Number Placeholder 3">
            <a:extLst>
              <a:ext uri="{FF2B5EF4-FFF2-40B4-BE49-F238E27FC236}">
                <a16:creationId xmlns:a16="http://schemas.microsoft.com/office/drawing/2014/main" id="{9A9EC41F-C00F-4626-90AB-EA3A5924A0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B384851-9DB6-4E60-9A06-EEC21F8FC348}" type="slidenum">
              <a:rPr lang="en-US" altLang="en-US" sz="1400"/>
              <a:pPr eaLnBrk="1" hangingPunct="1">
                <a:spcBef>
                  <a:spcPct val="0"/>
                </a:spcBef>
                <a:buFontTx/>
                <a:buNone/>
              </a:pPr>
              <a:t>28</a:t>
            </a:fld>
            <a:endParaRPr lang="en-US" altLang="en-US"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a:extLst>
              <a:ext uri="{FF2B5EF4-FFF2-40B4-BE49-F238E27FC236}">
                <a16:creationId xmlns:a16="http://schemas.microsoft.com/office/drawing/2014/main" id="{35F90BF4-D10A-41CF-B40D-0671E2491287}"/>
              </a:ext>
            </a:extLst>
          </p:cNvPr>
          <p:cNvSpPr>
            <a:spLocks noGrp="1"/>
          </p:cNvSpPr>
          <p:nvPr>
            <p:ph idx="1"/>
          </p:nvPr>
        </p:nvSpPr>
        <p:spPr>
          <a:xfrm>
            <a:off x="1828800" y="1676400"/>
            <a:ext cx="8458200" cy="4572000"/>
          </a:xfrm>
        </p:spPr>
        <p:txBody>
          <a:bodyPr/>
          <a:lstStyle/>
          <a:p>
            <a:pPr eaLnBrk="1" hangingPunct="1"/>
            <a:r>
              <a:rPr lang="en-US" altLang="en-US" sz="2000"/>
              <a:t>Haman served under Persian King Xerxes: Esther 3:1; Haman served a Pharaoh (“Firaun”), Sura 28:6.</a:t>
            </a:r>
          </a:p>
          <a:p>
            <a:pPr eaLnBrk="1" hangingPunct="1"/>
            <a:r>
              <a:rPr lang="en-US" altLang="en-US" sz="2000"/>
              <a:t>Aaron made the golden calf that was worshipped when Moses was on Mt. Sinai, and “had let them get out of control,” Ex. 32:24-25; Aaron professed innocence and had almost died from abuse by the Israelites, Sura 7:150.</a:t>
            </a:r>
          </a:p>
          <a:p>
            <a:pPr eaLnBrk="1" hangingPunct="1"/>
            <a:r>
              <a:rPr lang="en-US" altLang="en-US" sz="2000"/>
              <a:t>The Bible does not mention the infant Jesus speaking intelligible sentences; The Koran  does: Sura19:30-33.</a:t>
            </a:r>
          </a:p>
          <a:p>
            <a:pPr eaLnBrk="1" hangingPunct="1"/>
            <a:r>
              <a:rPr lang="en-US" altLang="en-US" sz="2000"/>
              <a:t>Mary, mother of Jesus was said to have Aaron for a brother—Sura 19:28. Some Muslims say this [suddenly] refers to the Miriam of Ex. 15:20 (their names are the same in Arabic).</a:t>
            </a:r>
          </a:p>
          <a:p>
            <a:pPr eaLnBrk="1" hangingPunct="1"/>
            <a:r>
              <a:rPr lang="en-US" altLang="en-US" sz="2000"/>
              <a:t>Muhammed believed the Christian Trinity was composed of the Father, Mary and their offspring, Jesus (Sura 4:171; 5:72).</a:t>
            </a:r>
          </a:p>
        </p:txBody>
      </p:sp>
      <p:sp>
        <p:nvSpPr>
          <p:cNvPr id="40963" name="Slide Number Placeholder 3">
            <a:extLst>
              <a:ext uri="{FF2B5EF4-FFF2-40B4-BE49-F238E27FC236}">
                <a16:creationId xmlns:a16="http://schemas.microsoft.com/office/drawing/2014/main" id="{B1106BF4-0B39-49F3-9966-5BB5246F53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D3F345F-CDFF-455A-94FF-3373124E3DC7}" type="slidenum">
              <a:rPr lang="en-US" altLang="en-US" sz="1400"/>
              <a:pPr eaLnBrk="1" hangingPunct="1">
                <a:spcBef>
                  <a:spcPct val="0"/>
                </a:spcBef>
                <a:buFontTx/>
                <a:buNone/>
              </a:pPr>
              <a:t>29</a:t>
            </a:fld>
            <a:endParaRPr lang="en-US" altLang="en-US" sz="1400"/>
          </a:p>
        </p:txBody>
      </p:sp>
      <p:sp>
        <p:nvSpPr>
          <p:cNvPr id="40964" name="Title 1">
            <a:extLst>
              <a:ext uri="{FF2B5EF4-FFF2-40B4-BE49-F238E27FC236}">
                <a16:creationId xmlns:a16="http://schemas.microsoft.com/office/drawing/2014/main" id="{9D640D9F-AB3A-4EBD-981D-4C0FE5A929C6}"/>
              </a:ext>
            </a:extLst>
          </p:cNvPr>
          <p:cNvSpPr>
            <a:spLocks noGrp="1"/>
          </p:cNvSpPr>
          <p:nvPr>
            <p:ph type="title"/>
          </p:nvPr>
        </p:nvSpPr>
        <p:spPr/>
        <p:txBody>
          <a:bodyPr/>
          <a:lstStyle/>
          <a:p>
            <a:pPr eaLnBrk="1" hangingPunct="1"/>
            <a:r>
              <a:rPr lang="en-US" altLang="en-US"/>
              <a:t>Discrepancies Between</a:t>
            </a:r>
            <a:br>
              <a:rPr lang="en-US" altLang="en-US"/>
            </a:br>
            <a:r>
              <a:rPr lang="en-US" altLang="en-US"/>
              <a:t>The Bible &amp; The Koran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03E4584-24C1-463C-AFF1-60196D756BE1}"/>
              </a:ext>
            </a:extLst>
          </p:cNvPr>
          <p:cNvSpPr>
            <a:spLocks noGrp="1" noChangeArrowheads="1"/>
          </p:cNvSpPr>
          <p:nvPr>
            <p:ph type="title" idx="4294967295"/>
          </p:nvPr>
        </p:nvSpPr>
        <p:spPr>
          <a:xfrm>
            <a:off x="2286000" y="0"/>
            <a:ext cx="8077200" cy="1066800"/>
          </a:xfrm>
        </p:spPr>
        <p:txBody>
          <a:bodyPr/>
          <a:lstStyle/>
          <a:p>
            <a:pPr eaLnBrk="1" hangingPunct="1"/>
            <a:r>
              <a:rPr lang="en-US" altLang="en-US" sz="3600">
                <a:solidFill>
                  <a:srgbClr val="FF0000"/>
                </a:solidFill>
              </a:rPr>
              <a:t>Percentages of World Population: Hindu, Muslim &amp; Christian--2009</a:t>
            </a:r>
          </a:p>
        </p:txBody>
      </p:sp>
      <p:graphicFrame>
        <p:nvGraphicFramePr>
          <p:cNvPr id="127039" name="Group 63">
            <a:extLst>
              <a:ext uri="{FF2B5EF4-FFF2-40B4-BE49-F238E27FC236}">
                <a16:creationId xmlns:a16="http://schemas.microsoft.com/office/drawing/2014/main" id="{0EEB9CA5-96C5-433E-8520-E2436F9AF83B}"/>
              </a:ext>
            </a:extLst>
          </p:cNvPr>
          <p:cNvGraphicFramePr>
            <a:graphicFrameLocks noGrp="1"/>
          </p:cNvGraphicFramePr>
          <p:nvPr/>
        </p:nvGraphicFramePr>
        <p:xfrm>
          <a:off x="2133600" y="1676400"/>
          <a:ext cx="8001000" cy="4237037"/>
        </p:xfrm>
        <a:graphic>
          <a:graphicData uri="http://schemas.openxmlformats.org/drawingml/2006/table">
            <a:tbl>
              <a:tblPr/>
              <a:tblGrid>
                <a:gridCol w="3095625">
                  <a:extLst>
                    <a:ext uri="{9D8B030D-6E8A-4147-A177-3AD203B41FA5}">
                      <a16:colId xmlns:a16="http://schemas.microsoft.com/office/drawing/2014/main" val="20000"/>
                    </a:ext>
                  </a:extLst>
                </a:gridCol>
                <a:gridCol w="2452688">
                  <a:extLst>
                    <a:ext uri="{9D8B030D-6E8A-4147-A177-3AD203B41FA5}">
                      <a16:colId xmlns:a16="http://schemas.microsoft.com/office/drawing/2014/main" val="20001"/>
                    </a:ext>
                  </a:extLst>
                </a:gridCol>
                <a:gridCol w="2452687">
                  <a:extLst>
                    <a:ext uri="{9D8B030D-6E8A-4147-A177-3AD203B41FA5}">
                      <a16:colId xmlns:a16="http://schemas.microsoft.com/office/drawing/2014/main" val="20002"/>
                    </a:ext>
                  </a:extLst>
                </a:gridCol>
              </a:tblGrid>
              <a:tr h="11888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Annual percentage growth rates as of 2009</a:t>
                      </a:r>
                    </a:p>
                  </a:txBody>
                  <a:tcPr marT="45723" marB="4572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Percent of world population 2009</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Percent of world population 2025 (est.)</a:t>
                      </a:r>
                    </a:p>
                  </a:txBody>
                  <a:tcPr marT="45723" marB="4572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0160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rPr>
                        <a:t>Hindu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rPr>
                        <a:t>1.35 per annum</a:t>
                      </a:r>
                    </a:p>
                  </a:txBody>
                  <a:tcPr marT="45723" marB="4572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rPr>
                        <a:t>13.4</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rPr>
                        <a:t>13.6</a:t>
                      </a:r>
                    </a:p>
                  </a:txBody>
                  <a:tcPr marT="45723" marB="4572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99"/>
                    </a:solidFill>
                  </a:tcPr>
                </a:tc>
                <a:extLst>
                  <a:ext uri="{0D108BD9-81ED-4DB2-BD59-A6C34878D82A}">
                    <a16:rowId xmlns:a16="http://schemas.microsoft.com/office/drawing/2014/main" val="10001"/>
                  </a:ext>
                </a:extLst>
              </a:tr>
              <a:tr h="10160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0000"/>
                          </a:solidFill>
                          <a:effectLst/>
                          <a:latin typeface="Arial" charset="0"/>
                        </a:rPr>
                        <a:t>Muslim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0000"/>
                          </a:solidFill>
                          <a:effectLst/>
                          <a:latin typeface="Arial" charset="0"/>
                        </a:rPr>
                        <a:t>1.75 per annum</a:t>
                      </a:r>
                    </a:p>
                  </a:txBody>
                  <a:tcPr marT="45723" marB="4572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0000"/>
                          </a:solidFill>
                          <a:effectLst/>
                          <a:latin typeface="Arial" charset="0"/>
                        </a:rPr>
                        <a:t>21.2</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0000"/>
                          </a:solidFill>
                          <a:effectLst/>
                          <a:latin typeface="Arial" charset="0"/>
                        </a:rPr>
                        <a:t>23.5</a:t>
                      </a:r>
                    </a:p>
                  </a:txBody>
                  <a:tcPr marT="45723" marB="4572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extLst>
                  <a:ext uri="{0D108BD9-81ED-4DB2-BD59-A6C34878D82A}">
                    <a16:rowId xmlns:a16="http://schemas.microsoft.com/office/drawing/2014/main" val="10002"/>
                  </a:ext>
                </a:extLst>
              </a:tr>
              <a:tr h="10160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Christian (all groups)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1.32 per annum</a:t>
                      </a:r>
                    </a:p>
                  </a:txBody>
                  <a:tcPr marT="45723" marB="4572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33.3</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33.9</a:t>
                      </a:r>
                    </a:p>
                  </a:txBody>
                  <a:tcPr marT="45723" marB="4572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solidFill>
                  </a:tcPr>
                </a:tc>
                <a:extLst>
                  <a:ext uri="{0D108BD9-81ED-4DB2-BD59-A6C34878D82A}">
                    <a16:rowId xmlns:a16="http://schemas.microsoft.com/office/drawing/2014/main" val="10003"/>
                  </a:ext>
                </a:extLst>
              </a:tr>
            </a:tbl>
          </a:graphicData>
        </a:graphic>
      </p:graphicFrame>
      <p:sp>
        <p:nvSpPr>
          <p:cNvPr id="198681" name="Text Box 62">
            <a:extLst>
              <a:ext uri="{FF2B5EF4-FFF2-40B4-BE49-F238E27FC236}">
                <a16:creationId xmlns:a16="http://schemas.microsoft.com/office/drawing/2014/main" id="{D6FDB54A-903C-4D82-9D94-29B008E69C7D}"/>
              </a:ext>
            </a:extLst>
          </p:cNvPr>
          <p:cNvSpPr txBox="1">
            <a:spLocks noChangeArrowheads="1"/>
          </p:cNvSpPr>
          <p:nvPr/>
        </p:nvSpPr>
        <p:spPr bwMode="auto">
          <a:xfrm>
            <a:off x="2209800" y="6096001"/>
            <a:ext cx="8001000" cy="523875"/>
          </a:xfrm>
          <a:prstGeom prst="rect">
            <a:avLst/>
          </a:prstGeom>
          <a:noFill/>
          <a:ln w="12700" cap="sq">
            <a:noFill/>
            <a:miter lim="800000"/>
            <a:headEnd type="none" w="sm" len="sm"/>
            <a:tailEnd type="none" w="sm" len="sm"/>
          </a:ln>
        </p:spPr>
        <p:txBody>
          <a:bodyPr>
            <a:spAutoFit/>
          </a:bodyPr>
          <a:lstStyle/>
          <a:p>
            <a:pPr fontAlgn="auto">
              <a:spcBef>
                <a:spcPts val="0"/>
              </a:spcBef>
              <a:spcAft>
                <a:spcPts val="0"/>
              </a:spcAft>
              <a:defRPr/>
            </a:pPr>
            <a:r>
              <a:rPr lang="en-US" sz="1400" kern="0" dirty="0">
                <a:solidFill>
                  <a:srgbClr val="000000"/>
                </a:solidFill>
                <a:latin typeface="Gill Sans MT" pitchFamily="34" charset="0"/>
                <a:cs typeface="+mn-cs"/>
              </a:rPr>
              <a:t>David Barrett, Todd M. Johnson &amp; Peter Crossing,  “Christian World Communions: Five Overviews of Global Christianity, AD 1800-2025,” Int’l Bulletin of Missionary Research,  Jan. 2009,  Global Table 5, p. 25.</a:t>
            </a:r>
            <a:endParaRPr lang="en-US" sz="1400" dirty="0">
              <a:latin typeface="+mn-lt"/>
              <a:cs typeface="+mn-cs"/>
            </a:endParaRP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11FEC9F8-0987-452C-99EC-1C2393CD650D}"/>
              </a:ext>
            </a:extLst>
          </p:cNvPr>
          <p:cNvSpPr>
            <a:spLocks noGrp="1"/>
          </p:cNvSpPr>
          <p:nvPr>
            <p:ph type="title"/>
          </p:nvPr>
        </p:nvSpPr>
        <p:spPr>
          <a:xfrm>
            <a:off x="1981200" y="0"/>
            <a:ext cx="8229600" cy="1066800"/>
          </a:xfrm>
        </p:spPr>
        <p:txBody>
          <a:bodyPr/>
          <a:lstStyle/>
          <a:p>
            <a:pPr eaLnBrk="1" hangingPunct="1"/>
            <a:r>
              <a:rPr lang="en-US" altLang="en-US"/>
              <a:t>Sin and Salvation</a:t>
            </a:r>
          </a:p>
        </p:txBody>
      </p:sp>
      <p:sp>
        <p:nvSpPr>
          <p:cNvPr id="41987" name="Content Placeholder 2">
            <a:extLst>
              <a:ext uri="{FF2B5EF4-FFF2-40B4-BE49-F238E27FC236}">
                <a16:creationId xmlns:a16="http://schemas.microsoft.com/office/drawing/2014/main" id="{CAD2411A-F722-445A-877A-912351F6190F}"/>
              </a:ext>
            </a:extLst>
          </p:cNvPr>
          <p:cNvSpPr>
            <a:spLocks noGrp="1"/>
          </p:cNvSpPr>
          <p:nvPr>
            <p:ph sz="half" idx="1"/>
          </p:nvPr>
        </p:nvSpPr>
        <p:spPr>
          <a:xfrm>
            <a:off x="1828800" y="914400"/>
            <a:ext cx="4267200" cy="5105400"/>
          </a:xfrm>
        </p:spPr>
        <p:txBody>
          <a:bodyPr/>
          <a:lstStyle/>
          <a:p>
            <a:pPr eaLnBrk="1" hangingPunct="1"/>
            <a:r>
              <a:rPr lang="en-US" altLang="en-US" sz="2400"/>
              <a:t>Adam’s sin is transmitted to all, </a:t>
            </a:r>
            <a:r>
              <a:rPr lang="en-US" altLang="en-US" sz="2400" i="1"/>
              <a:t>and</a:t>
            </a:r>
            <a:r>
              <a:rPr lang="en-US" altLang="en-US" sz="2400"/>
              <a:t> all individually sin (Rom. 5:12; 1 Cor. 15:22; Rom. 3:10-12).</a:t>
            </a:r>
          </a:p>
          <a:p>
            <a:pPr lvl="1" eaLnBrk="1" hangingPunct="1"/>
            <a:r>
              <a:rPr lang="en-US" altLang="en-US" sz="2000"/>
              <a:t>The wages of sin is death, resulting in Hell (Rom. 6:23; Matt. 25:46; Rev. 20:14-15).</a:t>
            </a:r>
          </a:p>
          <a:p>
            <a:pPr lvl="1" eaLnBrk="1" hangingPunct="1"/>
            <a:r>
              <a:rPr lang="en-US" altLang="en-US" sz="2000"/>
              <a:t>Salvation is by God’s grace and mercy (Rom. 6:23; Titus 3:5; Eph. 2:8-9), through the sacrificial, substitutionary sacrifice of Jesus Christ (1 Pet. 2:24).</a:t>
            </a:r>
          </a:p>
          <a:p>
            <a:pPr lvl="1" eaLnBrk="1" hangingPunct="1"/>
            <a:endParaRPr lang="en-US" altLang="en-US"/>
          </a:p>
        </p:txBody>
      </p:sp>
      <p:sp>
        <p:nvSpPr>
          <p:cNvPr id="41988" name="Content Placeholder 3">
            <a:extLst>
              <a:ext uri="{FF2B5EF4-FFF2-40B4-BE49-F238E27FC236}">
                <a16:creationId xmlns:a16="http://schemas.microsoft.com/office/drawing/2014/main" id="{BD578046-92BB-4896-BB44-193474311350}"/>
              </a:ext>
            </a:extLst>
          </p:cNvPr>
          <p:cNvSpPr>
            <a:spLocks noGrp="1"/>
          </p:cNvSpPr>
          <p:nvPr>
            <p:ph sz="half" idx="2"/>
          </p:nvPr>
        </p:nvSpPr>
        <p:spPr>
          <a:xfrm>
            <a:off x="6096000" y="914400"/>
            <a:ext cx="4267200" cy="6019800"/>
          </a:xfrm>
        </p:spPr>
        <p:txBody>
          <a:bodyPr/>
          <a:lstStyle/>
          <a:p>
            <a:pPr eaLnBrk="1" hangingPunct="1"/>
            <a:r>
              <a:rPr lang="en-US" altLang="en-US" sz="2400"/>
              <a:t>Adam was forgiven (Sura 20:122), and sin was not transmitted to all</a:t>
            </a:r>
            <a:r>
              <a:rPr lang="en-US" altLang="en-US"/>
              <a:t>.</a:t>
            </a:r>
          </a:p>
          <a:p>
            <a:pPr lvl="1" eaLnBrk="1" hangingPunct="1"/>
            <a:r>
              <a:rPr lang="en-US" altLang="en-US" sz="2000"/>
              <a:t>It hasn’t been easy to convince Muslims I’ve met that they sin. </a:t>
            </a:r>
          </a:p>
          <a:p>
            <a:pPr lvl="1" eaLnBrk="1" hangingPunct="1"/>
            <a:r>
              <a:rPr lang="en-US" altLang="en-US" sz="2000"/>
              <a:t>A Muslim must have at least 51% good deeds in life, or face roasting in Hell (Sura 23:103).</a:t>
            </a:r>
          </a:p>
          <a:p>
            <a:pPr lvl="2" eaLnBrk="1" hangingPunct="1"/>
            <a:r>
              <a:rPr lang="en-US" altLang="en-US" sz="1800"/>
              <a:t>Angel on the right shoulder records good, on left, evil.</a:t>
            </a:r>
          </a:p>
          <a:p>
            <a:pPr lvl="1" eaLnBrk="1" hangingPunct="1"/>
            <a:r>
              <a:rPr lang="en-US" altLang="en-US" sz="2000"/>
              <a:t>Sura 56 describes Hell as black smoke and drinking boiling water.</a:t>
            </a:r>
          </a:p>
        </p:txBody>
      </p:sp>
      <p:sp>
        <p:nvSpPr>
          <p:cNvPr id="41989" name="Slide Number Placeholder 4">
            <a:extLst>
              <a:ext uri="{FF2B5EF4-FFF2-40B4-BE49-F238E27FC236}">
                <a16:creationId xmlns:a16="http://schemas.microsoft.com/office/drawing/2014/main" id="{EF8A8C78-07BE-4E45-82B6-570DFC3DFFB5}"/>
              </a:ext>
            </a:extLst>
          </p:cNvPr>
          <p:cNvSpPr>
            <a:spLocks noGrp="1"/>
          </p:cNvSpPr>
          <p:nvPr>
            <p:ph type="sldNum" sz="quarter" idx="12"/>
          </p:nvPr>
        </p:nvSpPr>
        <p:spPr>
          <a:xfrm>
            <a:off x="9829800" y="5943600"/>
            <a:ext cx="838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18</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4155121-F6A1-41EA-9D06-3CF1999060AD}"/>
              </a:ext>
            </a:extLst>
          </p:cNvPr>
          <p:cNvSpPr>
            <a:spLocks noGrp="1"/>
          </p:cNvSpPr>
          <p:nvPr>
            <p:ph type="title"/>
          </p:nvPr>
        </p:nvSpPr>
        <p:spPr>
          <a:xfrm>
            <a:off x="1981200" y="0"/>
            <a:ext cx="8229600" cy="1066800"/>
          </a:xfrm>
        </p:spPr>
        <p:txBody>
          <a:bodyPr/>
          <a:lstStyle/>
          <a:p>
            <a:pPr eaLnBrk="1" hangingPunct="1"/>
            <a:r>
              <a:rPr lang="en-US" altLang="en-US"/>
              <a:t>Sin and Salvation</a:t>
            </a:r>
          </a:p>
        </p:txBody>
      </p:sp>
      <p:sp>
        <p:nvSpPr>
          <p:cNvPr id="43011" name="Content Placeholder 2">
            <a:extLst>
              <a:ext uri="{FF2B5EF4-FFF2-40B4-BE49-F238E27FC236}">
                <a16:creationId xmlns:a16="http://schemas.microsoft.com/office/drawing/2014/main" id="{9456C8A4-7AFD-4A31-A1A2-70FAD3BDB9C8}"/>
              </a:ext>
            </a:extLst>
          </p:cNvPr>
          <p:cNvSpPr>
            <a:spLocks noGrp="1"/>
          </p:cNvSpPr>
          <p:nvPr>
            <p:ph sz="half" idx="1"/>
          </p:nvPr>
        </p:nvSpPr>
        <p:spPr>
          <a:xfrm>
            <a:off x="1828800" y="1066800"/>
            <a:ext cx="4419600" cy="5486400"/>
          </a:xfrm>
        </p:spPr>
        <p:txBody>
          <a:bodyPr/>
          <a:lstStyle/>
          <a:p>
            <a:pPr eaLnBrk="1" hangingPunct="1"/>
            <a:r>
              <a:rPr lang="en-US" altLang="en-US" sz="2400"/>
              <a:t>Christians can have assurance of salvation before death (1 John 5:11-13), because our trust is in the finished sacrifice of Christ on the cross, and the love of the Father, not in our performance (John 19:30; 1 John 4:16-17; Col. 1:19-20).</a:t>
            </a:r>
          </a:p>
        </p:txBody>
      </p:sp>
      <p:sp>
        <p:nvSpPr>
          <p:cNvPr id="43012" name="Content Placeholder 3">
            <a:extLst>
              <a:ext uri="{FF2B5EF4-FFF2-40B4-BE49-F238E27FC236}">
                <a16:creationId xmlns:a16="http://schemas.microsoft.com/office/drawing/2014/main" id="{759A296B-820B-492C-8759-4D0924C3AFEB}"/>
              </a:ext>
            </a:extLst>
          </p:cNvPr>
          <p:cNvSpPr>
            <a:spLocks noGrp="1"/>
          </p:cNvSpPr>
          <p:nvPr>
            <p:ph sz="half" idx="2"/>
          </p:nvPr>
        </p:nvSpPr>
        <p:spPr>
          <a:xfrm>
            <a:off x="6172200" y="1066800"/>
            <a:ext cx="4191000" cy="5410200"/>
          </a:xfrm>
        </p:spPr>
        <p:txBody>
          <a:bodyPr/>
          <a:lstStyle/>
          <a:p>
            <a:pPr eaLnBrk="1" hangingPunct="1"/>
            <a:r>
              <a:rPr lang="en-US" altLang="en-US" sz="2400"/>
              <a:t>Muslims cannot be sure of their salvation, unless they die in a jihad that has been legitimized by a fatwah</a:t>
            </a:r>
            <a:r>
              <a:rPr lang="en-US" altLang="en-US"/>
              <a:t>. </a:t>
            </a:r>
            <a:r>
              <a:rPr lang="en-US" altLang="en-US" sz="1600"/>
              <a:t>(Ergun Caner).</a:t>
            </a:r>
          </a:p>
          <a:p>
            <a:pPr lvl="1" eaLnBrk="1" hangingPunct="1"/>
            <a:r>
              <a:rPr lang="en-US" altLang="en-US" sz="2000"/>
              <a:t>Those whose scales are heavy with good deeds can enjoy a garden of paradise with feasting and perpetual virgins serving them (Sura 56.21-22;36).</a:t>
            </a:r>
          </a:p>
        </p:txBody>
      </p:sp>
      <p:sp>
        <p:nvSpPr>
          <p:cNvPr id="43013" name="Slide Number Placeholder 4">
            <a:extLst>
              <a:ext uri="{FF2B5EF4-FFF2-40B4-BE49-F238E27FC236}">
                <a16:creationId xmlns:a16="http://schemas.microsoft.com/office/drawing/2014/main" id="{FA50086B-1B51-4C84-A4FD-E8223B018B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DA9F654-6AD3-4D33-AEE2-0C4D552BD2CC}" type="slidenum">
              <a:rPr lang="en-US" altLang="en-US" sz="1400"/>
              <a:pPr eaLnBrk="1" hangingPunct="1">
                <a:spcBef>
                  <a:spcPct val="0"/>
                </a:spcBef>
                <a:buFontTx/>
                <a:buNone/>
              </a:pPr>
              <a:t>31</a:t>
            </a:fld>
            <a:endParaRPr lang="en-US" altLang="en-US" sz="1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6B0DCF19-9995-4EAD-AA23-C87B613DD784}"/>
              </a:ext>
            </a:extLst>
          </p:cNvPr>
          <p:cNvSpPr>
            <a:spLocks noGrp="1"/>
          </p:cNvSpPr>
          <p:nvPr>
            <p:ph type="title"/>
          </p:nvPr>
        </p:nvSpPr>
        <p:spPr>
          <a:xfrm>
            <a:off x="1981200" y="0"/>
            <a:ext cx="8229600" cy="762000"/>
          </a:xfrm>
        </p:spPr>
        <p:txBody>
          <a:bodyPr/>
          <a:lstStyle/>
          <a:p>
            <a:pPr eaLnBrk="1" hangingPunct="1"/>
            <a:r>
              <a:rPr lang="en-US" altLang="en-US"/>
              <a:t>Christ</a:t>
            </a:r>
          </a:p>
        </p:txBody>
      </p:sp>
      <p:sp>
        <p:nvSpPr>
          <p:cNvPr id="44035" name="Content Placeholder 2">
            <a:extLst>
              <a:ext uri="{FF2B5EF4-FFF2-40B4-BE49-F238E27FC236}">
                <a16:creationId xmlns:a16="http://schemas.microsoft.com/office/drawing/2014/main" id="{7B3FFAC4-3C89-4BD2-B18F-5D00631F88E5}"/>
              </a:ext>
            </a:extLst>
          </p:cNvPr>
          <p:cNvSpPr>
            <a:spLocks noGrp="1"/>
          </p:cNvSpPr>
          <p:nvPr>
            <p:ph sz="half" idx="1"/>
          </p:nvPr>
        </p:nvSpPr>
        <p:spPr>
          <a:xfrm>
            <a:off x="1828800" y="990600"/>
            <a:ext cx="4419600" cy="3810000"/>
          </a:xfrm>
        </p:spPr>
        <p:txBody>
          <a:bodyPr/>
          <a:lstStyle/>
          <a:p>
            <a:pPr eaLnBrk="1" hangingPunct="1"/>
            <a:r>
              <a:rPr lang="en-US" altLang="en-US" sz="2400"/>
              <a:t>Christians believe that He was a prophet, lived a sinless life, died on the cross for sin and is God incarnate and the Messiah (Mk. 6:4; 2 Cor. 5:21; Phil. 2:6-8). </a:t>
            </a:r>
          </a:p>
          <a:p>
            <a:pPr lvl="1" eaLnBrk="1" hangingPunct="1"/>
            <a:r>
              <a:rPr lang="en-US" altLang="en-US" sz="2000"/>
              <a:t>Muhammad was told to ask for forgiveness for his sin (Sura 40:55; 47:19).</a:t>
            </a:r>
          </a:p>
          <a:p>
            <a:pPr lvl="1" eaLnBrk="1" hangingPunct="1"/>
            <a:endParaRPr lang="en-US" altLang="en-US"/>
          </a:p>
        </p:txBody>
      </p:sp>
      <p:sp>
        <p:nvSpPr>
          <p:cNvPr id="44036" name="Content Placeholder 3">
            <a:extLst>
              <a:ext uri="{FF2B5EF4-FFF2-40B4-BE49-F238E27FC236}">
                <a16:creationId xmlns:a16="http://schemas.microsoft.com/office/drawing/2014/main" id="{FD2E65A3-41CD-42FF-87E3-4FCAD3678358}"/>
              </a:ext>
            </a:extLst>
          </p:cNvPr>
          <p:cNvSpPr>
            <a:spLocks noGrp="1"/>
          </p:cNvSpPr>
          <p:nvPr>
            <p:ph sz="half" idx="2"/>
          </p:nvPr>
        </p:nvSpPr>
        <p:spPr>
          <a:xfrm>
            <a:off x="6172200" y="990600"/>
            <a:ext cx="4191000" cy="4953000"/>
          </a:xfrm>
        </p:spPr>
        <p:txBody>
          <a:bodyPr/>
          <a:lstStyle/>
          <a:p>
            <a:pPr eaLnBrk="1" hangingPunct="1"/>
            <a:r>
              <a:rPr lang="en-US" altLang="en-US" sz="2400"/>
              <a:t>Muslims believe that He was a prophet and Messiah (Sura 2.136; 3.45). He was not crucified (Sura 4:57). He did miracles but is not God’s son (Sura 5:110; 4.171). </a:t>
            </a:r>
          </a:p>
          <a:p>
            <a:pPr eaLnBrk="1" hangingPunct="1"/>
            <a:r>
              <a:rPr lang="en-US" altLang="en-US" sz="2400"/>
              <a:t>Prophets are considered sinless (isma). </a:t>
            </a:r>
            <a:r>
              <a:rPr lang="en-US" altLang="en-US" sz="1400">
                <a:hlinkClick r:id="rId3"/>
              </a:rPr>
              <a:t>www.answering-islam.org/Intro/comparison.html</a:t>
            </a:r>
            <a:endParaRPr lang="en-US" altLang="en-US" sz="1400"/>
          </a:p>
          <a:p>
            <a:pPr eaLnBrk="1" hangingPunct="1"/>
            <a:r>
              <a:rPr lang="en-US" altLang="en-US" sz="2400"/>
              <a:t>To call Jesus “Allah,” being son of Mary, is blasphemous. (5:72-73)</a:t>
            </a:r>
          </a:p>
        </p:txBody>
      </p:sp>
      <p:sp>
        <p:nvSpPr>
          <p:cNvPr id="44037" name="Slide Number Placeholder 4">
            <a:extLst>
              <a:ext uri="{FF2B5EF4-FFF2-40B4-BE49-F238E27FC236}">
                <a16:creationId xmlns:a16="http://schemas.microsoft.com/office/drawing/2014/main" id="{AEBA1401-0F1F-4E00-8C45-EF65C7DEC48E}"/>
              </a:ext>
            </a:extLst>
          </p:cNvPr>
          <p:cNvSpPr>
            <a:spLocks noGrp="1"/>
          </p:cNvSpPr>
          <p:nvPr>
            <p:ph type="sldNum" sz="quarter" idx="12"/>
          </p:nvPr>
        </p:nvSpPr>
        <p:spPr>
          <a:xfrm>
            <a:off x="10058400" y="6096000"/>
            <a:ext cx="609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75FB88F-74F6-4521-8959-122123171C7B}" type="slidenum">
              <a:rPr lang="en-US" altLang="en-US" sz="1400"/>
              <a:pPr eaLnBrk="1" hangingPunct="1">
                <a:spcBef>
                  <a:spcPct val="0"/>
                </a:spcBef>
                <a:buFontTx/>
                <a:buNone/>
              </a:pPr>
              <a:t>32</a:t>
            </a:fld>
            <a:endParaRPr lang="en-US" altLang="en-US"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DCF15E84-0D0E-48A5-8B43-2D21009C7A66}"/>
              </a:ext>
            </a:extLst>
          </p:cNvPr>
          <p:cNvSpPr>
            <a:spLocks noGrp="1"/>
          </p:cNvSpPr>
          <p:nvPr>
            <p:ph type="title"/>
          </p:nvPr>
        </p:nvSpPr>
        <p:spPr/>
        <p:txBody>
          <a:bodyPr/>
          <a:lstStyle/>
          <a:p>
            <a:pPr eaLnBrk="1" hangingPunct="1"/>
            <a:r>
              <a:rPr lang="en-US" altLang="en-US"/>
              <a:t>Sharia Law</a:t>
            </a:r>
          </a:p>
        </p:txBody>
      </p:sp>
      <p:sp>
        <p:nvSpPr>
          <p:cNvPr id="45059" name="Content Placeholder 2">
            <a:extLst>
              <a:ext uri="{FF2B5EF4-FFF2-40B4-BE49-F238E27FC236}">
                <a16:creationId xmlns:a16="http://schemas.microsoft.com/office/drawing/2014/main" id="{54912D86-87C4-49E0-A668-167A8F9234CD}"/>
              </a:ext>
            </a:extLst>
          </p:cNvPr>
          <p:cNvSpPr>
            <a:spLocks noGrp="1"/>
          </p:cNvSpPr>
          <p:nvPr>
            <p:ph idx="1"/>
          </p:nvPr>
        </p:nvSpPr>
        <p:spPr>
          <a:xfrm>
            <a:off x="1981200" y="1600201"/>
            <a:ext cx="8229600" cy="4373563"/>
          </a:xfrm>
        </p:spPr>
        <p:txBody>
          <a:bodyPr/>
          <a:lstStyle/>
          <a:p>
            <a:pPr eaLnBrk="1" hangingPunct="1"/>
            <a:r>
              <a:rPr lang="en-US" altLang="en-US" sz="2800"/>
              <a:t>“There is no strictly static set of laws of </a:t>
            </a:r>
            <a:r>
              <a:rPr lang="en-US" altLang="en-US" sz="2800" i="1"/>
              <a:t>sharia</a:t>
            </a:r>
            <a:r>
              <a:rPr lang="en-US" altLang="en-US" sz="2800"/>
              <a:t>. Sharia is more of a system of law, a consensus of the unified spirit, based on the Koran (the religious test of Islam), hadith (sayings and doings of Muhammad and his companions), </a:t>
            </a:r>
            <a:r>
              <a:rPr lang="en-US" altLang="en-US" sz="2800" i="1"/>
              <a:t>lima</a:t>
            </a:r>
            <a:r>
              <a:rPr lang="en-US" altLang="en-US" sz="2800"/>
              <a:t> (consensus), Qivas (reasoning by analogy) and centuries of debate, interpretation and precedent.” </a:t>
            </a:r>
            <a:r>
              <a:rPr lang="en-US" altLang="en-US" sz="1400"/>
              <a:t>Wikipedia</a:t>
            </a:r>
            <a:r>
              <a:rPr lang="en-US" altLang="en-US"/>
              <a:t> </a:t>
            </a:r>
          </a:p>
        </p:txBody>
      </p:sp>
      <p:sp>
        <p:nvSpPr>
          <p:cNvPr id="45060" name="Slide Number Placeholder 3">
            <a:extLst>
              <a:ext uri="{FF2B5EF4-FFF2-40B4-BE49-F238E27FC236}">
                <a16:creationId xmlns:a16="http://schemas.microsoft.com/office/drawing/2014/main" id="{1857347F-1C51-4930-A362-51999AE686E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DD2BAA4-6253-418B-8EC5-1A183D34E9C8}" type="slidenum">
              <a:rPr lang="en-US" altLang="en-US" sz="1400"/>
              <a:pPr eaLnBrk="1" hangingPunct="1">
                <a:spcBef>
                  <a:spcPct val="0"/>
                </a:spcBef>
                <a:buFontTx/>
                <a:buNone/>
              </a:pPr>
              <a:t>33</a:t>
            </a:fld>
            <a:endParaRPr lang="en-US" altLang="en-US"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8C9B05DF-56A8-4375-8FFC-BA2E381F843A}"/>
              </a:ext>
            </a:extLst>
          </p:cNvPr>
          <p:cNvSpPr>
            <a:spLocks noGrp="1"/>
          </p:cNvSpPr>
          <p:nvPr>
            <p:ph type="title"/>
          </p:nvPr>
        </p:nvSpPr>
        <p:spPr/>
        <p:txBody>
          <a:bodyPr/>
          <a:lstStyle/>
          <a:p>
            <a:pPr eaLnBrk="1" hangingPunct="1"/>
            <a:r>
              <a:rPr lang="en-US" altLang="en-US"/>
              <a:t>Sharia Law</a:t>
            </a:r>
          </a:p>
        </p:txBody>
      </p:sp>
      <p:sp>
        <p:nvSpPr>
          <p:cNvPr id="46083" name="Content Placeholder 2">
            <a:extLst>
              <a:ext uri="{FF2B5EF4-FFF2-40B4-BE49-F238E27FC236}">
                <a16:creationId xmlns:a16="http://schemas.microsoft.com/office/drawing/2014/main" id="{E24702DF-2073-4343-8802-249D8FD020C1}"/>
              </a:ext>
            </a:extLst>
          </p:cNvPr>
          <p:cNvSpPr>
            <a:spLocks noGrp="1"/>
          </p:cNvSpPr>
          <p:nvPr>
            <p:ph idx="1"/>
          </p:nvPr>
        </p:nvSpPr>
        <p:spPr>
          <a:xfrm>
            <a:off x="1752600" y="1752600"/>
            <a:ext cx="8610600" cy="4572000"/>
          </a:xfrm>
        </p:spPr>
        <p:txBody>
          <a:bodyPr/>
          <a:lstStyle/>
          <a:p>
            <a:pPr eaLnBrk="1" hangingPunct="1">
              <a:defRPr/>
            </a:pPr>
            <a:r>
              <a:rPr lang="en-US" altLang="en-US" sz="2800" dirty="0"/>
              <a:t>Sharia law is established in separate courts in England and is one of the major aims of Muslims as they gain a majority in nations such as Nigeria.</a:t>
            </a:r>
          </a:p>
          <a:p>
            <a:pPr lvl="1" eaLnBrk="1" hangingPunct="1">
              <a:defRPr/>
            </a:pPr>
            <a:r>
              <a:rPr lang="en-US" altLang="en-US" sz="2400" dirty="0"/>
              <a:t>These practices are legal: amputation, stoning, honor killing, killing of apostates, wife-beating, female genital mutilation, punishment for blasphemy.</a:t>
            </a:r>
          </a:p>
          <a:p>
            <a:pPr marL="914400" lvl="2" indent="0" eaLnBrk="1" hangingPunct="1">
              <a:buNone/>
              <a:defRPr/>
            </a:pPr>
            <a:endParaRPr lang="en-US" altLang="en-US" sz="1400" dirty="0"/>
          </a:p>
          <a:p>
            <a:pPr marL="114300" indent="0" eaLnBrk="1" hangingPunct="1">
              <a:buNone/>
              <a:defRPr/>
            </a:pPr>
            <a:r>
              <a:rPr lang="en-US" altLang="en-US" sz="1800" dirty="0"/>
              <a:t>Cinnamon Stillwell, “Sharia Law: Coming to a Western Nation near you,” </a:t>
            </a:r>
            <a:r>
              <a:rPr lang="en-US" altLang="en-US" sz="1800" i="1" dirty="0"/>
              <a:t>FrontPage Magazine</a:t>
            </a:r>
            <a:r>
              <a:rPr lang="en-US" altLang="en-US" sz="1800" dirty="0"/>
              <a:t>, 9/25/08</a:t>
            </a:r>
          </a:p>
        </p:txBody>
      </p:sp>
      <p:sp>
        <p:nvSpPr>
          <p:cNvPr id="46084" name="Slide Number Placeholder 3">
            <a:extLst>
              <a:ext uri="{FF2B5EF4-FFF2-40B4-BE49-F238E27FC236}">
                <a16:creationId xmlns:a16="http://schemas.microsoft.com/office/drawing/2014/main" id="{CD3B257F-BBB9-4DD1-84B7-CC441F9555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A897100-5DD6-46F2-A9F6-C135FC750947}" type="slidenum">
              <a:rPr lang="en-US" altLang="en-US" sz="1400"/>
              <a:pPr eaLnBrk="1" hangingPunct="1">
                <a:spcBef>
                  <a:spcPct val="0"/>
                </a:spcBef>
                <a:buFontTx/>
                <a:buNone/>
              </a:pPr>
              <a:t>34</a:t>
            </a:fld>
            <a:endParaRPr lang="en-US" altLang="en-US"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A22E19A8-78B3-4353-AB55-4334719CB1D2}"/>
              </a:ext>
            </a:extLst>
          </p:cNvPr>
          <p:cNvSpPr>
            <a:spLocks noGrp="1"/>
          </p:cNvSpPr>
          <p:nvPr>
            <p:ph type="title"/>
          </p:nvPr>
        </p:nvSpPr>
        <p:spPr/>
        <p:txBody>
          <a:bodyPr/>
          <a:lstStyle/>
          <a:p>
            <a:pPr eaLnBrk="1" hangingPunct="1"/>
            <a:r>
              <a:rPr lang="en-US" altLang="en-US"/>
              <a:t>Basic Doctrines</a:t>
            </a:r>
          </a:p>
        </p:txBody>
      </p:sp>
      <p:sp>
        <p:nvSpPr>
          <p:cNvPr id="47107" name="Content Placeholder 2">
            <a:extLst>
              <a:ext uri="{FF2B5EF4-FFF2-40B4-BE49-F238E27FC236}">
                <a16:creationId xmlns:a16="http://schemas.microsoft.com/office/drawing/2014/main" id="{339292F8-8A07-44EA-96C3-81BB2E38A200}"/>
              </a:ext>
            </a:extLst>
          </p:cNvPr>
          <p:cNvSpPr>
            <a:spLocks noGrp="1"/>
          </p:cNvSpPr>
          <p:nvPr>
            <p:ph idx="1"/>
          </p:nvPr>
        </p:nvSpPr>
        <p:spPr/>
        <p:txBody>
          <a:bodyPr/>
          <a:lstStyle/>
          <a:p>
            <a:pPr eaLnBrk="1" hangingPunct="1"/>
            <a:r>
              <a:rPr lang="en-US" altLang="en-US" sz="2800"/>
              <a:t>Belief in God—oneness</a:t>
            </a:r>
          </a:p>
          <a:p>
            <a:pPr eaLnBrk="1" hangingPunct="1"/>
            <a:r>
              <a:rPr lang="en-US" altLang="en-US" sz="2800"/>
              <a:t>Belief in angels</a:t>
            </a:r>
          </a:p>
          <a:p>
            <a:pPr eaLnBrk="1" hangingPunct="1"/>
            <a:r>
              <a:rPr lang="en-US" altLang="en-US" sz="2800"/>
              <a:t>Belief in God’s prophets (Muhammad is the final prophet)</a:t>
            </a:r>
          </a:p>
          <a:p>
            <a:pPr eaLnBrk="1" hangingPunct="1"/>
            <a:r>
              <a:rPr lang="en-US" altLang="en-US" sz="2800"/>
              <a:t>Belief in the holy books</a:t>
            </a:r>
          </a:p>
          <a:p>
            <a:pPr eaLnBrk="1" hangingPunct="1"/>
            <a:r>
              <a:rPr lang="en-US" altLang="en-US" sz="2800"/>
              <a:t>Belief in the Day of Judgment</a:t>
            </a:r>
          </a:p>
          <a:p>
            <a:pPr eaLnBrk="1" hangingPunct="1"/>
            <a:r>
              <a:rPr lang="en-US" altLang="en-US" sz="2800"/>
              <a:t>Belief in predestination (God’s divine decrees)</a:t>
            </a:r>
          </a:p>
          <a:p>
            <a:pPr lvl="1" eaLnBrk="1" hangingPunct="1"/>
            <a:r>
              <a:rPr lang="en-US" altLang="en-US" sz="1400"/>
              <a:t>Sam Elisha; Anderson, p. 115</a:t>
            </a:r>
          </a:p>
        </p:txBody>
      </p:sp>
      <p:sp>
        <p:nvSpPr>
          <p:cNvPr id="47108" name="Slide Number Placeholder 3">
            <a:extLst>
              <a:ext uri="{FF2B5EF4-FFF2-40B4-BE49-F238E27FC236}">
                <a16:creationId xmlns:a16="http://schemas.microsoft.com/office/drawing/2014/main" id="{81CFAAD7-C1E9-4B41-A0AD-91280AE1A3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EDD25DE-B6B4-4A61-884B-9CEB6058E9CE}" type="slidenum">
              <a:rPr lang="en-US" altLang="en-US" sz="1400"/>
              <a:pPr eaLnBrk="1" hangingPunct="1">
                <a:spcBef>
                  <a:spcPct val="0"/>
                </a:spcBef>
                <a:buFontTx/>
                <a:buNone/>
              </a:pPr>
              <a:t>35</a:t>
            </a:fld>
            <a:endParaRPr lang="en-US" altLang="en-US"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a:extLst>
              <a:ext uri="{FF2B5EF4-FFF2-40B4-BE49-F238E27FC236}">
                <a16:creationId xmlns:a16="http://schemas.microsoft.com/office/drawing/2014/main" id="{41A435A9-3325-4534-A7B6-BE0FCB2D5CE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C511E0E-C7FF-4698-8507-E3B7BC704548}" type="slidenum">
              <a:rPr lang="en-US" altLang="en-US" sz="1400"/>
              <a:pPr eaLnBrk="1" hangingPunct="1">
                <a:spcBef>
                  <a:spcPct val="0"/>
                </a:spcBef>
                <a:buFontTx/>
                <a:buNone/>
              </a:pPr>
              <a:t>36</a:t>
            </a:fld>
            <a:endParaRPr lang="en-US" altLang="en-US" sz="1400"/>
          </a:p>
        </p:txBody>
      </p:sp>
      <p:sp>
        <p:nvSpPr>
          <p:cNvPr id="48131" name="Rectangle 2">
            <a:extLst>
              <a:ext uri="{FF2B5EF4-FFF2-40B4-BE49-F238E27FC236}">
                <a16:creationId xmlns:a16="http://schemas.microsoft.com/office/drawing/2014/main" id="{C41A050B-86DA-4062-A5E5-8934D1CEFBDD}"/>
              </a:ext>
            </a:extLst>
          </p:cNvPr>
          <p:cNvSpPr>
            <a:spLocks noGrp="1" noChangeArrowheads="1"/>
          </p:cNvSpPr>
          <p:nvPr>
            <p:ph type="title" idx="4294967295"/>
          </p:nvPr>
        </p:nvSpPr>
        <p:spPr>
          <a:xfrm>
            <a:off x="1524000" y="228600"/>
            <a:ext cx="8229600" cy="1066800"/>
          </a:xfrm>
        </p:spPr>
        <p:txBody>
          <a:bodyPr/>
          <a:lstStyle/>
          <a:p>
            <a:pPr eaLnBrk="1" hangingPunct="1"/>
            <a:r>
              <a:rPr lang="en-US" altLang="en-US"/>
              <a:t>Basic Practices</a:t>
            </a:r>
          </a:p>
        </p:txBody>
      </p:sp>
      <p:sp>
        <p:nvSpPr>
          <p:cNvPr id="182275" name="Text Box 4">
            <a:extLst>
              <a:ext uri="{FF2B5EF4-FFF2-40B4-BE49-F238E27FC236}">
                <a16:creationId xmlns:a16="http://schemas.microsoft.com/office/drawing/2014/main" id="{89774213-0B6C-4920-9EA5-7551DADF3768}"/>
              </a:ext>
            </a:extLst>
          </p:cNvPr>
          <p:cNvSpPr txBox="1">
            <a:spLocks noChangeArrowheads="1"/>
          </p:cNvSpPr>
          <p:nvPr/>
        </p:nvSpPr>
        <p:spPr bwMode="auto">
          <a:xfrm>
            <a:off x="1878014" y="1447800"/>
            <a:ext cx="8485187" cy="4832350"/>
          </a:xfrm>
          <a:prstGeom prst="rect">
            <a:avLst/>
          </a:prstGeom>
          <a:noFill/>
          <a:ln w="9525">
            <a:noFill/>
            <a:miter lim="800000"/>
            <a:headEnd/>
            <a:tailEnd/>
          </a:ln>
        </p:spPr>
        <p:txBody>
          <a:bodyPr>
            <a:spAutoFit/>
          </a:bodyPr>
          <a:lstStyle/>
          <a:p>
            <a:pPr fontAlgn="auto">
              <a:spcBef>
                <a:spcPct val="50000"/>
              </a:spcBef>
              <a:spcAft>
                <a:spcPts val="0"/>
              </a:spcAft>
              <a:defRPr/>
            </a:pPr>
            <a:r>
              <a:rPr lang="en-US" sz="2800" dirty="0">
                <a:latin typeface="Gill Sans MT" pitchFamily="34" charset="0"/>
                <a:cs typeface="+mn-cs"/>
              </a:rPr>
              <a:t>1.  Profession of Faith, </a:t>
            </a:r>
            <a:r>
              <a:rPr lang="en-US" sz="2800" dirty="0" err="1">
                <a:latin typeface="Gill Sans MT" pitchFamily="34" charset="0"/>
                <a:cs typeface="+mn-cs"/>
              </a:rPr>
              <a:t>Shahadah</a:t>
            </a:r>
            <a:r>
              <a:rPr lang="en-US" sz="2800" i="1" dirty="0">
                <a:latin typeface="Gill Sans MT" pitchFamily="34" charset="0"/>
                <a:cs typeface="+mn-cs"/>
              </a:rPr>
              <a:t>, "There is no 	God but 	Allah, and Muhammad is his prophet"</a:t>
            </a:r>
            <a:r>
              <a:rPr lang="en-US" sz="2800" dirty="0">
                <a:latin typeface="Gill Sans MT" pitchFamily="34" charset="0"/>
                <a:cs typeface="+mn-cs"/>
              </a:rPr>
              <a:t>.</a:t>
            </a:r>
          </a:p>
          <a:p>
            <a:pPr fontAlgn="auto">
              <a:spcBef>
                <a:spcPct val="50000"/>
              </a:spcBef>
              <a:spcAft>
                <a:spcPts val="0"/>
              </a:spcAft>
              <a:defRPr/>
            </a:pPr>
            <a:r>
              <a:rPr lang="en-US" sz="2800" dirty="0">
                <a:latin typeface="Gill Sans MT" pitchFamily="34" charset="0"/>
                <a:cs typeface="+mn-cs"/>
              </a:rPr>
              <a:t>2.  Prayer,  five times a day &amp; on Fridays--The "</a:t>
            </a:r>
            <a:r>
              <a:rPr lang="en-US" sz="2800" dirty="0" err="1">
                <a:latin typeface="Gill Sans MT" pitchFamily="34" charset="0"/>
                <a:cs typeface="+mn-cs"/>
              </a:rPr>
              <a:t>Salat</a:t>
            </a:r>
            <a:r>
              <a:rPr lang="en-US" sz="2800" dirty="0">
                <a:latin typeface="Gill Sans MT" pitchFamily="34" charset="0"/>
                <a:cs typeface="+mn-cs"/>
              </a:rPr>
              <a:t>"</a:t>
            </a:r>
          </a:p>
          <a:p>
            <a:pPr fontAlgn="auto">
              <a:spcBef>
                <a:spcPct val="50000"/>
              </a:spcBef>
              <a:spcAft>
                <a:spcPts val="0"/>
              </a:spcAft>
              <a:defRPr/>
            </a:pPr>
            <a:r>
              <a:rPr lang="en-US" sz="2800" dirty="0">
                <a:latin typeface="Gill Sans MT" pitchFamily="34" charset="0"/>
                <a:cs typeface="+mn-cs"/>
              </a:rPr>
              <a:t>3.  Giving of alms, “</a:t>
            </a:r>
            <a:r>
              <a:rPr lang="en-US" sz="2800" dirty="0" err="1">
                <a:latin typeface="Gill Sans MT" pitchFamily="34" charset="0"/>
                <a:cs typeface="+mn-cs"/>
              </a:rPr>
              <a:t>Zakat</a:t>
            </a:r>
            <a:r>
              <a:rPr lang="en-US" sz="2800" dirty="0">
                <a:latin typeface="Gill Sans MT" pitchFamily="34" charset="0"/>
                <a:cs typeface="+mn-cs"/>
              </a:rPr>
              <a:t>” 2.5% to Dar Islam</a:t>
            </a:r>
          </a:p>
          <a:p>
            <a:pPr fontAlgn="auto">
              <a:spcBef>
                <a:spcPct val="50000"/>
              </a:spcBef>
              <a:spcAft>
                <a:spcPts val="0"/>
              </a:spcAft>
              <a:defRPr/>
            </a:pPr>
            <a:r>
              <a:rPr lang="en-US" sz="2800" dirty="0">
                <a:latin typeface="Gill Sans MT" pitchFamily="34" charset="0"/>
                <a:cs typeface="+mn-cs"/>
              </a:rPr>
              <a:t>4.  Fasting, "</a:t>
            </a:r>
            <a:r>
              <a:rPr lang="en-US" sz="2800" dirty="0" err="1">
                <a:latin typeface="Gill Sans MT" pitchFamily="34" charset="0"/>
                <a:cs typeface="+mn-cs"/>
              </a:rPr>
              <a:t>Sawm</a:t>
            </a:r>
            <a:r>
              <a:rPr lang="en-US" sz="2800" dirty="0">
                <a:latin typeface="Gill Sans MT" pitchFamily="34" charset="0"/>
                <a:cs typeface="+mn-cs"/>
              </a:rPr>
              <a:t>," on the month of  “Ramadan”</a:t>
            </a:r>
          </a:p>
          <a:p>
            <a:pPr marL="514350" indent="-514350" fontAlgn="auto">
              <a:spcBef>
                <a:spcPct val="50000"/>
              </a:spcBef>
              <a:spcAft>
                <a:spcPts val="0"/>
              </a:spcAft>
              <a:buFontTx/>
              <a:buAutoNum type="arabicPeriod" startAt="5"/>
              <a:defRPr/>
            </a:pPr>
            <a:r>
              <a:rPr lang="en-US" sz="2800" dirty="0">
                <a:latin typeface="Gill Sans MT" pitchFamily="34" charset="0"/>
                <a:cs typeface="+mn-cs"/>
              </a:rPr>
              <a:t>Pilgrimage to Mecca—The Hajj  		</a:t>
            </a:r>
            <a:r>
              <a:rPr lang="en-US" sz="1400" dirty="0">
                <a:latin typeface="Gill Sans MT" pitchFamily="34" charset="0"/>
                <a:cs typeface="+mn-cs"/>
              </a:rPr>
              <a:t>	</a:t>
            </a:r>
            <a:r>
              <a:rPr lang="en-US" sz="1400" dirty="0">
                <a:solidFill>
                  <a:srgbClr val="000000"/>
                </a:solidFill>
                <a:latin typeface="Gill Sans MT" pitchFamily="34" charset="0"/>
                <a:cs typeface="Times New Roman" pitchFamily="18" charset="0"/>
                <a:hlinkClick r:id="rId3"/>
              </a:rPr>
              <a:t>http://religion-cults.com/Islam/islam3.html</a:t>
            </a:r>
            <a:endParaRPr lang="en-US" sz="1400" dirty="0">
              <a:solidFill>
                <a:srgbClr val="000000"/>
              </a:solidFill>
              <a:latin typeface="Gill Sans MT" pitchFamily="34" charset="0"/>
              <a:cs typeface="Times New Roman" pitchFamily="18" charset="0"/>
            </a:endParaRPr>
          </a:p>
          <a:p>
            <a:pPr marL="514350" indent="-514350" fontAlgn="auto">
              <a:spcBef>
                <a:spcPct val="50000"/>
              </a:spcBef>
              <a:spcAft>
                <a:spcPts val="0"/>
              </a:spcAft>
              <a:buFontTx/>
              <a:buAutoNum type="arabicPeriod" startAt="5"/>
              <a:defRPr/>
            </a:pPr>
            <a:r>
              <a:rPr lang="en-US" sz="2800" dirty="0">
                <a:latin typeface="Gill Sans MT" pitchFamily="34" charset="0"/>
                <a:cs typeface="Times New Roman" pitchFamily="18" charset="0"/>
              </a:rPr>
              <a:t>Christianity is concerned with orthodoxy—Islam with orthopraxy.   </a:t>
            </a:r>
            <a:r>
              <a:rPr lang="en-US" sz="1400" dirty="0">
                <a:latin typeface="Gill Sans MT" pitchFamily="34" charset="0"/>
                <a:cs typeface="Times New Roman" pitchFamily="18" charset="0"/>
              </a:rPr>
              <a:t>www.answering-islam.org/Intro/comparison.html</a:t>
            </a:r>
            <a:endParaRPr lang="en-US" sz="1400" dirty="0">
              <a:latin typeface="Gill Sans MT" pitchFamily="34" charset="0"/>
              <a:cs typeface="+mn-cs"/>
            </a:endParaRP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56D1AC98-905E-45F2-BA58-6C696AEB8FF6}"/>
              </a:ext>
            </a:extLst>
          </p:cNvPr>
          <p:cNvSpPr>
            <a:spLocks noGrp="1"/>
          </p:cNvSpPr>
          <p:nvPr>
            <p:ph type="title"/>
          </p:nvPr>
        </p:nvSpPr>
        <p:spPr/>
        <p:txBody>
          <a:bodyPr/>
          <a:lstStyle/>
          <a:p>
            <a:r>
              <a:rPr lang="en-US" altLang="en-US"/>
              <a:t>Witnessing to a Muslim</a:t>
            </a:r>
          </a:p>
        </p:txBody>
      </p:sp>
      <p:sp>
        <p:nvSpPr>
          <p:cNvPr id="49155" name="Content Placeholder 2">
            <a:extLst>
              <a:ext uri="{FF2B5EF4-FFF2-40B4-BE49-F238E27FC236}">
                <a16:creationId xmlns:a16="http://schemas.microsoft.com/office/drawing/2014/main" id="{BFAFB4B8-4A0A-44CC-8F9E-D600795514BA}"/>
              </a:ext>
            </a:extLst>
          </p:cNvPr>
          <p:cNvSpPr>
            <a:spLocks noGrp="1"/>
          </p:cNvSpPr>
          <p:nvPr>
            <p:ph idx="1"/>
          </p:nvPr>
        </p:nvSpPr>
        <p:spPr>
          <a:xfrm>
            <a:off x="1828800" y="1676400"/>
            <a:ext cx="8534400" cy="4953000"/>
          </a:xfrm>
        </p:spPr>
        <p:txBody>
          <a:bodyPr/>
          <a:lstStyle/>
          <a:p>
            <a:r>
              <a:rPr lang="en-US" altLang="en-US" sz="2800"/>
              <a:t>Be patient. A Muslim convert will be rejected by that family—it’s momentous.</a:t>
            </a:r>
          </a:p>
          <a:p>
            <a:r>
              <a:rPr lang="en-US" altLang="en-US" sz="2800"/>
              <a:t>Don’t offend a Muslim by eating shellfish, pork or lard-based foods. Men speak to men and women to women.</a:t>
            </a:r>
          </a:p>
          <a:p>
            <a:r>
              <a:rPr lang="en-US" altLang="en-US" sz="2800"/>
              <a:t>Focus upon God’s finished work of atonement and upon God’s grace.</a:t>
            </a:r>
          </a:p>
          <a:p>
            <a:pPr lvl="1"/>
            <a:r>
              <a:rPr lang="en-US" altLang="en-US" sz="2000"/>
              <a:t>Ergun Caner,  “What Do Muslims Believe?, Ankerberg Theological Research Institute DVD</a:t>
            </a:r>
            <a:r>
              <a:rPr lang="en-US" altLang="en-US"/>
              <a:t>.</a:t>
            </a:r>
          </a:p>
          <a:p>
            <a:r>
              <a:rPr lang="en-US" altLang="en-US" sz="2800"/>
              <a:t>Don’t assume the person is a theologically trained Muslim—s/he may be a cultural Muslim.</a:t>
            </a:r>
          </a:p>
        </p:txBody>
      </p:sp>
      <p:sp>
        <p:nvSpPr>
          <p:cNvPr id="57348" name="Slide Number Placeholder 3">
            <a:extLst>
              <a:ext uri="{FF2B5EF4-FFF2-40B4-BE49-F238E27FC236}">
                <a16:creationId xmlns:a16="http://schemas.microsoft.com/office/drawing/2014/main" id="{70CCF25B-5902-4A5A-8331-8F99A5A605D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7572DD-D084-42EE-B18A-4859E2D08B0B}" type="slidenum">
              <a:rPr lang="en-US" altLang="en-US"/>
              <a:pPr eaLnBrk="1" hangingPunct="1"/>
              <a:t>37</a:t>
            </a:fld>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C54B626E-92AD-4F05-8FDF-263D0AB6F796}"/>
              </a:ext>
            </a:extLst>
          </p:cNvPr>
          <p:cNvSpPr>
            <a:spLocks noGrp="1"/>
          </p:cNvSpPr>
          <p:nvPr>
            <p:ph type="title"/>
          </p:nvPr>
        </p:nvSpPr>
        <p:spPr/>
        <p:txBody>
          <a:bodyPr/>
          <a:lstStyle/>
          <a:p>
            <a:r>
              <a:rPr lang="en-US" altLang="en-US"/>
              <a:t>Dreams and Visions</a:t>
            </a:r>
          </a:p>
        </p:txBody>
      </p:sp>
      <p:sp>
        <p:nvSpPr>
          <p:cNvPr id="50179" name="Content Placeholder 2">
            <a:extLst>
              <a:ext uri="{FF2B5EF4-FFF2-40B4-BE49-F238E27FC236}">
                <a16:creationId xmlns:a16="http://schemas.microsoft.com/office/drawing/2014/main" id="{93B30ACF-C058-4468-8512-F0E1A9405028}"/>
              </a:ext>
            </a:extLst>
          </p:cNvPr>
          <p:cNvSpPr>
            <a:spLocks noGrp="1"/>
          </p:cNvSpPr>
          <p:nvPr>
            <p:ph idx="1"/>
          </p:nvPr>
        </p:nvSpPr>
        <p:spPr>
          <a:xfrm>
            <a:off x="1524000" y="1752600"/>
            <a:ext cx="9220200" cy="5105400"/>
          </a:xfrm>
        </p:spPr>
        <p:txBody>
          <a:bodyPr/>
          <a:lstStyle/>
          <a:p>
            <a:r>
              <a:rPr lang="en-US" altLang="en-US" sz="2800" dirty="0"/>
              <a:t>Due perhaps to the few missionaries, and the extraordinary insulation of many Muslims, God is using dreams and visions to bring many Muslims to Himself.</a:t>
            </a:r>
          </a:p>
          <a:p>
            <a:pPr lvl="1"/>
            <a:r>
              <a:rPr lang="en-US" altLang="en-US" sz="2400" dirty="0"/>
              <a:t>Rajab Ali </a:t>
            </a:r>
            <a:r>
              <a:rPr lang="en-US" altLang="en-US" sz="2400" dirty="0" err="1"/>
              <a:t>Nozad</a:t>
            </a:r>
            <a:r>
              <a:rPr lang="en-US" altLang="en-US" sz="2400" dirty="0"/>
              <a:t>, formerly a Shiite Iranian, was given a vision of two “spiritual forms” who told him, “God is and Jesus is true. Of that rest assured and come.” He then had joy and began to understand the Bible, coming to Christ. His account is at: http://www.born-again-christian.info/nozad.htm</a:t>
            </a:r>
          </a:p>
          <a:p>
            <a:pPr lvl="1"/>
            <a:r>
              <a:rPr lang="en-US" altLang="en-US" sz="2400" dirty="0"/>
              <a:t>“More Than Dreams,” a DVD, dramatizes the accounts of Muslims from Egypt, Nigeria, Indonesia, Iran and Turkey who found Christ through visions. </a:t>
            </a:r>
            <a:r>
              <a:rPr lang="en-US" altLang="en-US" sz="1400" dirty="0"/>
              <a:t>www.morethandreams.org (no longer available)</a:t>
            </a:r>
          </a:p>
        </p:txBody>
      </p:sp>
      <p:sp>
        <p:nvSpPr>
          <p:cNvPr id="58372" name="Slide Number Placeholder 3">
            <a:extLst>
              <a:ext uri="{FF2B5EF4-FFF2-40B4-BE49-F238E27FC236}">
                <a16:creationId xmlns:a16="http://schemas.microsoft.com/office/drawing/2014/main" id="{31D8FD89-E6A8-4BD7-A82B-1FE863100AF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4568BF-572B-4B54-885B-115C245A8E96}" type="slidenum">
              <a:rPr lang="en-US" altLang="en-US"/>
              <a:pPr eaLnBrk="1" hangingPunct="1"/>
              <a:t>38</a:t>
            </a:fld>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49D3E456-1A9D-4F15-8225-31549E8425AD}"/>
              </a:ext>
            </a:extLst>
          </p:cNvPr>
          <p:cNvSpPr>
            <a:spLocks noGrp="1"/>
          </p:cNvSpPr>
          <p:nvPr>
            <p:ph type="title"/>
          </p:nvPr>
        </p:nvSpPr>
        <p:spPr/>
        <p:txBody>
          <a:bodyPr/>
          <a:lstStyle/>
          <a:p>
            <a:r>
              <a:rPr lang="en-US" altLang="en-US"/>
              <a:t>Muslim Distribution</a:t>
            </a:r>
          </a:p>
        </p:txBody>
      </p:sp>
      <p:sp>
        <p:nvSpPr>
          <p:cNvPr id="51203" name="Content Placeholder 2">
            <a:extLst>
              <a:ext uri="{FF2B5EF4-FFF2-40B4-BE49-F238E27FC236}">
                <a16:creationId xmlns:a16="http://schemas.microsoft.com/office/drawing/2014/main" id="{BAAF51B7-CE73-46FF-BABA-A615DBC0B49D}"/>
              </a:ext>
            </a:extLst>
          </p:cNvPr>
          <p:cNvSpPr>
            <a:spLocks noGrp="1"/>
          </p:cNvSpPr>
          <p:nvPr>
            <p:ph idx="1"/>
          </p:nvPr>
        </p:nvSpPr>
        <p:spPr>
          <a:xfrm>
            <a:off x="1524000" y="1752600"/>
            <a:ext cx="9144000" cy="5105400"/>
          </a:xfrm>
        </p:spPr>
        <p:txBody>
          <a:bodyPr/>
          <a:lstStyle/>
          <a:p>
            <a:r>
              <a:rPr lang="en-US" altLang="en-US" sz="2800"/>
              <a:t>As of 2008, Muslims were in the majority in 50 nations.</a:t>
            </a:r>
          </a:p>
          <a:p>
            <a:pPr lvl="1"/>
            <a:r>
              <a:rPr lang="en-US" altLang="en-US" sz="2400"/>
              <a:t>Globally, only about 20% of Muslims are of Arabic background</a:t>
            </a:r>
            <a:r>
              <a:rPr lang="en-US" altLang="en-US"/>
              <a:t>. </a:t>
            </a:r>
            <a:r>
              <a:rPr lang="en-US" altLang="en-US" sz="1400"/>
              <a:t>Patrick Johnstone, “Look at the Fields: Survey of the Task,” ch. 1 in </a:t>
            </a:r>
            <a:r>
              <a:rPr lang="en-US" altLang="en-US" sz="1400" i="1"/>
              <a:t>From Seed to Fruit: Global trends, fruitful practices, and emerging issues among Muslims,</a:t>
            </a:r>
            <a:r>
              <a:rPr lang="en-US" altLang="en-US" sz="1400"/>
              <a:t> 2008, ISBN: 9780878080038, p.10.</a:t>
            </a:r>
          </a:p>
          <a:p>
            <a:r>
              <a:rPr lang="en-US" altLang="en-US" sz="2800"/>
              <a:t>There are approximately 8.3 million Evangelicals inside Muslim nations, which is about .57% of the Muslim population.</a:t>
            </a:r>
          </a:p>
          <a:p>
            <a:r>
              <a:rPr lang="en-US" altLang="en-US" sz="2800"/>
              <a:t>As of 2008, there exist an estimated 229 unengaged, unreached Muslim groups of at least 100,000. </a:t>
            </a:r>
            <a:r>
              <a:rPr lang="en-US" altLang="en-US" sz="1400"/>
              <a:t>Jim Haney, “First Fruits and Future Harvests,” Ch. 6 in </a:t>
            </a:r>
            <a:r>
              <a:rPr lang="en-US" altLang="en-US" sz="1400" i="1"/>
              <a:t>From Seed to Fruit: Global trends, fruitful practices, and emerging issues among Muslims,</a:t>
            </a:r>
            <a:r>
              <a:rPr lang="en-US" altLang="en-US" sz="1400"/>
              <a:t> 2008, ISBN: 9780878080038, p. 87.</a:t>
            </a:r>
          </a:p>
          <a:p>
            <a:pPr lvl="1"/>
            <a:endParaRPr lang="en-US" altLang="en-US"/>
          </a:p>
        </p:txBody>
      </p:sp>
      <p:sp>
        <p:nvSpPr>
          <p:cNvPr id="29700" name="Slide Number Placeholder 3">
            <a:extLst>
              <a:ext uri="{FF2B5EF4-FFF2-40B4-BE49-F238E27FC236}">
                <a16:creationId xmlns:a16="http://schemas.microsoft.com/office/drawing/2014/main" id="{19F5D4F2-C43D-4C39-A0C8-B1B431DCC33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BD4AFC-AE19-4815-A090-04AA656614B3}" type="slidenum">
              <a:rPr lang="en-US" altLang="en-US"/>
              <a:pPr eaLnBrk="1" hangingPunct="1"/>
              <a:t>39</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a:extLst>
              <a:ext uri="{FF2B5EF4-FFF2-40B4-BE49-F238E27FC236}">
                <a16:creationId xmlns:a16="http://schemas.microsoft.com/office/drawing/2014/main" id="{A9184BDF-7270-48F2-958B-E03668178E0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F89FE99-6C9A-48E0-AD69-01E9A122CA11}" type="slidenum">
              <a:rPr lang="en-US" altLang="en-US"/>
              <a:pPr eaLnBrk="1" hangingPunct="1"/>
              <a:t>4</a:t>
            </a:fld>
            <a:endParaRPr lang="en-US" altLang="en-US"/>
          </a:p>
        </p:txBody>
      </p:sp>
      <p:pic>
        <p:nvPicPr>
          <p:cNvPr id="15363" name="Picture 3" descr="E:\mapsets\1040win\4rel3.gif">
            <a:extLst>
              <a:ext uri="{FF2B5EF4-FFF2-40B4-BE49-F238E27FC236}">
                <a16:creationId xmlns:a16="http://schemas.microsoft.com/office/drawing/2014/main" id="{47EA3A90-0978-4E97-B7F6-0911390AF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3">
            <a:extLst>
              <a:ext uri="{FF2B5EF4-FFF2-40B4-BE49-F238E27FC236}">
                <a16:creationId xmlns:a16="http://schemas.microsoft.com/office/drawing/2014/main" id="{00CB15A7-8EF6-4940-A73F-F73C5D3471AF}"/>
              </a:ext>
            </a:extLst>
          </p:cNvPr>
          <p:cNvSpPr txBox="1">
            <a:spLocks noChangeArrowheads="1"/>
          </p:cNvSpPr>
          <p:nvPr/>
        </p:nvSpPr>
        <p:spPr bwMode="auto">
          <a:xfrm>
            <a:off x="2438400" y="1066800"/>
            <a:ext cx="1905000" cy="36988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Muslim majority</a:t>
            </a:r>
          </a:p>
        </p:txBody>
      </p:sp>
      <p:cxnSp>
        <p:nvCxnSpPr>
          <p:cNvPr id="6" name="Straight Arrow Connector 5">
            <a:extLst>
              <a:ext uri="{FF2B5EF4-FFF2-40B4-BE49-F238E27FC236}">
                <a16:creationId xmlns:a16="http://schemas.microsoft.com/office/drawing/2014/main" id="{C35396B2-BA26-40CA-8E41-416B85C331CA}"/>
              </a:ext>
            </a:extLst>
          </p:cNvPr>
          <p:cNvCxnSpPr/>
          <p:nvPr/>
        </p:nvCxnSpPr>
        <p:spPr>
          <a:xfrm>
            <a:off x="4191000" y="1219200"/>
            <a:ext cx="14478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15876DC-67AA-4368-A451-6382F752BD60}"/>
              </a:ext>
            </a:extLst>
          </p:cNvPr>
          <p:cNvCxnSpPr>
            <a:stCxn id="15364" idx="2"/>
          </p:cNvCxnSpPr>
          <p:nvPr/>
        </p:nvCxnSpPr>
        <p:spPr>
          <a:xfrm rot="5400000">
            <a:off x="2947194" y="1842294"/>
            <a:ext cx="849312" cy="381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76AC1512-AF21-41C8-AE2B-ADA338DAFC81}"/>
              </a:ext>
            </a:extLst>
          </p:cNvPr>
          <p:cNvSpPr>
            <a:spLocks noGrp="1"/>
          </p:cNvSpPr>
          <p:nvPr>
            <p:ph type="title"/>
          </p:nvPr>
        </p:nvSpPr>
        <p:spPr/>
        <p:txBody>
          <a:bodyPr/>
          <a:lstStyle/>
          <a:p>
            <a:r>
              <a:rPr lang="en-US" altLang="en-US"/>
              <a:t>Jihad Is Supported by Quran</a:t>
            </a:r>
          </a:p>
        </p:txBody>
      </p:sp>
      <p:sp>
        <p:nvSpPr>
          <p:cNvPr id="52227" name="Content Placeholder 2">
            <a:extLst>
              <a:ext uri="{FF2B5EF4-FFF2-40B4-BE49-F238E27FC236}">
                <a16:creationId xmlns:a16="http://schemas.microsoft.com/office/drawing/2014/main" id="{D20BFF24-E47E-4043-809A-04288DCB5478}"/>
              </a:ext>
            </a:extLst>
          </p:cNvPr>
          <p:cNvSpPr>
            <a:spLocks noGrp="1"/>
          </p:cNvSpPr>
          <p:nvPr>
            <p:ph idx="1"/>
          </p:nvPr>
        </p:nvSpPr>
        <p:spPr/>
        <p:txBody>
          <a:bodyPr/>
          <a:lstStyle/>
          <a:p>
            <a:r>
              <a:rPr lang="en-US" altLang="en-US" sz="2400"/>
              <a:t>Sura 4.89: They desire that you should disbelieve as they have disbelieved, so that you might be (all) alike; therefore take not from among them friends until they fly (their homes) in Allah's way; but if they turn back, then seize them and kill them wherever you find them, and take not from among them a friend or a helper. (Shakir trans.)</a:t>
            </a:r>
          </a:p>
          <a:p>
            <a:r>
              <a:rPr lang="en-US" altLang="en-US" sz="2400"/>
              <a:t>So when the sacred months have passed away, then slay the idolaters wherever you find them, and take them captives and besiege them and lie in wait for them in every ambush, then if they repent and keep up prayer and pay the poor-rate, leave their way free to them; surely Allah is Forgiving, Merciful.</a:t>
            </a:r>
          </a:p>
          <a:p>
            <a:endParaRPr lang="en-US" altLang="en-US" sz="2400"/>
          </a:p>
        </p:txBody>
      </p:sp>
      <p:sp>
        <p:nvSpPr>
          <p:cNvPr id="48132" name="Slide Number Placeholder 3">
            <a:extLst>
              <a:ext uri="{FF2B5EF4-FFF2-40B4-BE49-F238E27FC236}">
                <a16:creationId xmlns:a16="http://schemas.microsoft.com/office/drawing/2014/main" id="{6268CB44-7D99-4014-AE21-049EA6FECDC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3E4557-DE2C-4AB7-A5FE-621DDA20C0C3}" type="slidenum">
              <a:rPr lang="en-US" altLang="en-US"/>
              <a:pPr eaLnBrk="1" hangingPunct="1"/>
              <a:t>40</a:t>
            </a:fld>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B250F2C8-EBF7-4EE5-8E1B-ACC351B6613D}"/>
              </a:ext>
            </a:extLst>
          </p:cNvPr>
          <p:cNvSpPr>
            <a:spLocks noGrp="1"/>
          </p:cNvSpPr>
          <p:nvPr>
            <p:ph type="title"/>
          </p:nvPr>
        </p:nvSpPr>
        <p:spPr/>
        <p:txBody>
          <a:bodyPr/>
          <a:lstStyle/>
          <a:p>
            <a:r>
              <a:rPr lang="en-US" altLang="en-US"/>
              <a:t>Global Domination</a:t>
            </a:r>
          </a:p>
        </p:txBody>
      </p:sp>
      <p:sp>
        <p:nvSpPr>
          <p:cNvPr id="53251" name="Content Placeholder 2">
            <a:extLst>
              <a:ext uri="{FF2B5EF4-FFF2-40B4-BE49-F238E27FC236}">
                <a16:creationId xmlns:a16="http://schemas.microsoft.com/office/drawing/2014/main" id="{A4535E24-7C93-4CA3-8BC1-8054AB66D19A}"/>
              </a:ext>
            </a:extLst>
          </p:cNvPr>
          <p:cNvSpPr>
            <a:spLocks noGrp="1"/>
          </p:cNvSpPr>
          <p:nvPr>
            <p:ph idx="1"/>
          </p:nvPr>
        </p:nvSpPr>
        <p:spPr>
          <a:xfrm>
            <a:off x="1828800" y="1635125"/>
            <a:ext cx="8610600" cy="5257800"/>
          </a:xfrm>
        </p:spPr>
        <p:txBody>
          <a:bodyPr/>
          <a:lstStyle/>
          <a:p>
            <a:r>
              <a:rPr lang="en-US" altLang="en-US" sz="2800"/>
              <a:t>Muslim extremists want domination of the world by Islam.</a:t>
            </a:r>
          </a:p>
          <a:p>
            <a:r>
              <a:rPr lang="en-US" altLang="en-US" sz="2800"/>
              <a:t>The founder and board chairman of the Council for American-Islamic Relations (CAIR), Omar Ahmed, told Muslims in Freemont, California in 1998, “Islam isn’t in America to be equal to any other faith, but to become dominant. The Koran should be the highest authority in America, and Islam the only accepted religion on Earth.”</a:t>
            </a:r>
          </a:p>
          <a:p>
            <a:r>
              <a:rPr lang="en-US" altLang="en-US" sz="1600"/>
              <a:t>Brigitte Gabriel, </a:t>
            </a:r>
            <a:r>
              <a:rPr lang="en-US" altLang="en-US" sz="1600" i="1"/>
              <a:t>Because They Hate</a:t>
            </a:r>
            <a:r>
              <a:rPr lang="en-US" altLang="en-US" sz="1600"/>
              <a:t>, 2006, ISBN: 9780312358389, p. 138.  See </a:t>
            </a:r>
            <a:r>
              <a:rPr lang="en-US" altLang="en-US" sz="1600">
                <a:hlinkClick r:id="rId3"/>
              </a:rPr>
              <a:t>www.cair.com</a:t>
            </a:r>
            <a:r>
              <a:rPr lang="en-US" altLang="en-US" sz="1600"/>
              <a:t>  and </a:t>
            </a:r>
            <a:r>
              <a:rPr lang="en-US" altLang="en-US" sz="1600">
                <a:hlinkClick r:id="rId4"/>
              </a:rPr>
              <a:t>www.anti-cair-net.org</a:t>
            </a:r>
            <a:r>
              <a:rPr lang="en-US" altLang="en-US" sz="1600"/>
              <a:t> </a:t>
            </a:r>
          </a:p>
        </p:txBody>
      </p:sp>
      <p:sp>
        <p:nvSpPr>
          <p:cNvPr id="4" name="Slide Number Placeholder 3">
            <a:extLst>
              <a:ext uri="{FF2B5EF4-FFF2-40B4-BE49-F238E27FC236}">
                <a16:creationId xmlns:a16="http://schemas.microsoft.com/office/drawing/2014/main" id="{FA185CFD-575F-4D84-BFCB-53D2B608F79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0EE4EB-A124-4633-ADD8-82FEFCFD8423}" type="slidenum">
              <a:rPr lang="en-US" altLang="en-US"/>
              <a:pPr eaLnBrk="1" hangingPunct="1"/>
              <a:t>41</a:t>
            </a:fld>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E2781AA8-46DB-4C3A-971C-D9D2E6A6086C}"/>
              </a:ext>
            </a:extLst>
          </p:cNvPr>
          <p:cNvSpPr>
            <a:spLocks noGrp="1"/>
          </p:cNvSpPr>
          <p:nvPr>
            <p:ph type="title"/>
          </p:nvPr>
        </p:nvSpPr>
        <p:spPr/>
        <p:txBody>
          <a:bodyPr/>
          <a:lstStyle/>
          <a:p>
            <a:r>
              <a:rPr lang="en-US" altLang="en-US"/>
              <a:t>Muslim Persecution of MBBs</a:t>
            </a:r>
          </a:p>
        </p:txBody>
      </p:sp>
      <p:sp>
        <p:nvSpPr>
          <p:cNvPr id="54275" name="Content Placeholder 2">
            <a:extLst>
              <a:ext uri="{FF2B5EF4-FFF2-40B4-BE49-F238E27FC236}">
                <a16:creationId xmlns:a16="http://schemas.microsoft.com/office/drawing/2014/main" id="{19125797-B0F4-4171-9FBC-E2AA264FE441}"/>
              </a:ext>
            </a:extLst>
          </p:cNvPr>
          <p:cNvSpPr>
            <a:spLocks noGrp="1"/>
          </p:cNvSpPr>
          <p:nvPr>
            <p:ph idx="1"/>
          </p:nvPr>
        </p:nvSpPr>
        <p:spPr/>
        <p:txBody>
          <a:bodyPr/>
          <a:lstStyle/>
          <a:p>
            <a:r>
              <a:rPr lang="en-US" altLang="en-US" sz="2800"/>
              <a:t>A MBB pastor and family in Kiegestan must move about every 6 months, due to community and government pressure on landlords, due to the “shame” he brings on the community.</a:t>
            </a:r>
          </a:p>
          <a:p>
            <a:pPr lvl="1"/>
            <a:r>
              <a:rPr lang="en-US" altLang="en-US" sz="2400"/>
              <a:t>A sister-in-law of this pastor who is single faces much pressure from her family for following Christ and not Islam. </a:t>
            </a:r>
          </a:p>
          <a:p>
            <a:endParaRPr lang="en-US" altLang="en-US" sz="2800"/>
          </a:p>
        </p:txBody>
      </p:sp>
      <p:sp>
        <p:nvSpPr>
          <p:cNvPr id="61444" name="Slide Number Placeholder 3">
            <a:extLst>
              <a:ext uri="{FF2B5EF4-FFF2-40B4-BE49-F238E27FC236}">
                <a16:creationId xmlns:a16="http://schemas.microsoft.com/office/drawing/2014/main" id="{40390607-AC91-47B2-886B-CF0A048C7B1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0A5895-E4EC-460B-9FFD-50FE8E828EF6}" type="slidenum">
              <a:rPr lang="en-US" altLang="en-US"/>
              <a:pPr eaLnBrk="1" hangingPunct="1"/>
              <a:t>42</a:t>
            </a:fld>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878BD687-EB27-434F-B380-783AEF34A541}"/>
              </a:ext>
            </a:extLst>
          </p:cNvPr>
          <p:cNvSpPr>
            <a:spLocks noGrp="1"/>
          </p:cNvSpPr>
          <p:nvPr>
            <p:ph type="title"/>
          </p:nvPr>
        </p:nvSpPr>
        <p:spPr/>
        <p:txBody>
          <a:bodyPr/>
          <a:lstStyle/>
          <a:p>
            <a:r>
              <a:rPr lang="en-US" altLang="en-US"/>
              <a:t>US Prison Muslim Recruitment</a:t>
            </a:r>
          </a:p>
        </p:txBody>
      </p:sp>
      <p:sp>
        <p:nvSpPr>
          <p:cNvPr id="3" name="Content Placeholder 2">
            <a:extLst>
              <a:ext uri="{FF2B5EF4-FFF2-40B4-BE49-F238E27FC236}">
                <a16:creationId xmlns:a16="http://schemas.microsoft.com/office/drawing/2014/main" id="{408666B1-706C-4BB6-8A86-F1F022A6382C}"/>
              </a:ext>
            </a:extLst>
          </p:cNvPr>
          <p:cNvSpPr>
            <a:spLocks noGrp="1"/>
          </p:cNvSpPr>
          <p:nvPr>
            <p:ph idx="1"/>
          </p:nvPr>
        </p:nvSpPr>
        <p:spPr>
          <a:xfrm>
            <a:off x="1981200" y="1676400"/>
            <a:ext cx="8229600" cy="4876800"/>
          </a:xfrm>
        </p:spPr>
        <p:txBody>
          <a:bodyPr/>
          <a:lstStyle/>
          <a:p>
            <a:pPr marL="342900" lvl="1" indent="-342900">
              <a:buFontTx/>
              <a:buChar char="•"/>
              <a:defRPr/>
            </a:pPr>
            <a:r>
              <a:rPr lang="en-US" sz="2400" dirty="0"/>
              <a:t>The National Islamic Prison Foundation, funded by the American Muslim Foundation with Saudi Arabian funds, aims to convert to Islam American prisoners, two-thirds of whom are nonwhite. Being already at odds with US society, they are natural targets. An estimated one in six US prisoners are Muslims</a:t>
            </a:r>
            <a:r>
              <a:rPr lang="en-US" dirty="0"/>
              <a:t>.</a:t>
            </a:r>
            <a:r>
              <a:rPr lang="en-US" sz="1600" dirty="0"/>
              <a:t> Chuck Colson, “Evangelizing for Evil in Our Prisons: Radical Islamists seek to turn criminals into terrorists,” June 24, 2002, www.opinionjournal.com/editorial/feature.html?id=110001885 , accessed 3/24/09</a:t>
            </a:r>
            <a:endParaRPr lang="en-US" dirty="0"/>
          </a:p>
          <a:p>
            <a:pPr lvl="1">
              <a:defRPr/>
            </a:pPr>
            <a:r>
              <a:rPr lang="en-US" sz="2400" dirty="0"/>
              <a:t>“</a:t>
            </a:r>
            <a:r>
              <a:rPr lang="en-US" sz="2000" dirty="0"/>
              <a:t>Responsible for indoctrinating the inmates in NIPF’s program are Saudi-trained Islamic clerics, who generally preach </a:t>
            </a:r>
            <a:r>
              <a:rPr lang="en-US" sz="2000" dirty="0" err="1"/>
              <a:t>Wahhabism</a:t>
            </a:r>
            <a:r>
              <a:rPr lang="en-US" sz="2000" dirty="0"/>
              <a:t>, an extreme form of Islam embraced by the Taliban and al Qaeda, and associated with virulent anti-</a:t>
            </a:r>
            <a:r>
              <a:rPr lang="en-US" sz="2000" dirty="0" err="1"/>
              <a:t>Semetic</a:t>
            </a:r>
            <a:r>
              <a:rPr lang="en-US" sz="2000" dirty="0"/>
              <a:t> and anti-Western worldviews.” </a:t>
            </a:r>
            <a:r>
              <a:rPr lang="en-US" sz="1600" dirty="0"/>
              <a:t>www.discoverthenetworks.org/groupProfile.asp?grpid=6387, accessed 3/24/09</a:t>
            </a:r>
          </a:p>
        </p:txBody>
      </p:sp>
      <p:sp>
        <p:nvSpPr>
          <p:cNvPr id="4" name="Slide Number Placeholder 3">
            <a:extLst>
              <a:ext uri="{FF2B5EF4-FFF2-40B4-BE49-F238E27FC236}">
                <a16:creationId xmlns:a16="http://schemas.microsoft.com/office/drawing/2014/main" id="{084FBF24-BA4F-4980-B402-F73653CF6DA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91929A-7270-41FB-9287-C45130DC2673}" type="slidenum">
              <a:rPr lang="en-US" altLang="en-US"/>
              <a:pPr eaLnBrk="1" hangingPunct="1"/>
              <a:t>43</a:t>
            </a:fld>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80764A04-4160-4A7F-BC95-1AC94D98DB5B}"/>
              </a:ext>
            </a:extLst>
          </p:cNvPr>
          <p:cNvSpPr>
            <a:spLocks noGrp="1"/>
          </p:cNvSpPr>
          <p:nvPr>
            <p:ph type="title"/>
          </p:nvPr>
        </p:nvSpPr>
        <p:spPr/>
        <p:txBody>
          <a:bodyPr/>
          <a:lstStyle/>
          <a:p>
            <a:r>
              <a:rPr lang="en-US" altLang="en-US"/>
              <a:t>New Media and Muslims</a:t>
            </a:r>
          </a:p>
        </p:txBody>
      </p:sp>
      <p:sp>
        <p:nvSpPr>
          <p:cNvPr id="56323" name="Content Placeholder 2">
            <a:extLst>
              <a:ext uri="{FF2B5EF4-FFF2-40B4-BE49-F238E27FC236}">
                <a16:creationId xmlns:a16="http://schemas.microsoft.com/office/drawing/2014/main" id="{E083F32E-303E-44EE-93BF-C5C5A5D26BAB}"/>
              </a:ext>
            </a:extLst>
          </p:cNvPr>
          <p:cNvSpPr>
            <a:spLocks noGrp="1"/>
          </p:cNvSpPr>
          <p:nvPr>
            <p:ph idx="1"/>
          </p:nvPr>
        </p:nvSpPr>
        <p:spPr>
          <a:xfrm>
            <a:off x="1828800" y="1752600"/>
            <a:ext cx="8534400" cy="4876800"/>
          </a:xfrm>
        </p:spPr>
        <p:txBody>
          <a:bodyPr/>
          <a:lstStyle/>
          <a:p>
            <a:r>
              <a:rPr lang="en-US" altLang="en-US" sz="2800" dirty="0"/>
              <a:t>“In the Middle East, there are an estimated 41,939,200 Internet users, and between 2000 and 2008 the region witnessed an impressive Internet usage growth rate of 1,176.8 %.” </a:t>
            </a:r>
            <a:r>
              <a:rPr lang="en-US" altLang="en-US" sz="1400" dirty="0"/>
              <a:t>www.internetworldstats.com/middle.htm, accessed 2/23/09</a:t>
            </a:r>
          </a:p>
          <a:p>
            <a:pPr lvl="1"/>
            <a:r>
              <a:rPr lang="en-US" altLang="en-US" sz="2400" dirty="0"/>
              <a:t>“197,090,443 population estimate for the Middle East in 2008”</a:t>
            </a:r>
          </a:p>
          <a:p>
            <a:pPr lvl="1"/>
            <a:r>
              <a:rPr lang="en-US" altLang="en-US" sz="2400" dirty="0"/>
              <a:t>“41,939,200 Internet users as of Mar.31/08, 21.3% of population” </a:t>
            </a:r>
            <a:r>
              <a:rPr lang="en-US" altLang="en-US" sz="1400" dirty="0"/>
              <a:t>www.internetworldstats.com/middle.htm, accessed 2/23/09</a:t>
            </a:r>
          </a:p>
          <a:p>
            <a:endParaRPr lang="en-US" altLang="en-US" dirty="0"/>
          </a:p>
        </p:txBody>
      </p:sp>
      <p:sp>
        <p:nvSpPr>
          <p:cNvPr id="49156" name="Slide Number Placeholder 3">
            <a:extLst>
              <a:ext uri="{FF2B5EF4-FFF2-40B4-BE49-F238E27FC236}">
                <a16:creationId xmlns:a16="http://schemas.microsoft.com/office/drawing/2014/main" id="{D149F3F5-B664-4E4D-AB25-C4B82DC6F98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021D61-E688-445E-B8BD-1ADD9BB87C36}" type="slidenum">
              <a:rPr lang="en-US" altLang="en-US"/>
              <a:pPr eaLnBrk="1" hangingPunct="1"/>
              <a:t>44</a:t>
            </a:fld>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567221C-387C-480E-8D71-4665F6E6B352}"/>
              </a:ext>
            </a:extLst>
          </p:cNvPr>
          <p:cNvSpPr>
            <a:spLocks noGrp="1" noChangeArrowheads="1"/>
          </p:cNvSpPr>
          <p:nvPr>
            <p:ph type="title"/>
          </p:nvPr>
        </p:nvSpPr>
        <p:spPr/>
        <p:txBody>
          <a:bodyPr/>
          <a:lstStyle/>
          <a:p>
            <a:pPr eaLnBrk="1" hangingPunct="1"/>
            <a:r>
              <a:rPr lang="en-US" altLang="en-US">
                <a:solidFill>
                  <a:srgbClr val="000066"/>
                </a:solidFill>
              </a:rPr>
              <a:t>Christianity and the Internet</a:t>
            </a:r>
          </a:p>
        </p:txBody>
      </p:sp>
      <p:sp>
        <p:nvSpPr>
          <p:cNvPr id="99331" name="Rectangle 3">
            <a:extLst>
              <a:ext uri="{FF2B5EF4-FFF2-40B4-BE49-F238E27FC236}">
                <a16:creationId xmlns:a16="http://schemas.microsoft.com/office/drawing/2014/main" id="{567001EA-BB09-450B-B1D1-9BD2B9B80C32}"/>
              </a:ext>
            </a:extLst>
          </p:cNvPr>
          <p:cNvSpPr>
            <a:spLocks noGrp="1" noChangeArrowheads="1"/>
          </p:cNvSpPr>
          <p:nvPr>
            <p:ph idx="1"/>
          </p:nvPr>
        </p:nvSpPr>
        <p:spPr>
          <a:xfrm>
            <a:off x="1828800" y="1752600"/>
            <a:ext cx="8534400" cy="5105400"/>
          </a:xfrm>
        </p:spPr>
        <p:txBody>
          <a:bodyPr/>
          <a:lstStyle/>
          <a:p>
            <a:pPr eaLnBrk="1" hangingPunct="1">
              <a:lnSpc>
                <a:spcPct val="90000"/>
              </a:lnSpc>
            </a:pPr>
            <a:r>
              <a:rPr lang="en-US" altLang="en-US" sz="2800"/>
              <a:t>56 global ministry networks have developed, with 350 million computers. </a:t>
            </a:r>
            <a:r>
              <a:rPr lang="en-US" altLang="en-US" sz="1400"/>
              <a:t>(David B. Barrett &amp; Todd M. Johnson, </a:t>
            </a:r>
            <a:r>
              <a:rPr lang="en-US" altLang="en-US" sz="1400" i="1"/>
              <a:t>World Christian Trends AD30-AD 2200</a:t>
            </a:r>
            <a:r>
              <a:rPr lang="en-US" altLang="en-US" sz="1400"/>
              <a:t>, p. 71)</a:t>
            </a:r>
          </a:p>
          <a:p>
            <a:pPr eaLnBrk="1" hangingPunct="1">
              <a:lnSpc>
                <a:spcPct val="90000"/>
              </a:lnSpc>
            </a:pPr>
            <a:r>
              <a:rPr lang="en-US" altLang="en-US" sz="2800"/>
              <a:t>How well are we evangelizing on the Web? Are we providing Christian knowledge-seekers with solid teaching? </a:t>
            </a:r>
          </a:p>
          <a:p>
            <a:pPr lvl="1" eaLnBrk="1" hangingPunct="1">
              <a:lnSpc>
                <a:spcPct val="90000"/>
              </a:lnSpc>
            </a:pPr>
            <a:r>
              <a:rPr lang="en-US" altLang="en-US" sz="2000"/>
              <a:t>Father Zakaria Boutros “Father Z” has 300 million annual hits to his websites, exposing Islam. His TV programs (260 of them) are watched by 20 million people and are downloaded by the hundreds of thousands on the Internet. </a:t>
            </a:r>
            <a:r>
              <a:rPr lang="en-US" altLang="en-US" sz="1600"/>
              <a:t>http://islameyat.com/english/english.htm</a:t>
            </a:r>
          </a:p>
          <a:p>
            <a:pPr eaLnBrk="1" hangingPunct="1">
              <a:lnSpc>
                <a:spcPct val="90000"/>
              </a:lnSpc>
              <a:buFontTx/>
              <a:buNone/>
            </a:pPr>
            <a:r>
              <a:rPr lang="en-US" altLang="en-US" sz="2400"/>
              <a:t>		</a:t>
            </a:r>
            <a:r>
              <a:rPr lang="en-US" altLang="en-US" sz="1400"/>
              <a:t>Presentation by Father Z and Haroum Ibraham at Maclellan Global</a:t>
            </a:r>
          </a:p>
          <a:p>
            <a:pPr lvl="1" eaLnBrk="1" hangingPunct="1">
              <a:lnSpc>
                <a:spcPct val="90000"/>
              </a:lnSpc>
              <a:buFontTx/>
              <a:buNone/>
            </a:pPr>
            <a:r>
              <a:rPr lang="en-US" altLang="en-US" sz="1400"/>
              <a:t>		   Briefing, 8/8/07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9331">
                                            <p:txEl>
                                              <p:pRg st="2" end="2"/>
                                            </p:txEl>
                                          </p:spTgt>
                                        </p:tgtEl>
                                        <p:attrNameLst>
                                          <p:attrName>style.visibility</p:attrName>
                                        </p:attrNameLst>
                                      </p:cBhvr>
                                      <p:to>
                                        <p:strVal val="visible"/>
                                      </p:to>
                                    </p:set>
                                    <p:animEffect transition="in" filter="dissolve">
                                      <p:cBhvr>
                                        <p:cTn id="7" dur="500"/>
                                        <p:tgtEl>
                                          <p:spTgt spid="9933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9331">
                                            <p:txEl>
                                              <p:pRg st="3" end="3"/>
                                            </p:txEl>
                                          </p:spTgt>
                                        </p:tgtEl>
                                        <p:attrNameLst>
                                          <p:attrName>style.visibility</p:attrName>
                                        </p:attrNameLst>
                                      </p:cBhvr>
                                      <p:to>
                                        <p:strVal val="visible"/>
                                      </p:to>
                                    </p:set>
                                    <p:animEffect transition="in" filter="dissolve">
                                      <p:cBhvr>
                                        <p:cTn id="12" dur="500"/>
                                        <p:tgtEl>
                                          <p:spTgt spid="9933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9331">
                                            <p:txEl>
                                              <p:pRg st="4" end="4"/>
                                            </p:txEl>
                                          </p:spTgt>
                                        </p:tgtEl>
                                        <p:attrNameLst>
                                          <p:attrName>style.visibility</p:attrName>
                                        </p:attrNameLst>
                                      </p:cBhvr>
                                      <p:to>
                                        <p:strVal val="visible"/>
                                      </p:to>
                                    </p:set>
                                    <p:animEffect transition="in" filter="dissolve">
                                      <p:cBhvr>
                                        <p:cTn id="17" dur="500"/>
                                        <p:tgtEl>
                                          <p:spTgt spid="99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FFB6E4F0-F6F2-4106-82C1-E5B8AE2945CE}"/>
              </a:ext>
            </a:extLst>
          </p:cNvPr>
          <p:cNvSpPr>
            <a:spLocks noGrp="1"/>
          </p:cNvSpPr>
          <p:nvPr>
            <p:ph type="title"/>
          </p:nvPr>
        </p:nvSpPr>
        <p:spPr/>
        <p:txBody>
          <a:bodyPr/>
          <a:lstStyle/>
          <a:p>
            <a:r>
              <a:rPr lang="en-US" altLang="en-US"/>
              <a:t>Why Do Muslims Follow “Isa”?</a:t>
            </a:r>
          </a:p>
        </p:txBody>
      </p:sp>
      <p:sp>
        <p:nvSpPr>
          <p:cNvPr id="58371" name="Content Placeholder 2">
            <a:extLst>
              <a:ext uri="{FF2B5EF4-FFF2-40B4-BE49-F238E27FC236}">
                <a16:creationId xmlns:a16="http://schemas.microsoft.com/office/drawing/2014/main" id="{866A77EA-26D3-47DB-8749-6FEC0F18DC6F}"/>
              </a:ext>
            </a:extLst>
          </p:cNvPr>
          <p:cNvSpPr>
            <a:spLocks noGrp="1"/>
          </p:cNvSpPr>
          <p:nvPr>
            <p:ph idx="1"/>
          </p:nvPr>
        </p:nvSpPr>
        <p:spPr/>
        <p:txBody>
          <a:bodyPr/>
          <a:lstStyle/>
          <a:p>
            <a:r>
              <a:rPr lang="en-US" altLang="en-US" sz="2400" dirty="0"/>
              <a:t>J. Dudley Woodberry and Russell G. Shubin, in their article “Why I Chose Jesus,” document these reasons:</a:t>
            </a:r>
          </a:p>
          <a:p>
            <a:pPr lvl="1"/>
            <a:r>
              <a:rPr lang="en-US" altLang="en-US" sz="2000" dirty="0"/>
              <a:t>Muslims are drawn to Jesus, to the Bible and particularly to the Sermon on the Mount.</a:t>
            </a:r>
          </a:p>
          <a:p>
            <a:pPr lvl="1"/>
            <a:r>
              <a:rPr lang="en-US" altLang="en-US" sz="2000" dirty="0"/>
              <a:t>Muslims usually do not have an assurance of their salvation. Christ offers this (cf. 1 John 5:11-13).</a:t>
            </a:r>
          </a:p>
          <a:p>
            <a:pPr lvl="1"/>
            <a:r>
              <a:rPr lang="en-US" altLang="en-US" sz="2000" dirty="0"/>
              <a:t>The character of Christ attracts Muslims.</a:t>
            </a:r>
          </a:p>
          <a:p>
            <a:pPr lvl="1"/>
            <a:r>
              <a:rPr lang="en-US" altLang="en-US" sz="2000" dirty="0"/>
              <a:t>The Bible provides satisfying answers.</a:t>
            </a:r>
          </a:p>
          <a:p>
            <a:pPr lvl="1"/>
            <a:r>
              <a:rPr lang="en-US" altLang="en-US" sz="2000" dirty="0"/>
              <a:t>Over 25% of a survey of 120 Muslim Background Believers (MBB) indicated that a dream or vision “were key in drawing them to Christ and sustaining them through difficult times.”</a:t>
            </a:r>
          </a:p>
          <a:p>
            <a:pPr lvl="2"/>
            <a:r>
              <a:rPr lang="en-US" altLang="en-US" sz="1400" i="1" dirty="0"/>
              <a:t>Mission Frontiers</a:t>
            </a:r>
            <a:r>
              <a:rPr lang="en-US" altLang="en-US" sz="1400" dirty="0"/>
              <a:t>, March 2001, www.missionfrontiers.org/pdf/2001/01/200101.htm, accessed 2/26/09</a:t>
            </a:r>
          </a:p>
          <a:p>
            <a:pPr lvl="1">
              <a:buFontTx/>
              <a:buNone/>
            </a:pPr>
            <a:endParaRPr lang="en-US" altLang="en-US" dirty="0">
              <a:hlinkClick r:id="rId3"/>
            </a:endParaRPr>
          </a:p>
        </p:txBody>
      </p:sp>
      <p:sp>
        <p:nvSpPr>
          <p:cNvPr id="51204" name="Slide Number Placeholder 3">
            <a:extLst>
              <a:ext uri="{FF2B5EF4-FFF2-40B4-BE49-F238E27FC236}">
                <a16:creationId xmlns:a16="http://schemas.microsoft.com/office/drawing/2014/main" id="{D0559775-18EB-4038-A48A-DEE360A42DB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076C90C-12C1-4ABD-9412-F944854684C9}" type="slidenum">
              <a:rPr lang="en-US" altLang="en-US"/>
              <a:pPr eaLnBrk="1" hangingPunct="1"/>
              <a:t>46</a:t>
            </a:fld>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D3FBDF9A-9857-4406-9C10-A10678511203}"/>
              </a:ext>
            </a:extLst>
          </p:cNvPr>
          <p:cNvSpPr>
            <a:spLocks noGrp="1"/>
          </p:cNvSpPr>
          <p:nvPr>
            <p:ph type="title"/>
          </p:nvPr>
        </p:nvSpPr>
        <p:spPr/>
        <p:txBody>
          <a:bodyPr/>
          <a:lstStyle/>
          <a:p>
            <a:r>
              <a:rPr lang="en-US" altLang="en-US"/>
              <a:t>Other Factors Leading to Christ</a:t>
            </a:r>
          </a:p>
        </p:txBody>
      </p:sp>
      <p:sp>
        <p:nvSpPr>
          <p:cNvPr id="59395" name="Content Placeholder 2">
            <a:extLst>
              <a:ext uri="{FF2B5EF4-FFF2-40B4-BE49-F238E27FC236}">
                <a16:creationId xmlns:a16="http://schemas.microsoft.com/office/drawing/2014/main" id="{16BDF2D6-275A-48A4-B063-C96B0D006AF7}"/>
              </a:ext>
            </a:extLst>
          </p:cNvPr>
          <p:cNvSpPr>
            <a:spLocks noGrp="1"/>
          </p:cNvSpPr>
          <p:nvPr>
            <p:ph idx="1"/>
          </p:nvPr>
        </p:nvSpPr>
        <p:spPr>
          <a:xfrm>
            <a:off x="1905000" y="1752600"/>
            <a:ext cx="8382000" cy="4953000"/>
          </a:xfrm>
        </p:spPr>
        <p:txBody>
          <a:bodyPr/>
          <a:lstStyle/>
          <a:p>
            <a:r>
              <a:rPr lang="en-US" altLang="en-US" sz="2800" dirty="0"/>
              <a:t>The “power of love” was named by half as the greatest reason for becoming a follower of Christ.</a:t>
            </a:r>
          </a:p>
          <a:p>
            <a:pPr lvl="1"/>
            <a:r>
              <a:rPr lang="en-US" altLang="en-US" sz="2400" dirty="0"/>
              <a:t>This was both the love of Believers and that of God.</a:t>
            </a:r>
          </a:p>
          <a:p>
            <a:r>
              <a:rPr lang="en-US" altLang="en-US" sz="2800" dirty="0"/>
              <a:t>A personal relationship with God was cited by 10% of the survey as the main reason they followed Christ. God is Father (Rom. 8:15: Gal. 4:6) </a:t>
            </a:r>
            <a:r>
              <a:rPr lang="en-US" altLang="en-US" sz="1400" dirty="0"/>
              <a:t>www.missionfrontiers.org/pdf/2001/01/200101.htm, accessed 2/26/09</a:t>
            </a:r>
          </a:p>
          <a:p>
            <a:pPr lvl="1">
              <a:buFontTx/>
              <a:buNone/>
            </a:pPr>
            <a:endParaRPr lang="en-US" altLang="en-US" dirty="0"/>
          </a:p>
        </p:txBody>
      </p:sp>
      <p:sp>
        <p:nvSpPr>
          <p:cNvPr id="52228" name="Slide Number Placeholder 3">
            <a:extLst>
              <a:ext uri="{FF2B5EF4-FFF2-40B4-BE49-F238E27FC236}">
                <a16:creationId xmlns:a16="http://schemas.microsoft.com/office/drawing/2014/main" id="{CDB7831E-1277-4C57-911E-47BD42A220E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5E2188-D56B-49A0-9B00-7050441D472F}" type="slidenum">
              <a:rPr lang="en-US" altLang="en-US"/>
              <a:pPr eaLnBrk="1" hangingPunct="1"/>
              <a:t>47</a:t>
            </a:fld>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43D5AB99-7074-4475-A085-F6603CA9FEB6}"/>
              </a:ext>
            </a:extLst>
          </p:cNvPr>
          <p:cNvSpPr>
            <a:spLocks noGrp="1"/>
          </p:cNvSpPr>
          <p:nvPr>
            <p:ph type="title"/>
          </p:nvPr>
        </p:nvSpPr>
        <p:spPr/>
        <p:txBody>
          <a:bodyPr/>
          <a:lstStyle/>
          <a:p>
            <a:r>
              <a:rPr lang="en-US" altLang="en-US"/>
              <a:t>Why Do Muslims Follow “Isa”?</a:t>
            </a:r>
          </a:p>
        </p:txBody>
      </p:sp>
      <p:sp>
        <p:nvSpPr>
          <p:cNvPr id="60419" name="Content Placeholder 2">
            <a:extLst>
              <a:ext uri="{FF2B5EF4-FFF2-40B4-BE49-F238E27FC236}">
                <a16:creationId xmlns:a16="http://schemas.microsoft.com/office/drawing/2014/main" id="{E629D8C4-44A9-4ED5-A5DE-462675ED94A2}"/>
              </a:ext>
            </a:extLst>
          </p:cNvPr>
          <p:cNvSpPr>
            <a:spLocks noGrp="1"/>
          </p:cNvSpPr>
          <p:nvPr>
            <p:ph idx="1"/>
          </p:nvPr>
        </p:nvSpPr>
        <p:spPr>
          <a:xfrm>
            <a:off x="1828800" y="1828800"/>
            <a:ext cx="8458200" cy="4876800"/>
          </a:xfrm>
        </p:spPr>
        <p:txBody>
          <a:bodyPr/>
          <a:lstStyle/>
          <a:p>
            <a:pPr>
              <a:defRPr/>
            </a:pPr>
            <a:r>
              <a:rPr lang="en-US" altLang="en-US" sz="2800" dirty="0"/>
              <a:t>Woodberry and </a:t>
            </a:r>
            <a:r>
              <a:rPr lang="en-US" altLang="en-US" sz="2800" dirty="0" err="1"/>
              <a:t>Shubin</a:t>
            </a:r>
            <a:r>
              <a:rPr lang="en-US" altLang="en-US" sz="2800" dirty="0"/>
              <a:t> note concerning dreams and visions:</a:t>
            </a:r>
          </a:p>
          <a:p>
            <a:pPr lvl="1">
              <a:defRPr/>
            </a:pPr>
            <a:r>
              <a:rPr lang="en-US" altLang="en-US" sz="2400" dirty="0"/>
              <a:t>Christ is often seen in a white robe.</a:t>
            </a:r>
          </a:p>
          <a:p>
            <a:pPr lvl="1">
              <a:defRPr/>
            </a:pPr>
            <a:r>
              <a:rPr lang="en-US" altLang="en-US" sz="2400" dirty="0"/>
              <a:t>There are often “preparatory” visions to salvation. A person may be directed to visit a particular follower of Christ.</a:t>
            </a:r>
          </a:p>
          <a:p>
            <a:pPr lvl="1">
              <a:defRPr/>
            </a:pPr>
            <a:r>
              <a:rPr lang="en-US" altLang="en-US" sz="2400" dirty="0"/>
              <a:t>A second type of vision is “empowering,” to sustain through torture, for example.</a:t>
            </a:r>
          </a:p>
          <a:p>
            <a:pPr lvl="1">
              <a:defRPr/>
            </a:pPr>
            <a:r>
              <a:rPr lang="en-US" altLang="en-US" sz="2400" dirty="0"/>
              <a:t>A third is some kind of supernatural event pointing people to Christ.</a:t>
            </a:r>
            <a:endParaRPr lang="en-US" altLang="en-US" sz="2400" i="1" dirty="0"/>
          </a:p>
          <a:p>
            <a:pPr marL="457200" lvl="1" indent="0">
              <a:buNone/>
              <a:defRPr/>
            </a:pPr>
            <a:br>
              <a:rPr lang="en-US" altLang="en-US" sz="1400" i="1" dirty="0"/>
            </a:br>
            <a:r>
              <a:rPr lang="en-US" altLang="en-US" sz="1400" i="1" dirty="0"/>
              <a:t>Mission Frontiers</a:t>
            </a:r>
            <a:r>
              <a:rPr lang="en-US" altLang="en-US" sz="1400" dirty="0"/>
              <a:t>, March 2001, www.missionfrontiers.org/pdf/2001/01/200101.htm, accessed 2/26/09</a:t>
            </a:r>
          </a:p>
          <a:p>
            <a:pPr lvl="1">
              <a:buFontTx/>
              <a:buNone/>
              <a:defRPr/>
            </a:pPr>
            <a:endParaRPr lang="en-US" altLang="en-US" dirty="0">
              <a:hlinkClick r:id="rId3"/>
            </a:endParaRPr>
          </a:p>
        </p:txBody>
      </p:sp>
      <p:sp>
        <p:nvSpPr>
          <p:cNvPr id="53252" name="Slide Number Placeholder 3">
            <a:extLst>
              <a:ext uri="{FF2B5EF4-FFF2-40B4-BE49-F238E27FC236}">
                <a16:creationId xmlns:a16="http://schemas.microsoft.com/office/drawing/2014/main" id="{2C452999-1404-441F-8967-FBB3E1268E7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41A635-ABBA-4EDC-B399-F05651889AA4}" type="slidenum">
              <a:rPr lang="en-US" altLang="en-US"/>
              <a:pPr eaLnBrk="1" hangingPunct="1"/>
              <a:t>48</a:t>
            </a:fld>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B33C710A-2AB2-4584-BF64-B9D86989AA55}"/>
              </a:ext>
            </a:extLst>
          </p:cNvPr>
          <p:cNvSpPr>
            <a:spLocks noGrp="1"/>
          </p:cNvSpPr>
          <p:nvPr>
            <p:ph type="title"/>
          </p:nvPr>
        </p:nvSpPr>
        <p:spPr/>
        <p:txBody>
          <a:bodyPr/>
          <a:lstStyle/>
          <a:p>
            <a:r>
              <a:rPr lang="en-US" altLang="en-US"/>
              <a:t>Three “Fruitful Practices” in Reaching Muslims</a:t>
            </a:r>
          </a:p>
        </p:txBody>
      </p:sp>
      <p:sp>
        <p:nvSpPr>
          <p:cNvPr id="61443" name="Content Placeholder 2">
            <a:extLst>
              <a:ext uri="{FF2B5EF4-FFF2-40B4-BE49-F238E27FC236}">
                <a16:creationId xmlns:a16="http://schemas.microsoft.com/office/drawing/2014/main" id="{619B4FF3-D0A0-4703-8642-C2FEAD5B7E03}"/>
              </a:ext>
            </a:extLst>
          </p:cNvPr>
          <p:cNvSpPr>
            <a:spLocks noGrp="1"/>
          </p:cNvSpPr>
          <p:nvPr>
            <p:ph idx="1"/>
          </p:nvPr>
        </p:nvSpPr>
        <p:spPr>
          <a:xfrm>
            <a:off x="1828800" y="1676400"/>
            <a:ext cx="8534400" cy="4876800"/>
          </a:xfrm>
        </p:spPr>
        <p:txBody>
          <a:bodyPr/>
          <a:lstStyle/>
          <a:p>
            <a:r>
              <a:rPr lang="en-US" altLang="en-US" sz="2800"/>
              <a:t>From responses by 300 workers who attempt to establish fellowships among Muslims </a:t>
            </a:r>
            <a:r>
              <a:rPr lang="en-US" altLang="en-US" sz="1800"/>
              <a:t>(representing more than 30 organizations) </a:t>
            </a:r>
            <a:r>
              <a:rPr lang="en-US" altLang="en-US" sz="2800"/>
              <a:t>some fruitful practices emerged.</a:t>
            </a:r>
          </a:p>
          <a:p>
            <a:pPr marL="914400" lvl="1" indent="-457200">
              <a:buFontTx/>
              <a:buAutoNum type="arabicPeriod"/>
            </a:pPr>
            <a:r>
              <a:rPr lang="en-US" altLang="en-US" sz="2400"/>
              <a:t>Use the heart language of the people--99% considered this important and 94% practiced it.</a:t>
            </a:r>
          </a:p>
          <a:p>
            <a:pPr marL="914400" lvl="1" indent="-457200">
              <a:buFontTx/>
              <a:buAutoNum type="arabicPeriod"/>
            </a:pPr>
            <a:r>
              <a:rPr lang="en-US" altLang="en-US" sz="2400"/>
              <a:t>Use storying in oral cultures to share the Gospel—98% believed this important, and 74% practiced it.</a:t>
            </a:r>
          </a:p>
          <a:p>
            <a:pPr marL="914400" lvl="1" indent="-457200">
              <a:buFontTx/>
              <a:buAutoNum type="arabicPeriod"/>
            </a:pPr>
            <a:r>
              <a:rPr lang="en-US" altLang="en-US" sz="2400"/>
              <a:t>Use local methods to develop leaders--such as informal apprenticeships—98% believed it important, and 80% did it. </a:t>
            </a:r>
          </a:p>
          <a:p>
            <a:pPr marL="914400" lvl="1" indent="-457200">
              <a:buNone/>
            </a:pPr>
            <a:r>
              <a:rPr lang="en-US" altLang="en-US" sz="1400"/>
              <a:t>Don Allen, “Eyes to See, Ears to Hear,” Ch. 7 in </a:t>
            </a:r>
            <a:r>
              <a:rPr lang="en-US" altLang="en-US" sz="1400" i="1"/>
              <a:t>From Seed to Fruit: Global trends, fruitful practices, and emerging issues among Muslims,</a:t>
            </a:r>
            <a:r>
              <a:rPr lang="en-US" altLang="en-US" sz="1400"/>
              <a:t> 2008, ISBN: 9780878080038, pp. 101-105.</a:t>
            </a:r>
          </a:p>
          <a:p>
            <a:pPr lvl="2"/>
            <a:endParaRPr lang="en-US" altLang="en-US"/>
          </a:p>
          <a:p>
            <a:pPr marL="914400" lvl="1" indent="-457200"/>
            <a:endParaRPr lang="en-US" altLang="en-US"/>
          </a:p>
        </p:txBody>
      </p:sp>
      <p:sp>
        <p:nvSpPr>
          <p:cNvPr id="54276" name="Slide Number Placeholder 3">
            <a:extLst>
              <a:ext uri="{FF2B5EF4-FFF2-40B4-BE49-F238E27FC236}">
                <a16:creationId xmlns:a16="http://schemas.microsoft.com/office/drawing/2014/main" id="{1A0D462A-B09D-4001-AF0B-4B6E1CCD26C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385E162-6E36-4C66-B30D-8E9FDF3371B4}" type="slidenum">
              <a:rPr lang="en-US" altLang="en-US"/>
              <a:pPr eaLnBrk="1" hangingPunct="1"/>
              <a:t>49</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9E0348B3-7460-49D8-8E88-4F4478421A38}"/>
              </a:ext>
            </a:extLst>
          </p:cNvPr>
          <p:cNvSpPr>
            <a:spLocks noGrp="1"/>
          </p:cNvSpPr>
          <p:nvPr>
            <p:ph type="ctrTitle"/>
          </p:nvPr>
        </p:nvSpPr>
        <p:spPr>
          <a:xfrm>
            <a:off x="1903414" y="76200"/>
            <a:ext cx="8455025" cy="1447800"/>
          </a:xfrm>
        </p:spPr>
        <p:txBody>
          <a:bodyPr/>
          <a:lstStyle/>
          <a:p>
            <a:pPr eaLnBrk="1" hangingPunct="1"/>
            <a:r>
              <a:rPr lang="en-US" altLang="en-US"/>
              <a:t>Islam</a:t>
            </a:r>
          </a:p>
        </p:txBody>
      </p:sp>
      <p:sp>
        <p:nvSpPr>
          <p:cNvPr id="16387" name="Slide Number Placeholder 5">
            <a:extLst>
              <a:ext uri="{FF2B5EF4-FFF2-40B4-BE49-F238E27FC236}">
                <a16:creationId xmlns:a16="http://schemas.microsoft.com/office/drawing/2014/main" id="{F51ADEA1-1C66-4D52-B48B-2434BDD310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1DB625-FF0A-4615-8B02-E4A68DFFC7FF}" type="slidenum">
              <a:rPr lang="en-US" altLang="en-US">
                <a:solidFill>
                  <a:srgbClr val="FFFFFF"/>
                </a:solidFill>
              </a:rPr>
              <a:pPr eaLnBrk="1" hangingPunct="1"/>
              <a:t>5</a:t>
            </a:fld>
            <a:endParaRPr lang="en-US" altLang="en-US">
              <a:solidFill>
                <a:srgbClr val="FFFF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0CC8D9CB-270E-4426-AC9E-878EA8256DD0}"/>
              </a:ext>
            </a:extLst>
          </p:cNvPr>
          <p:cNvSpPr>
            <a:spLocks noGrp="1"/>
          </p:cNvSpPr>
          <p:nvPr>
            <p:ph type="title"/>
          </p:nvPr>
        </p:nvSpPr>
        <p:spPr/>
        <p:txBody>
          <a:bodyPr/>
          <a:lstStyle/>
          <a:p>
            <a:r>
              <a:rPr lang="en-US" altLang="en-US"/>
              <a:t>Nine “Fruitful Practices” in Witnessing</a:t>
            </a:r>
          </a:p>
        </p:txBody>
      </p:sp>
      <p:sp>
        <p:nvSpPr>
          <p:cNvPr id="62467" name="Content Placeholder 2">
            <a:extLst>
              <a:ext uri="{FF2B5EF4-FFF2-40B4-BE49-F238E27FC236}">
                <a16:creationId xmlns:a16="http://schemas.microsoft.com/office/drawing/2014/main" id="{74C2A308-E760-4527-AF4D-F0785CF15C78}"/>
              </a:ext>
            </a:extLst>
          </p:cNvPr>
          <p:cNvSpPr>
            <a:spLocks noGrp="1"/>
          </p:cNvSpPr>
          <p:nvPr>
            <p:ph idx="1"/>
          </p:nvPr>
        </p:nvSpPr>
        <p:spPr>
          <a:xfrm>
            <a:off x="1752600" y="1752600"/>
            <a:ext cx="8686800" cy="4495800"/>
          </a:xfrm>
        </p:spPr>
        <p:txBody>
          <a:bodyPr/>
          <a:lstStyle/>
          <a:p>
            <a:pPr marL="971550" lvl="1" indent="-514350">
              <a:buFontTx/>
              <a:buAutoNum type="arabicPeriod"/>
            </a:pPr>
            <a:r>
              <a:rPr lang="en-US" altLang="en-US" sz="2400"/>
              <a:t>Witness through social networks, such as families, as a means to form fellowships.</a:t>
            </a:r>
          </a:p>
          <a:p>
            <a:pPr marL="971550" lvl="1" indent="-514350">
              <a:buFontTx/>
              <a:buAutoNum type="arabicPeriod"/>
            </a:pPr>
            <a:r>
              <a:rPr lang="en-US" altLang="en-US" sz="2400"/>
              <a:t>Communicate the Gospel in ways that make the most sense in the local culture. “Use scripture that addresses worldview issues and creates spiritual hunger.”</a:t>
            </a:r>
          </a:p>
          <a:p>
            <a:pPr marL="971550" lvl="1" indent="-514350">
              <a:buFontTx/>
              <a:buAutoNum type="arabicPeriod"/>
            </a:pPr>
            <a:r>
              <a:rPr lang="en-US" altLang="en-US" sz="2400"/>
              <a:t>Witness in the heart language. Since women know trade languages less than men, the heart language is more important to them. </a:t>
            </a:r>
          </a:p>
          <a:p>
            <a:pPr marL="971550" lvl="1" indent="-514350">
              <a:buFontTx/>
              <a:buAutoNum type="arabicPeriod"/>
            </a:pPr>
            <a:r>
              <a:rPr lang="en-US" altLang="en-US" sz="2400"/>
              <a:t>Adapt to the local culture in dress, language and patterns of behavior—more important in rural areas.</a:t>
            </a:r>
          </a:p>
        </p:txBody>
      </p:sp>
      <p:sp>
        <p:nvSpPr>
          <p:cNvPr id="55300" name="Slide Number Placeholder 3">
            <a:extLst>
              <a:ext uri="{FF2B5EF4-FFF2-40B4-BE49-F238E27FC236}">
                <a16:creationId xmlns:a16="http://schemas.microsoft.com/office/drawing/2014/main" id="{4EB916E8-54A2-4739-BBE6-383B4A0EB3B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5C9DA9-CC9B-4988-A1F2-FCD4A0BA3C53}" type="slidenum">
              <a:rPr lang="en-US" altLang="en-US"/>
              <a:pPr eaLnBrk="1" hangingPunct="1"/>
              <a:t>50</a:t>
            </a:fld>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a:extLst>
              <a:ext uri="{FF2B5EF4-FFF2-40B4-BE49-F238E27FC236}">
                <a16:creationId xmlns:a16="http://schemas.microsoft.com/office/drawing/2014/main" id="{EE1543EB-11D8-420F-A5CE-82ECA9390FC6}"/>
              </a:ext>
            </a:extLst>
          </p:cNvPr>
          <p:cNvSpPr>
            <a:spLocks noGrp="1"/>
          </p:cNvSpPr>
          <p:nvPr>
            <p:ph idx="1"/>
          </p:nvPr>
        </p:nvSpPr>
        <p:spPr>
          <a:xfrm>
            <a:off x="1828800" y="1752600"/>
            <a:ext cx="8610600" cy="4343400"/>
          </a:xfrm>
        </p:spPr>
        <p:txBody>
          <a:bodyPr/>
          <a:lstStyle/>
          <a:p>
            <a:pPr marL="971550" lvl="1" indent="-514350">
              <a:buFontTx/>
              <a:buAutoNum type="arabicPeriod" startAt="5"/>
            </a:pPr>
            <a:r>
              <a:rPr lang="en-US" altLang="en-US" sz="2400"/>
              <a:t>Proclaim the Gospel boldly.</a:t>
            </a:r>
          </a:p>
          <a:p>
            <a:pPr marL="971550" lvl="1" indent="-514350">
              <a:buFontTx/>
              <a:buAutoNum type="arabicPeriod" startAt="5"/>
            </a:pPr>
            <a:r>
              <a:rPr lang="en-US" altLang="en-US" sz="2400"/>
              <a:t>Offer to pray for people’s friends, while the friends are there, in the name of “Isa al-Masih”.</a:t>
            </a:r>
          </a:p>
          <a:p>
            <a:pPr marL="971550" lvl="1" indent="-514350">
              <a:buFontTx/>
              <a:buAutoNum type="arabicPeriod" startAt="5"/>
            </a:pPr>
            <a:r>
              <a:rPr lang="en-US" altLang="en-US" sz="2400"/>
              <a:t>Utilize the personal testimonies of Muslim Background Believers.</a:t>
            </a:r>
          </a:p>
          <a:p>
            <a:pPr marL="971550" lvl="1" indent="-514350">
              <a:buFontTx/>
              <a:buAutoNum type="arabicPeriod" startAt="5"/>
            </a:pPr>
            <a:r>
              <a:rPr lang="en-US" altLang="en-US" sz="2400"/>
              <a:t>Use evangelistic methods that can be reproduced.</a:t>
            </a:r>
          </a:p>
          <a:p>
            <a:pPr marL="971550" lvl="1" indent="-514350">
              <a:buFontTx/>
              <a:buAutoNum type="arabicPeriod" startAt="5"/>
            </a:pPr>
            <a:r>
              <a:rPr lang="en-US" altLang="en-US" sz="2400"/>
              <a:t>Use a variety of methods to share the Gospel, rather than a single approach.</a:t>
            </a:r>
            <a:r>
              <a:rPr lang="en-US" altLang="en-US"/>
              <a:t>  </a:t>
            </a:r>
          </a:p>
          <a:p>
            <a:pPr marL="971550" lvl="1" indent="-514350">
              <a:buNone/>
            </a:pPr>
            <a:br>
              <a:rPr lang="en-US" altLang="en-US" sz="1400"/>
            </a:br>
            <a:r>
              <a:rPr lang="en-US" altLang="en-US" sz="1400"/>
              <a:t>David Greenlee and Pam Wilson, “The Sowing of Witnessing,”, Ch. 8 in </a:t>
            </a:r>
            <a:r>
              <a:rPr lang="en-US" altLang="en-US" sz="1400" i="1"/>
              <a:t>From Seed to Fruit: Global trends, fruitful practices, and emerging issues among Muslims,</a:t>
            </a:r>
            <a:r>
              <a:rPr lang="en-US" altLang="en-US" sz="1400"/>
              <a:t> 2008, ISBN: 9780878080038, pp. 113- 121.</a:t>
            </a:r>
          </a:p>
        </p:txBody>
      </p:sp>
      <p:sp>
        <p:nvSpPr>
          <p:cNvPr id="56324" name="Slide Number Placeholder 3">
            <a:extLst>
              <a:ext uri="{FF2B5EF4-FFF2-40B4-BE49-F238E27FC236}">
                <a16:creationId xmlns:a16="http://schemas.microsoft.com/office/drawing/2014/main" id="{E423994B-BF3C-4E21-BDF1-FC010D6636B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22B11B-D6B3-4C22-B6C2-2D6CE7AA5F9D}" type="slidenum">
              <a:rPr lang="en-US" altLang="en-US"/>
              <a:pPr eaLnBrk="1" hangingPunct="1"/>
              <a:t>51</a:t>
            </a:fld>
            <a:endParaRPr lang="en-US" altLang="en-US"/>
          </a:p>
        </p:txBody>
      </p:sp>
      <p:sp>
        <p:nvSpPr>
          <p:cNvPr id="63492" name="Title 1">
            <a:extLst>
              <a:ext uri="{FF2B5EF4-FFF2-40B4-BE49-F238E27FC236}">
                <a16:creationId xmlns:a16="http://schemas.microsoft.com/office/drawing/2014/main" id="{97D553FF-336C-4314-99BF-2F603885FD5A}"/>
              </a:ext>
            </a:extLst>
          </p:cNvPr>
          <p:cNvSpPr>
            <a:spLocks noGrp="1"/>
          </p:cNvSpPr>
          <p:nvPr>
            <p:ph type="title"/>
          </p:nvPr>
        </p:nvSpPr>
        <p:spPr/>
        <p:txBody>
          <a:bodyPr/>
          <a:lstStyle/>
          <a:p>
            <a:r>
              <a:rPr lang="en-US" altLang="en-US"/>
              <a:t>Nine “Fruitful Practices” in Witnessing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873C8282-032E-44CF-986B-C95871F7D5B4}"/>
              </a:ext>
            </a:extLst>
          </p:cNvPr>
          <p:cNvSpPr>
            <a:spLocks noGrp="1"/>
          </p:cNvSpPr>
          <p:nvPr>
            <p:ph type="title"/>
          </p:nvPr>
        </p:nvSpPr>
        <p:spPr/>
        <p:txBody>
          <a:bodyPr/>
          <a:lstStyle/>
          <a:p>
            <a:r>
              <a:rPr lang="en-US" altLang="en-US" sz="2800"/>
              <a:t>John Travis’ “C1-C6 Spectrum” of Muslim Background Believer Christ-centeredness</a:t>
            </a:r>
          </a:p>
        </p:txBody>
      </p:sp>
      <p:sp>
        <p:nvSpPr>
          <p:cNvPr id="64515" name="Content Placeholder 2">
            <a:extLst>
              <a:ext uri="{FF2B5EF4-FFF2-40B4-BE49-F238E27FC236}">
                <a16:creationId xmlns:a16="http://schemas.microsoft.com/office/drawing/2014/main" id="{66497624-DF13-49E2-B3C5-3C167DAD8894}"/>
              </a:ext>
            </a:extLst>
          </p:cNvPr>
          <p:cNvSpPr>
            <a:spLocks noGrp="1"/>
          </p:cNvSpPr>
          <p:nvPr>
            <p:ph idx="1"/>
          </p:nvPr>
        </p:nvSpPr>
        <p:spPr>
          <a:xfrm>
            <a:off x="1828800" y="1752600"/>
            <a:ext cx="8534400" cy="4343400"/>
          </a:xfrm>
        </p:spPr>
        <p:txBody>
          <a:bodyPr/>
          <a:lstStyle/>
          <a:p>
            <a:r>
              <a:rPr lang="en-US" altLang="en-US" sz="2400"/>
              <a:t>C1--a church that is culturally alien to the Muslim community in language, music and other forms</a:t>
            </a:r>
          </a:p>
          <a:p>
            <a:r>
              <a:rPr lang="en-US" altLang="en-US" sz="2400"/>
              <a:t>C2—a church that uses the local Muslim language, but in other regards is alien to the Muslim community.</a:t>
            </a:r>
          </a:p>
          <a:p>
            <a:r>
              <a:rPr lang="en-US" altLang="en-US" sz="2400"/>
              <a:t>C3—a C2 church that uses non-Islamic local cultural forms, such as clothing and art</a:t>
            </a:r>
          </a:p>
          <a:p>
            <a:r>
              <a:rPr lang="en-US" altLang="en-US" sz="2400"/>
              <a:t>C4– a C3 church that uses Muslim cultural forms that do not violate the Bible. Muslims consider them Christians. They may use Muslim prayer posture and a Muslim diet. Most missionaries try to plant this kind of fellowship</a:t>
            </a:r>
            <a:r>
              <a:rPr lang="en-US" altLang="en-US" sz="2800"/>
              <a:t>.</a:t>
            </a:r>
          </a:p>
        </p:txBody>
      </p:sp>
      <p:sp>
        <p:nvSpPr>
          <p:cNvPr id="59396" name="Slide Number Placeholder 3">
            <a:extLst>
              <a:ext uri="{FF2B5EF4-FFF2-40B4-BE49-F238E27FC236}">
                <a16:creationId xmlns:a16="http://schemas.microsoft.com/office/drawing/2014/main" id="{618D8148-9687-4257-AE42-7DECAA6A31F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7D5554-409B-4646-ABA5-9407677E7EAE}" type="slidenum">
              <a:rPr lang="en-US" altLang="en-US"/>
              <a:pPr eaLnBrk="1" hangingPunct="1"/>
              <a:t>52</a:t>
            </a:fld>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a:extLst>
              <a:ext uri="{FF2B5EF4-FFF2-40B4-BE49-F238E27FC236}">
                <a16:creationId xmlns:a16="http://schemas.microsoft.com/office/drawing/2014/main" id="{0876B88A-9345-40FB-930C-8C4D3AB161F2}"/>
              </a:ext>
            </a:extLst>
          </p:cNvPr>
          <p:cNvSpPr>
            <a:spLocks noGrp="1"/>
          </p:cNvSpPr>
          <p:nvPr>
            <p:ph idx="1"/>
          </p:nvPr>
        </p:nvSpPr>
        <p:spPr>
          <a:xfrm>
            <a:off x="1828800" y="1752600"/>
            <a:ext cx="8534400" cy="4724400"/>
          </a:xfrm>
        </p:spPr>
        <p:txBody>
          <a:bodyPr/>
          <a:lstStyle/>
          <a:p>
            <a:pPr>
              <a:defRPr/>
            </a:pPr>
            <a:r>
              <a:rPr lang="en-US" altLang="en-US" sz="2400" dirty="0"/>
              <a:t>C5– a C4 church, with the distinctions that members consider themselves to be Muslims, but followers of “Isa”, and that Muslims consider them to be basically  Muslims. Their theology is biblical, however.</a:t>
            </a:r>
          </a:p>
          <a:p>
            <a:pPr>
              <a:defRPr/>
            </a:pPr>
            <a:r>
              <a:rPr lang="en-US" altLang="en-US" sz="2400" dirty="0"/>
              <a:t>C6—secret believers in Christ, considered to be Muslims. They consider themselves to be either Christians or followers of Isa, but are considered by Muslims to be Muslims.</a:t>
            </a:r>
          </a:p>
          <a:p>
            <a:pPr marL="0" indent="0">
              <a:buNone/>
              <a:defRPr/>
            </a:pPr>
            <a:endParaRPr lang="en-US" altLang="en-US" sz="1400" dirty="0"/>
          </a:p>
          <a:p>
            <a:pPr marL="0" indent="0">
              <a:buNone/>
              <a:defRPr/>
            </a:pPr>
            <a:r>
              <a:rPr lang="en-US" altLang="en-US" sz="1400" dirty="0"/>
              <a:t>Joshua Massey, “God’s Amazing Diversity in Drawing Muslims to Christ,” </a:t>
            </a:r>
            <a:r>
              <a:rPr lang="en-US" altLang="en-US" sz="1400" i="1" dirty="0"/>
              <a:t>International Journal of Frontier Missions</a:t>
            </a:r>
            <a:r>
              <a:rPr lang="en-US" altLang="en-US" sz="1400" dirty="0"/>
              <a:t>, 17:1, Spring 2000, pp. 5-13.</a:t>
            </a:r>
          </a:p>
          <a:p>
            <a:pPr>
              <a:defRPr/>
            </a:pPr>
            <a:endParaRPr lang="en-US" altLang="en-US" dirty="0"/>
          </a:p>
        </p:txBody>
      </p:sp>
      <p:sp>
        <p:nvSpPr>
          <p:cNvPr id="60420" name="Slide Number Placeholder 3">
            <a:extLst>
              <a:ext uri="{FF2B5EF4-FFF2-40B4-BE49-F238E27FC236}">
                <a16:creationId xmlns:a16="http://schemas.microsoft.com/office/drawing/2014/main" id="{43E55E11-86BC-4D32-A943-04A62D85F9C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6A2979-8AEE-434B-8DE2-7747B9B70387}" type="slidenum">
              <a:rPr lang="en-US" altLang="en-US"/>
              <a:pPr eaLnBrk="1" hangingPunct="1"/>
              <a:t>53</a:t>
            </a:fld>
            <a:endParaRPr lang="en-US" altLang="en-US"/>
          </a:p>
        </p:txBody>
      </p:sp>
      <p:sp>
        <p:nvSpPr>
          <p:cNvPr id="65540" name="Title 1">
            <a:extLst>
              <a:ext uri="{FF2B5EF4-FFF2-40B4-BE49-F238E27FC236}">
                <a16:creationId xmlns:a16="http://schemas.microsoft.com/office/drawing/2014/main" id="{426CC6D7-4DA3-4739-978A-E31CF939FC75}"/>
              </a:ext>
            </a:extLst>
          </p:cNvPr>
          <p:cNvSpPr>
            <a:spLocks noGrp="1"/>
          </p:cNvSpPr>
          <p:nvPr>
            <p:ph type="title"/>
          </p:nvPr>
        </p:nvSpPr>
        <p:spPr/>
        <p:txBody>
          <a:bodyPr/>
          <a:lstStyle/>
          <a:p>
            <a:r>
              <a:rPr lang="en-US" altLang="en-US" sz="2800"/>
              <a:t>John Travis’ “C1-C6 Spectrum” of Muslim Background Believer Christ-centeredness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20158DBA-85D0-4B95-8360-9DE09FDB0028}"/>
              </a:ext>
            </a:extLst>
          </p:cNvPr>
          <p:cNvSpPr>
            <a:spLocks noGrp="1"/>
          </p:cNvSpPr>
          <p:nvPr>
            <p:ph type="title"/>
          </p:nvPr>
        </p:nvSpPr>
        <p:spPr/>
        <p:txBody>
          <a:bodyPr/>
          <a:lstStyle/>
          <a:p>
            <a:r>
              <a:rPr lang="en-US" altLang="en-US"/>
              <a:t>Useful Websites for </a:t>
            </a:r>
            <a:br>
              <a:rPr lang="en-US" altLang="en-US"/>
            </a:br>
            <a:r>
              <a:rPr lang="en-US" altLang="en-US"/>
              <a:t>Islamic Study</a:t>
            </a:r>
          </a:p>
        </p:txBody>
      </p:sp>
      <p:sp>
        <p:nvSpPr>
          <p:cNvPr id="66563" name="Content Placeholder 2">
            <a:extLst>
              <a:ext uri="{FF2B5EF4-FFF2-40B4-BE49-F238E27FC236}">
                <a16:creationId xmlns:a16="http://schemas.microsoft.com/office/drawing/2014/main" id="{C76CCCF3-B2A6-479C-AD9F-71DC1EE4C10B}"/>
              </a:ext>
            </a:extLst>
          </p:cNvPr>
          <p:cNvSpPr>
            <a:spLocks noGrp="1"/>
          </p:cNvSpPr>
          <p:nvPr>
            <p:ph idx="1"/>
          </p:nvPr>
        </p:nvSpPr>
        <p:spPr>
          <a:xfrm>
            <a:off x="1828800" y="1752600"/>
            <a:ext cx="8534400" cy="4191000"/>
          </a:xfrm>
        </p:spPr>
        <p:txBody>
          <a:bodyPr/>
          <a:lstStyle/>
          <a:p>
            <a:r>
              <a:rPr lang="en-US" altLang="en-US" sz="2400" dirty="0"/>
              <a:t>http://www.thespiritofislam.com/books/imk/index.html#chap0301 </a:t>
            </a:r>
          </a:p>
          <a:p>
            <a:r>
              <a:rPr lang="en-US" altLang="en-US" sz="2400" dirty="0"/>
              <a:t>http://www.fatherzakaria.net/ </a:t>
            </a:r>
          </a:p>
          <a:p>
            <a:r>
              <a:rPr lang="en-US" altLang="en-US" sz="2400" dirty="0"/>
              <a:t>http://www.truthnet.org/islam/ </a:t>
            </a:r>
          </a:p>
          <a:p>
            <a:r>
              <a:rPr lang="en-US" altLang="en-US" sz="2400" dirty="0"/>
              <a:t>http://www.arabicbible.com/christian/missions.htm </a:t>
            </a:r>
          </a:p>
          <a:p>
            <a:r>
              <a:rPr lang="en-US" altLang="en-US" sz="2400" dirty="0"/>
              <a:t>http://www.christianitytoday.com/ct/2003/aprilweb-only/4-28-31.0.html  (differences between </a:t>
            </a:r>
            <a:r>
              <a:rPr lang="en-US" altLang="en-US" sz="2400" dirty="0" err="1"/>
              <a:t>Shi’ah</a:t>
            </a:r>
            <a:r>
              <a:rPr lang="en-US" altLang="en-US" sz="2400" dirty="0"/>
              <a:t> and Sunni)</a:t>
            </a:r>
          </a:p>
          <a:p>
            <a:r>
              <a:rPr lang="en-US" altLang="en-US" sz="2400" dirty="0"/>
              <a:t>http://www.thequran.com/ </a:t>
            </a:r>
          </a:p>
          <a:p>
            <a:r>
              <a:rPr lang="en-US" altLang="en-US" sz="2400" dirty="0"/>
              <a:t>http://www.islam.tc/main.php  Koran online</a:t>
            </a:r>
          </a:p>
        </p:txBody>
      </p:sp>
      <p:sp>
        <p:nvSpPr>
          <p:cNvPr id="62468" name="Slide Number Placeholder 3">
            <a:extLst>
              <a:ext uri="{FF2B5EF4-FFF2-40B4-BE49-F238E27FC236}">
                <a16:creationId xmlns:a16="http://schemas.microsoft.com/office/drawing/2014/main" id="{53B61EB7-017E-40F6-B063-8433ECD8271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END       </a:t>
            </a:r>
            <a:fld id="{5DA7C7C0-C748-4933-BCDF-3BC865D0B4C7}" type="slidenum">
              <a:rPr lang="en-US" altLang="en-US"/>
              <a:pPr eaLnBrk="1" hangingPunct="1"/>
              <a:t>54</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0B7FA7C-5A02-4377-A029-4892C6761D0C}"/>
              </a:ext>
            </a:extLst>
          </p:cNvPr>
          <p:cNvSpPr>
            <a:spLocks noGrp="1"/>
          </p:cNvSpPr>
          <p:nvPr>
            <p:ph type="title"/>
          </p:nvPr>
        </p:nvSpPr>
        <p:spPr/>
        <p:txBody>
          <a:bodyPr/>
          <a:lstStyle/>
          <a:p>
            <a:pPr eaLnBrk="1" hangingPunct="1"/>
            <a:r>
              <a:rPr lang="en-US" altLang="en-US"/>
              <a:t>Islam</a:t>
            </a:r>
          </a:p>
        </p:txBody>
      </p:sp>
      <p:sp>
        <p:nvSpPr>
          <p:cNvPr id="17411" name="Content Placeholder 2">
            <a:extLst>
              <a:ext uri="{FF2B5EF4-FFF2-40B4-BE49-F238E27FC236}">
                <a16:creationId xmlns:a16="http://schemas.microsoft.com/office/drawing/2014/main" id="{3E1ABAD6-679F-4524-9A22-63F1D20105C6}"/>
              </a:ext>
            </a:extLst>
          </p:cNvPr>
          <p:cNvSpPr>
            <a:spLocks noGrp="1"/>
          </p:cNvSpPr>
          <p:nvPr>
            <p:ph idx="1"/>
          </p:nvPr>
        </p:nvSpPr>
        <p:spPr>
          <a:xfrm>
            <a:off x="1828800" y="1676401"/>
            <a:ext cx="8534400" cy="4449763"/>
          </a:xfrm>
        </p:spPr>
        <p:txBody>
          <a:bodyPr/>
          <a:lstStyle/>
          <a:p>
            <a:pPr eaLnBrk="1" hangingPunct="1"/>
            <a:r>
              <a:rPr lang="en-US" altLang="en-US" sz="2400"/>
              <a:t>(In Arabic, “Islam” means submission to the will of God). The religious faith of Muslims who profess belief in Allah as the sole deity and in Muhammad as the prophet of Allah.</a:t>
            </a:r>
          </a:p>
          <a:p>
            <a:pPr lvl="1" eaLnBrk="1" hangingPunct="1"/>
            <a:r>
              <a:rPr lang="en-US" altLang="en-US" sz="2000"/>
              <a:t>As of 2005, there were 4,750,000 Muslims in the USA, or about 1.6% of the population</a:t>
            </a:r>
            <a:r>
              <a:rPr lang="en-US" altLang="en-US" sz="2400"/>
              <a:t>. </a:t>
            </a:r>
            <a:r>
              <a:rPr lang="en-US" altLang="en-US" sz="1400"/>
              <a:t>World Christian Database</a:t>
            </a:r>
          </a:p>
        </p:txBody>
      </p:sp>
      <p:sp>
        <p:nvSpPr>
          <p:cNvPr id="17412" name="Slide Number Placeholder 3">
            <a:extLst>
              <a:ext uri="{FF2B5EF4-FFF2-40B4-BE49-F238E27FC236}">
                <a16:creationId xmlns:a16="http://schemas.microsoft.com/office/drawing/2014/main" id="{857D4BBA-3A23-4BEE-8D2B-991F7A5B05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8415D09-DAEF-4829-9CF9-2B6F5446614D}" type="slidenum">
              <a:rPr lang="en-US" altLang="en-US" sz="1400"/>
              <a:pPr eaLnBrk="1" hangingPunct="1">
                <a:spcBef>
                  <a:spcPct val="0"/>
                </a:spcBef>
                <a:buFontTx/>
                <a:buNone/>
              </a:pPr>
              <a:t>6</a:t>
            </a:fld>
            <a:endParaRPr lang="en-US" altLang="en-US"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3CD1DF6-63F9-4921-9661-28E82C71C47F}"/>
              </a:ext>
            </a:extLst>
          </p:cNvPr>
          <p:cNvSpPr>
            <a:spLocks noGrp="1"/>
          </p:cNvSpPr>
          <p:nvPr>
            <p:ph type="title"/>
          </p:nvPr>
        </p:nvSpPr>
        <p:spPr/>
        <p:txBody>
          <a:bodyPr/>
          <a:lstStyle/>
          <a:p>
            <a:pPr eaLnBrk="1" hangingPunct="1"/>
            <a:r>
              <a:rPr lang="en-US" altLang="en-US"/>
              <a:t>Muhammed’s Early Years</a:t>
            </a:r>
          </a:p>
        </p:txBody>
      </p:sp>
      <p:sp>
        <p:nvSpPr>
          <p:cNvPr id="18435" name="Content Placeholder 2">
            <a:extLst>
              <a:ext uri="{FF2B5EF4-FFF2-40B4-BE49-F238E27FC236}">
                <a16:creationId xmlns:a16="http://schemas.microsoft.com/office/drawing/2014/main" id="{12649037-9D4A-4FDA-8D43-768CF2843BD5}"/>
              </a:ext>
            </a:extLst>
          </p:cNvPr>
          <p:cNvSpPr>
            <a:spLocks noGrp="1"/>
          </p:cNvSpPr>
          <p:nvPr>
            <p:ph idx="1"/>
          </p:nvPr>
        </p:nvSpPr>
        <p:spPr>
          <a:xfrm>
            <a:off x="1752600" y="1447800"/>
            <a:ext cx="8686800" cy="5257800"/>
          </a:xfrm>
        </p:spPr>
        <p:txBody>
          <a:bodyPr/>
          <a:lstStyle/>
          <a:p>
            <a:pPr eaLnBrk="1" hangingPunct="1"/>
            <a:r>
              <a:rPr lang="en-US" altLang="en-US" sz="2400"/>
              <a:t>Born around 570 AD, he was raised after age 6 by relatives. </a:t>
            </a:r>
          </a:p>
          <a:p>
            <a:pPr lvl="1" eaLnBrk="1" hangingPunct="1"/>
            <a:r>
              <a:rPr lang="en-US" altLang="en-US" sz="2000"/>
              <a:t>During his youth he came into contact with Jews and Christians of various persuasions (including Nestorians), very probably leading him to a belief in one God, in contrast to the polytheism of his tribe. </a:t>
            </a:r>
          </a:p>
          <a:p>
            <a:pPr lvl="1" eaLnBrk="1" hangingPunct="1"/>
            <a:r>
              <a:rPr lang="en-US" altLang="en-US" sz="2000"/>
              <a:t>At 25 he married a rich widow named Khadija, with whom he lived until she died twenty-five years later. Of the 5-6 children they had, only Fatima survived her father.</a:t>
            </a:r>
          </a:p>
          <a:p>
            <a:pPr lvl="1" eaLnBrk="1" hangingPunct="1"/>
            <a:r>
              <a:rPr lang="en-US" altLang="en-US" sz="2000"/>
              <a:t>Now 40, he thought much about the coming judgment day and hell, meditating in the wilderness. Tradition provides that after several days in a cave near Mt. Hira and Mecca, an angelic vision compelled him to recite a revelation. </a:t>
            </a:r>
            <a:r>
              <a:rPr lang="en-US" altLang="en-US" sz="1400"/>
              <a:t>Norman Anderson, “Islam,” ch. 3 in </a:t>
            </a:r>
            <a:r>
              <a:rPr lang="en-US" altLang="en-US" sz="1400" i="1"/>
              <a:t>The World’s Religions</a:t>
            </a:r>
            <a:r>
              <a:rPr lang="en-US" altLang="en-US" sz="1400"/>
              <a:t>, ISBN: 0851113141, re: 1989, p. 93; J. Noss &amp; D. Noss, </a:t>
            </a:r>
            <a:r>
              <a:rPr lang="en-US" altLang="en-US" sz="1400" i="1"/>
              <a:t>Man’s Religions</a:t>
            </a:r>
            <a:r>
              <a:rPr lang="en-US" altLang="en-US" sz="1400"/>
              <a:t>, 7</a:t>
            </a:r>
            <a:r>
              <a:rPr lang="en-US" altLang="en-US" sz="1400" baseline="30000"/>
              <a:t>th</a:t>
            </a:r>
            <a:r>
              <a:rPr lang="en-US" altLang="en-US" sz="1400"/>
              <a:t> Ed., p. 501-502.</a:t>
            </a:r>
          </a:p>
        </p:txBody>
      </p:sp>
      <p:sp>
        <p:nvSpPr>
          <p:cNvPr id="18436" name="Slide Number Placeholder 3">
            <a:extLst>
              <a:ext uri="{FF2B5EF4-FFF2-40B4-BE49-F238E27FC236}">
                <a16:creationId xmlns:a16="http://schemas.microsoft.com/office/drawing/2014/main" id="{36EAA899-EA25-4ADC-A0F6-7A2880C44E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BD60F5D-710A-4391-B80A-9A2924A94018}" type="slidenum">
              <a:rPr lang="en-US" altLang="en-US" sz="1400"/>
              <a:pPr eaLnBrk="1" hangingPunct="1">
                <a:spcBef>
                  <a:spcPct val="0"/>
                </a:spcBef>
                <a:buFontTx/>
                <a:buNone/>
              </a:pPr>
              <a:t>7</a:t>
            </a:fld>
            <a:endParaRPr lang="en-US" altLang="en-US"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FD62D51-8AAD-4955-8460-B7A16D605861}"/>
              </a:ext>
            </a:extLst>
          </p:cNvPr>
          <p:cNvSpPr>
            <a:spLocks noGrp="1"/>
          </p:cNvSpPr>
          <p:nvPr>
            <p:ph type="title"/>
          </p:nvPr>
        </p:nvSpPr>
        <p:spPr/>
        <p:txBody>
          <a:bodyPr/>
          <a:lstStyle/>
          <a:p>
            <a:pPr eaLnBrk="1" hangingPunct="1"/>
            <a:r>
              <a:rPr lang="en-US" altLang="en-US"/>
              <a:t>Coming Into Power</a:t>
            </a:r>
          </a:p>
        </p:txBody>
      </p:sp>
      <p:sp>
        <p:nvSpPr>
          <p:cNvPr id="19459" name="Content Placeholder 2">
            <a:extLst>
              <a:ext uri="{FF2B5EF4-FFF2-40B4-BE49-F238E27FC236}">
                <a16:creationId xmlns:a16="http://schemas.microsoft.com/office/drawing/2014/main" id="{7B4B3E01-C21D-4B80-AF22-DC5E9C0C57D8}"/>
              </a:ext>
            </a:extLst>
          </p:cNvPr>
          <p:cNvSpPr>
            <a:spLocks noGrp="1"/>
          </p:cNvSpPr>
          <p:nvPr>
            <p:ph idx="1"/>
          </p:nvPr>
        </p:nvSpPr>
        <p:spPr>
          <a:xfrm>
            <a:off x="1828800" y="1676400"/>
            <a:ext cx="8610600" cy="4114800"/>
          </a:xfrm>
        </p:spPr>
        <p:txBody>
          <a:bodyPr/>
          <a:lstStyle/>
          <a:p>
            <a:pPr eaLnBrk="1" hangingPunct="1"/>
            <a:r>
              <a:rPr lang="en-US" altLang="en-US" sz="2400"/>
              <a:t>He at first doubted that the visions were from God through the angel Gabriel, but Khadija, together with others, encouraged him, and he came to confidence that he was both prophet and apostle of the God of the Jews and Christians, but to the Arabs. </a:t>
            </a:r>
            <a:r>
              <a:rPr lang="en-US" altLang="en-US" sz="1400"/>
              <a:t>Noss, p. 503; Anderson, p. 96.</a:t>
            </a:r>
          </a:p>
          <a:p>
            <a:pPr lvl="1" eaLnBrk="1" hangingPunct="1"/>
            <a:r>
              <a:rPr lang="en-US" altLang="en-US" sz="2000"/>
              <a:t>Early Suras seem to emphasize divine judgment, while later ones the unity and otherness of God. Anderson, p. 94</a:t>
            </a:r>
          </a:p>
          <a:p>
            <a:pPr lvl="1" eaLnBrk="1" hangingPunct="1"/>
            <a:r>
              <a:rPr lang="en-US" altLang="en-US" sz="2000"/>
              <a:t>After being largely rejected in his own city of Mecca, he migrated (</a:t>
            </a:r>
            <a:r>
              <a:rPr lang="en-US" altLang="en-US" sz="2000" i="1"/>
              <a:t>hijra</a:t>
            </a:r>
            <a:r>
              <a:rPr lang="en-US" altLang="en-US" sz="2000"/>
              <a:t>) eventually to Medina in 622, and there was given full authority as prophet and virtual king. Nine years later he conquered Mecca and became the leading Arab of their peninsula. </a:t>
            </a:r>
            <a:r>
              <a:rPr lang="en-US" altLang="en-US" sz="1400"/>
              <a:t>Anderson, pp. 94-96.</a:t>
            </a:r>
          </a:p>
        </p:txBody>
      </p:sp>
      <p:sp>
        <p:nvSpPr>
          <p:cNvPr id="19460" name="Slide Number Placeholder 3">
            <a:extLst>
              <a:ext uri="{FF2B5EF4-FFF2-40B4-BE49-F238E27FC236}">
                <a16:creationId xmlns:a16="http://schemas.microsoft.com/office/drawing/2014/main" id="{454985F2-4D6D-422B-8448-E00DC2FE16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AA1F428-48D9-41FF-9AB6-60DEFC076C9F}" type="slidenum">
              <a:rPr lang="en-US" altLang="en-US" sz="1400"/>
              <a:pPr eaLnBrk="1" hangingPunct="1">
                <a:spcBef>
                  <a:spcPct val="0"/>
                </a:spcBef>
                <a:buFontTx/>
                <a:buNone/>
              </a:pPr>
              <a:t>8</a:t>
            </a:fld>
            <a:endParaRPr lang="en-US" altLang="en-US"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131D620-E35C-448C-A0EE-03ADF336B40A}"/>
              </a:ext>
            </a:extLst>
          </p:cNvPr>
          <p:cNvSpPr>
            <a:spLocks noGrp="1"/>
          </p:cNvSpPr>
          <p:nvPr>
            <p:ph type="title"/>
          </p:nvPr>
        </p:nvSpPr>
        <p:spPr/>
        <p:txBody>
          <a:bodyPr/>
          <a:lstStyle/>
          <a:p>
            <a:pPr eaLnBrk="1" hangingPunct="1"/>
            <a:r>
              <a:rPr lang="en-US" altLang="en-US"/>
              <a:t>Method of Revelations</a:t>
            </a:r>
          </a:p>
        </p:txBody>
      </p:sp>
      <p:sp>
        <p:nvSpPr>
          <p:cNvPr id="20483" name="Content Placeholder 2">
            <a:extLst>
              <a:ext uri="{FF2B5EF4-FFF2-40B4-BE49-F238E27FC236}">
                <a16:creationId xmlns:a16="http://schemas.microsoft.com/office/drawing/2014/main" id="{8640E844-9F22-4369-8DB5-8CEDB6EC6105}"/>
              </a:ext>
            </a:extLst>
          </p:cNvPr>
          <p:cNvSpPr>
            <a:spLocks noGrp="1"/>
          </p:cNvSpPr>
          <p:nvPr>
            <p:ph idx="1"/>
          </p:nvPr>
        </p:nvSpPr>
        <p:spPr>
          <a:xfrm>
            <a:off x="1752600" y="1524000"/>
            <a:ext cx="8763000" cy="4343400"/>
          </a:xfrm>
        </p:spPr>
        <p:txBody>
          <a:bodyPr/>
          <a:lstStyle/>
          <a:p>
            <a:pPr eaLnBrk="1" hangingPunct="1"/>
            <a:r>
              <a:rPr lang="en-US" altLang="en-US" sz="2400"/>
              <a:t>His revelations appeared to some as his being seized, or similar to seizures, with cold sweats. He claimed that an angel in the form of a man talked with him, although none around him could see this person. </a:t>
            </a:r>
            <a:r>
              <a:rPr lang="en-US" altLang="en-US" sz="1400"/>
              <a:t>Noss, p. 505</a:t>
            </a:r>
          </a:p>
          <a:p>
            <a:pPr lvl="1" eaLnBrk="1" hangingPunct="1"/>
            <a:r>
              <a:rPr lang="en-US" altLang="en-US" sz="2000"/>
              <a:t>“To work (these stories) up into the form of rhymed Suras…must have required time, thought and labour. It is not possible that a man who had done this could have forgotten all about it, and believed that these legends had been brought to him ready prepared by an angelic visitor.”   </a:t>
            </a:r>
            <a:r>
              <a:rPr lang="en-US" altLang="en-US" sz="1400"/>
              <a:t>R. Osborne, quoted by N. Anderson, p. 97</a:t>
            </a:r>
          </a:p>
          <a:p>
            <a:pPr lvl="1" eaLnBrk="1" hangingPunct="1"/>
            <a:r>
              <a:rPr lang="en-US" altLang="en-US" sz="2000"/>
              <a:t>Some sections are very similar to the Talmud and the OT. </a:t>
            </a:r>
          </a:p>
          <a:p>
            <a:pPr lvl="1" eaLnBrk="1" hangingPunct="1"/>
            <a:r>
              <a:rPr lang="en-US" altLang="en-US" sz="2000"/>
              <a:t>He claimed that his account of OT history was accurate and the Hebrew OT corrupted, when they disagreed.</a:t>
            </a:r>
          </a:p>
        </p:txBody>
      </p:sp>
      <p:sp>
        <p:nvSpPr>
          <p:cNvPr id="20484" name="Slide Number Placeholder 3">
            <a:extLst>
              <a:ext uri="{FF2B5EF4-FFF2-40B4-BE49-F238E27FC236}">
                <a16:creationId xmlns:a16="http://schemas.microsoft.com/office/drawing/2014/main" id="{03DE2C2C-EFB2-4B2E-BD38-41B8C78F24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4A2468A-2E96-411B-AC73-2C89AA1BF1F9}" type="slidenum">
              <a:rPr lang="en-US" altLang="en-US" sz="1400"/>
              <a:pPr eaLnBrk="1" hangingPunct="1">
                <a:spcBef>
                  <a:spcPct val="0"/>
                </a:spcBef>
                <a:buFontTx/>
                <a:buNone/>
              </a:pPr>
              <a:t>9</a:t>
            </a:fld>
            <a:endParaRPr lang="en-US" altLang="en-US" sz="1400"/>
          </a:p>
        </p:txBody>
      </p:sp>
    </p:spTree>
  </p:cSld>
  <p:clrMapOvr>
    <a:masterClrMapping/>
  </p:clrMapOvr>
</p:sld>
</file>

<file path=ppt/theme/theme1.xml><?xml version="1.0" encoding="utf-8"?>
<a:theme xmlns:a="http://schemas.openxmlformats.org/drawingml/2006/main" name="GN-1001 print PowerPlugs Templates for PowerPoint">
  <a:themeElements>
    <a:clrScheme name="Office Theme 1">
      <a:dk1>
        <a:srgbClr val="000000"/>
      </a:dk1>
      <a:lt1>
        <a:srgbClr val="FFFFFF"/>
      </a:lt1>
      <a:dk2>
        <a:srgbClr val="0066CC"/>
      </a:dk2>
      <a:lt2>
        <a:srgbClr val="003366"/>
      </a:lt2>
      <a:accent1>
        <a:srgbClr val="3366CC"/>
      </a:accent1>
      <a:accent2>
        <a:srgbClr val="00B000"/>
      </a:accent2>
      <a:accent3>
        <a:srgbClr val="FFFFFF"/>
      </a:accent3>
      <a:accent4>
        <a:srgbClr val="000000"/>
      </a:accent4>
      <a:accent5>
        <a:srgbClr val="ADB8E2"/>
      </a:accent5>
      <a:accent6>
        <a:srgbClr val="009F00"/>
      </a:accent6>
      <a:hlink>
        <a:srgbClr val="66CCFF"/>
      </a:hlink>
      <a:folHlink>
        <a:srgbClr val="FFE701"/>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66CC"/>
        </a:dk2>
        <a:lt2>
          <a:srgbClr val="003366"/>
        </a:lt2>
        <a:accent1>
          <a:srgbClr val="3366CC"/>
        </a:accent1>
        <a:accent2>
          <a:srgbClr val="00B000"/>
        </a:accent2>
        <a:accent3>
          <a:srgbClr val="FFFFFF"/>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ligion_0929 print PowerPlugs Templates for PowerPoint">
  <a:themeElements>
    <a:clrScheme name="Default Design 12">
      <a:dk1>
        <a:srgbClr val="000000"/>
      </a:dk1>
      <a:lt1>
        <a:srgbClr val="FFFFFF"/>
      </a:lt1>
      <a:dk2>
        <a:srgbClr val="000000"/>
      </a:dk2>
      <a:lt2>
        <a:srgbClr val="B2B2B2"/>
      </a:lt2>
      <a:accent1>
        <a:srgbClr val="9F8748"/>
      </a:accent1>
      <a:accent2>
        <a:srgbClr val="F4BE57"/>
      </a:accent2>
      <a:accent3>
        <a:srgbClr val="FFFFFF"/>
      </a:accent3>
      <a:accent4>
        <a:srgbClr val="000000"/>
      </a:accent4>
      <a:accent5>
        <a:srgbClr val="CDC3B1"/>
      </a:accent5>
      <a:accent6>
        <a:srgbClr val="DDAC4E"/>
      </a:accent6>
      <a:hlink>
        <a:srgbClr val="FF9933"/>
      </a:hlink>
      <a:folHlink>
        <a:srgbClr val="B88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B2B2B2"/>
        </a:lt2>
        <a:accent1>
          <a:srgbClr val="9F8748"/>
        </a:accent1>
        <a:accent2>
          <a:srgbClr val="F4BE57"/>
        </a:accent2>
        <a:accent3>
          <a:srgbClr val="FFFFFF"/>
        </a:accent3>
        <a:accent4>
          <a:srgbClr val="000000"/>
        </a:accent4>
        <a:accent5>
          <a:srgbClr val="CDC3B1"/>
        </a:accent5>
        <a:accent6>
          <a:srgbClr val="DDAC4E"/>
        </a:accent6>
        <a:hlink>
          <a:srgbClr val="FF9933"/>
        </a:hlink>
        <a:folHlink>
          <a:srgbClr val="B88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danaMosque_co_04 PowerPlugs Templates for PowerPoint">
  <a:themeElements>
    <a:clrScheme name="Office Theme 13">
      <a:dk1>
        <a:srgbClr val="4D4D4D"/>
      </a:dk1>
      <a:lt1>
        <a:srgbClr val="FFFFFF"/>
      </a:lt1>
      <a:dk2>
        <a:srgbClr val="367ED6"/>
      </a:dk2>
      <a:lt2>
        <a:srgbClr val="000000"/>
      </a:lt2>
      <a:accent1>
        <a:srgbClr val="1B81C7"/>
      </a:accent1>
      <a:accent2>
        <a:srgbClr val="FF9933"/>
      </a:accent2>
      <a:accent3>
        <a:srgbClr val="AEC0E8"/>
      </a:accent3>
      <a:accent4>
        <a:srgbClr val="DADADA"/>
      </a:accent4>
      <a:accent5>
        <a:srgbClr val="ABC1E0"/>
      </a:accent5>
      <a:accent6>
        <a:srgbClr val="E78A2D"/>
      </a:accent6>
      <a:hlink>
        <a:srgbClr val="FF6600"/>
      </a:hlink>
      <a:folHlink>
        <a:srgbClr val="777777"/>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4D4D4D"/>
        </a:dk1>
        <a:lt1>
          <a:srgbClr val="FFFFFF"/>
        </a:lt1>
        <a:dk2>
          <a:srgbClr val="367ED6"/>
        </a:dk2>
        <a:lt2>
          <a:srgbClr val="000000"/>
        </a:lt2>
        <a:accent1>
          <a:srgbClr val="1B81C7"/>
        </a:accent1>
        <a:accent2>
          <a:srgbClr val="FF9933"/>
        </a:accent2>
        <a:accent3>
          <a:srgbClr val="AEC0E8"/>
        </a:accent3>
        <a:accent4>
          <a:srgbClr val="DADADA"/>
        </a:accent4>
        <a:accent5>
          <a:srgbClr val="ABC1E0"/>
        </a:accent5>
        <a:accent6>
          <a:srgbClr val="E78A2D"/>
        </a:accent6>
        <a:hlink>
          <a:srgbClr val="FF6600"/>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slam_0810 print PowerPlugs Templates for PowerPoint">
  <a:themeElements>
    <a:clrScheme name="Custom 3">
      <a:dk1>
        <a:srgbClr val="000000"/>
      </a:dk1>
      <a:lt1>
        <a:srgbClr val="FFFFFF"/>
      </a:lt1>
      <a:dk2>
        <a:srgbClr val="000000"/>
      </a:dk2>
      <a:lt2>
        <a:srgbClr val="B2B2B2"/>
      </a:lt2>
      <a:accent1>
        <a:srgbClr val="3C5A50"/>
      </a:accent1>
      <a:accent2>
        <a:srgbClr val="E1AF56"/>
      </a:accent2>
      <a:accent3>
        <a:srgbClr val="FFFFFF"/>
      </a:accent3>
      <a:accent4>
        <a:srgbClr val="000000"/>
      </a:accent4>
      <a:accent5>
        <a:srgbClr val="AFB5B3"/>
      </a:accent5>
      <a:accent6>
        <a:srgbClr val="CC9E4D"/>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FFFFFF"/>
        </a:dk2>
        <a:lt2>
          <a:srgbClr val="B2B2B2"/>
        </a:lt2>
        <a:accent1>
          <a:srgbClr val="317157"/>
        </a:accent1>
        <a:accent2>
          <a:srgbClr val="A68556"/>
        </a:accent2>
        <a:accent3>
          <a:srgbClr val="FFFFFF"/>
        </a:accent3>
        <a:accent4>
          <a:srgbClr val="000000"/>
        </a:accent4>
        <a:accent5>
          <a:srgbClr val="ADBBB4"/>
        </a:accent5>
        <a:accent6>
          <a:srgbClr val="96784D"/>
        </a:accent6>
        <a:hlink>
          <a:srgbClr val="FF9933"/>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L-1014 print PowerPlugs Templates for PowerPoint">
  <a:themeElements>
    <a:clrScheme name="Office Theme 1">
      <a:dk1>
        <a:srgbClr val="000000"/>
      </a:dk1>
      <a:lt1>
        <a:srgbClr val="E0EFFC"/>
      </a:lt1>
      <a:dk2>
        <a:srgbClr val="FFFFFF"/>
      </a:dk2>
      <a:lt2>
        <a:srgbClr val="00264C"/>
      </a:lt2>
      <a:accent1>
        <a:srgbClr val="BBE0E3"/>
      </a:accent1>
      <a:accent2>
        <a:srgbClr val="333399"/>
      </a:accent2>
      <a:accent3>
        <a:srgbClr val="EDF6FD"/>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E0EFFC"/>
        </a:lt1>
        <a:dk2>
          <a:srgbClr val="FFFFFF"/>
        </a:dk2>
        <a:lt2>
          <a:srgbClr val="00264C"/>
        </a:lt2>
        <a:accent1>
          <a:srgbClr val="BBE0E3"/>
        </a:accent1>
        <a:accent2>
          <a:srgbClr val="333399"/>
        </a:accent2>
        <a:accent3>
          <a:srgbClr val="EDF6F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slam_0804 print PowerPlugs Templates for PowerPoint">
  <a:themeElements>
    <a:clrScheme name="Custom 3">
      <a:dk1>
        <a:srgbClr val="000000"/>
      </a:dk1>
      <a:lt1>
        <a:srgbClr val="FFFFFF"/>
      </a:lt1>
      <a:dk2>
        <a:srgbClr val="000000"/>
      </a:dk2>
      <a:lt2>
        <a:srgbClr val="B2B2B2"/>
      </a:lt2>
      <a:accent1>
        <a:srgbClr val="3C5A50"/>
      </a:accent1>
      <a:accent2>
        <a:srgbClr val="E1AF56"/>
      </a:accent2>
      <a:accent3>
        <a:srgbClr val="FFFFFF"/>
      </a:accent3>
      <a:accent4>
        <a:srgbClr val="000000"/>
      </a:accent4>
      <a:accent5>
        <a:srgbClr val="AFB5B3"/>
      </a:accent5>
      <a:accent6>
        <a:srgbClr val="CC9E4D"/>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B2B2B2"/>
        </a:lt2>
        <a:accent1>
          <a:srgbClr val="3C5A50"/>
        </a:accent1>
        <a:accent2>
          <a:srgbClr val="E1AF56"/>
        </a:accent2>
        <a:accent3>
          <a:srgbClr val="FFFFFF"/>
        </a:accent3>
        <a:accent4>
          <a:srgbClr val="000000"/>
        </a:accent4>
        <a:accent5>
          <a:srgbClr val="AFB5B3"/>
        </a:accent5>
        <a:accent6>
          <a:srgbClr val="CC9E4D"/>
        </a:accent6>
        <a:hlink>
          <a:srgbClr val="FF9933"/>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3615</TotalTime>
  <Words>5672</Words>
  <Application>Microsoft Office PowerPoint</Application>
  <PresentationFormat>Widescreen</PresentationFormat>
  <Paragraphs>413</Paragraphs>
  <Slides>54</Slides>
  <Notes>54</Notes>
  <HiddenSlides>0</HiddenSlides>
  <MMClips>0</MMClips>
  <ScaleCrop>false</ScaleCrop>
  <HeadingPairs>
    <vt:vector size="8" baseType="variant">
      <vt:variant>
        <vt:lpstr>Fonts Used</vt:lpstr>
      </vt:variant>
      <vt:variant>
        <vt:i4>5</vt:i4>
      </vt:variant>
      <vt:variant>
        <vt:lpstr>Theme</vt:lpstr>
      </vt:variant>
      <vt:variant>
        <vt:i4>6</vt:i4>
      </vt:variant>
      <vt:variant>
        <vt:lpstr>Slide Titles</vt:lpstr>
      </vt:variant>
      <vt:variant>
        <vt:i4>54</vt:i4>
      </vt:variant>
      <vt:variant>
        <vt:lpstr>Custom Shows</vt:lpstr>
      </vt:variant>
      <vt:variant>
        <vt:i4>1</vt:i4>
      </vt:variant>
    </vt:vector>
  </HeadingPairs>
  <TitlesOfParts>
    <vt:vector size="66" baseType="lpstr">
      <vt:lpstr>Arial</vt:lpstr>
      <vt:lpstr>Calibri</vt:lpstr>
      <vt:lpstr>LocatorDisplay Bold</vt:lpstr>
      <vt:lpstr>Gill Sans MT</vt:lpstr>
      <vt:lpstr>Times New Roman</vt:lpstr>
      <vt:lpstr>GN-1001 print PowerPlugs Templates for PowerPoint</vt:lpstr>
      <vt:lpstr>Religion_0929 print PowerPlugs Templates for PowerPoint</vt:lpstr>
      <vt:lpstr>AdanaMosque_co_04 PowerPlugs Templates for PowerPoint</vt:lpstr>
      <vt:lpstr>Islam_0810 print PowerPlugs Templates for PowerPoint</vt:lpstr>
      <vt:lpstr>GL-1014 print PowerPlugs Templates for PowerPoint</vt:lpstr>
      <vt:lpstr>Islam_0804 print PowerPlugs Templates for PowerPoint</vt:lpstr>
      <vt:lpstr>Introduction to Islam</vt:lpstr>
      <vt:lpstr>World Religions by Percentage and Size  of World Population--2009</vt:lpstr>
      <vt:lpstr>Percentages of World Population: Hindu, Muslim &amp; Christian--2009</vt:lpstr>
      <vt:lpstr>PowerPoint Presentation</vt:lpstr>
      <vt:lpstr>Islam</vt:lpstr>
      <vt:lpstr>Islam</vt:lpstr>
      <vt:lpstr>Muhammed’s Early Years</vt:lpstr>
      <vt:lpstr>Coming Into Power</vt:lpstr>
      <vt:lpstr>Method of Revelations</vt:lpstr>
      <vt:lpstr>Revelations Concerning Muhammed’s Wives</vt:lpstr>
      <vt:lpstr>Imitation of the Prophet</vt:lpstr>
      <vt:lpstr>Muslims</vt:lpstr>
      <vt:lpstr>Sunnis and Shias Defined</vt:lpstr>
      <vt:lpstr>Sunni Authorities</vt:lpstr>
      <vt:lpstr>Muslim Distribution</vt:lpstr>
      <vt:lpstr>PowerPoint Presentation</vt:lpstr>
      <vt:lpstr>PowerPoint Presentation</vt:lpstr>
      <vt:lpstr>PowerPoint Presentation</vt:lpstr>
      <vt:lpstr>15 of the 20 Least-reached Peoples are 100% Muslim</vt:lpstr>
      <vt:lpstr>The European Church</vt:lpstr>
      <vt:lpstr>Europe’s Future</vt:lpstr>
      <vt:lpstr>Comparison of Scriptures</vt:lpstr>
      <vt:lpstr>Comparison of Scriptures</vt:lpstr>
      <vt:lpstr>Comparison of Scriptures</vt:lpstr>
      <vt:lpstr>Understanding of God</vt:lpstr>
      <vt:lpstr>Understanding of God</vt:lpstr>
      <vt:lpstr>Understanding of God</vt:lpstr>
      <vt:lpstr>Discrepancies Between The Bible &amp; The Koran</vt:lpstr>
      <vt:lpstr>Discrepancies Between The Bible &amp; The Koran</vt:lpstr>
      <vt:lpstr>Sin and Salvation</vt:lpstr>
      <vt:lpstr>Sin and Salvation</vt:lpstr>
      <vt:lpstr>Christ</vt:lpstr>
      <vt:lpstr>Sharia Law</vt:lpstr>
      <vt:lpstr>Sharia Law</vt:lpstr>
      <vt:lpstr>Basic Doctrines</vt:lpstr>
      <vt:lpstr>Basic Practices</vt:lpstr>
      <vt:lpstr>Witnessing to a Muslim</vt:lpstr>
      <vt:lpstr>Dreams and Visions</vt:lpstr>
      <vt:lpstr>Muslim Distribution</vt:lpstr>
      <vt:lpstr>Jihad Is Supported by Quran</vt:lpstr>
      <vt:lpstr>Global Domination</vt:lpstr>
      <vt:lpstr>Muslim Persecution of MBBs</vt:lpstr>
      <vt:lpstr>US Prison Muslim Recruitment</vt:lpstr>
      <vt:lpstr>New Media and Muslims</vt:lpstr>
      <vt:lpstr>Christianity and the Internet</vt:lpstr>
      <vt:lpstr>Why Do Muslims Follow “Isa”?</vt:lpstr>
      <vt:lpstr>Other Factors Leading to Christ</vt:lpstr>
      <vt:lpstr>Why Do Muslims Follow “Isa”?</vt:lpstr>
      <vt:lpstr>Three “Fruitful Practices” in Reaching Muslims</vt:lpstr>
      <vt:lpstr>Nine “Fruitful Practices” in Witnessing</vt:lpstr>
      <vt:lpstr>Nine “Fruitful Practices” in Witnessing</vt:lpstr>
      <vt:lpstr>John Travis’ “C1-C6 Spectrum” of Muslim Background Believer Christ-centeredness</vt:lpstr>
      <vt:lpstr>John Travis’ “C1-C6 Spectrum” of Muslim Background Believer Christ-centeredness</vt:lpstr>
      <vt:lpstr>Useful Websites for  Islamic Study</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Walt Robertson</cp:lastModifiedBy>
  <cp:revision>303</cp:revision>
  <dcterms:created xsi:type="dcterms:W3CDTF">2009-02-13T14:50:32Z</dcterms:created>
  <dcterms:modified xsi:type="dcterms:W3CDTF">2021-02-11T20:12:18Z</dcterms:modified>
</cp:coreProperties>
</file>