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8" r:id="rId10"/>
    <p:sldId id="269" r:id="rId11"/>
    <p:sldId id="270" r:id="rId12"/>
    <p:sldId id="265" r:id="rId13"/>
    <p:sldId id="264" r:id="rId14"/>
    <p:sldId id="266" r:id="rId15"/>
    <p:sldId id="267"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6" r:id="rId29"/>
    <p:sldId id="284" r:id="rId30"/>
    <p:sldId id="285" r:id="rId31"/>
    <p:sldId id="287" r:id="rId32"/>
    <p:sldId id="288" r:id="rId33"/>
    <p:sldId id="289" r:id="rId34"/>
    <p:sldId id="290" r:id="rId35"/>
    <p:sldId id="291" r:id="rId36"/>
    <p:sldId id="292" r:id="rId37"/>
    <p:sldId id="293" r:id="rId38"/>
    <p:sldId id="294" r:id="rId39"/>
    <p:sldId id="298" r:id="rId40"/>
    <p:sldId id="295" r:id="rId41"/>
    <p:sldId id="296" r:id="rId42"/>
    <p:sldId id="297" r:id="rId4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6" autoAdjust="0"/>
    <p:restoredTop sz="94660"/>
  </p:normalViewPr>
  <p:slideViewPr>
    <p:cSldViewPr snapToGrid="0">
      <p:cViewPr varScale="1">
        <p:scale>
          <a:sx n="116" d="100"/>
          <a:sy n="116" d="100"/>
        </p:scale>
        <p:origin x="108" y="14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45EAF17-BC6E-4332-BFEC-7CB927EFA578}" type="datetimeFigureOut">
              <a:rPr lang="en-US" smtClean="0"/>
              <a:t>9/24/2014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5D35779-B57F-40F5-9A1A-2AB43B557776}" type="slidenum">
              <a:rPr lang="en-US" smtClean="0"/>
              <a:t>‹#›</a:t>
            </a:fld>
            <a:endParaRPr lang="en-US"/>
          </a:p>
        </p:txBody>
      </p:sp>
    </p:spTree>
    <p:extLst>
      <p:ext uri="{BB962C8B-B14F-4D97-AF65-F5344CB8AC3E}">
        <p14:creationId xmlns:p14="http://schemas.microsoft.com/office/powerpoint/2010/main" val="259334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D35779-B57F-40F5-9A1A-2AB43B557776}" type="slidenum">
              <a:rPr lang="en-US" smtClean="0"/>
              <a:t>4</a:t>
            </a:fld>
            <a:endParaRPr lang="en-US"/>
          </a:p>
        </p:txBody>
      </p:sp>
    </p:spTree>
    <p:extLst>
      <p:ext uri="{BB962C8B-B14F-4D97-AF65-F5344CB8AC3E}">
        <p14:creationId xmlns:p14="http://schemas.microsoft.com/office/powerpoint/2010/main" val="1843180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54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r>
              <a:rPr kumimoji="0" lang="en-US" altLang="en-US" sz="1300"/>
              <a:t>www.RMNI.org</a:t>
            </a:r>
          </a:p>
        </p:txBody>
      </p:sp>
      <p:sp>
        <p:nvSpPr>
          <p:cNvPr id="1054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535BF908-0E7B-4B9F-8468-168834F21637}" type="datetime1">
              <a:rPr kumimoji="0" lang="en-US" altLang="en-US" sz="1300"/>
              <a:pPr/>
              <a:t>9/24/2014</a:t>
            </a:fld>
            <a:endParaRPr kumimoji="0" lang="en-US" altLang="en-US" sz="1300"/>
          </a:p>
        </p:txBody>
      </p:sp>
      <p:sp>
        <p:nvSpPr>
          <p:cNvPr id="10547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BBAEC575-2707-41D3-A959-2CD675F51E61}" type="slidenum">
              <a:rPr kumimoji="0" lang="en-US" altLang="en-US" sz="1300"/>
              <a:pPr/>
              <a:t>30</a:t>
            </a:fld>
            <a:endParaRPr kumimoji="0" lang="en-US" altLang="en-US" sz="1300"/>
          </a:p>
        </p:txBody>
      </p:sp>
    </p:spTree>
    <p:extLst>
      <p:ext uri="{BB962C8B-B14F-4D97-AF65-F5344CB8AC3E}">
        <p14:creationId xmlns:p14="http://schemas.microsoft.com/office/powerpoint/2010/main" val="44861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B8707DD7-70BA-4C3D-B268-CF44C5F38221}" type="datetime1">
              <a:rPr kumimoji="0" lang="en-US" altLang="en-US" sz="1300"/>
              <a:pPr/>
              <a:t>9/24/2014</a:t>
            </a:fld>
            <a:endParaRPr kumimoji="0" lang="en-US" altLang="en-US" sz="1300"/>
          </a:p>
        </p:txBody>
      </p:sp>
      <p:sp>
        <p:nvSpPr>
          <p:cNvPr id="1228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0AF07B97-B83A-48DA-BFC8-608C3E270009}" type="slidenum">
              <a:rPr kumimoji="0" lang="en-US" altLang="en-US" sz="1300"/>
              <a:pPr/>
              <a:t>31</a:t>
            </a:fld>
            <a:endParaRPr kumimoji="0" lang="en-US" altLang="en-US" sz="1300"/>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88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r>
              <a:rPr kumimoji="0" lang="en-US" altLang="en-US" sz="1300"/>
              <a:t>www.RMNI.org</a:t>
            </a:r>
          </a:p>
        </p:txBody>
      </p:sp>
    </p:spTree>
    <p:extLst>
      <p:ext uri="{BB962C8B-B14F-4D97-AF65-F5344CB8AC3E}">
        <p14:creationId xmlns:p14="http://schemas.microsoft.com/office/powerpoint/2010/main" val="762672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639A9AEE-E699-425D-B2E7-6423596FBA61}" type="datetime1">
              <a:rPr kumimoji="0" lang="en-US" altLang="en-US" sz="1300"/>
              <a:pPr/>
              <a:t>9/24/2014</a:t>
            </a:fld>
            <a:endParaRPr kumimoji="0" lang="en-US" altLang="en-US" sz="1300"/>
          </a:p>
        </p:txBody>
      </p:sp>
      <p:sp>
        <p:nvSpPr>
          <p:cNvPr id="1320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221C332D-3E2E-4ED0-9542-712951B2EAA3}" type="slidenum">
              <a:rPr kumimoji="0" lang="en-US" altLang="en-US" sz="1300"/>
              <a:pPr/>
              <a:t>37</a:t>
            </a:fld>
            <a:endParaRPr kumimoji="0" lang="en-US" altLang="en-US" sz="1300"/>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210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r>
              <a:rPr kumimoji="0" lang="en-US" altLang="en-US" sz="1300"/>
              <a:t>www.RMNI.org</a:t>
            </a:r>
          </a:p>
        </p:txBody>
      </p:sp>
    </p:spTree>
    <p:extLst>
      <p:ext uri="{BB962C8B-B14F-4D97-AF65-F5344CB8AC3E}">
        <p14:creationId xmlns:p14="http://schemas.microsoft.com/office/powerpoint/2010/main" val="1050614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7CEE2355-23EB-4523-ACCD-FD94C1948252}" type="datetime1">
              <a:rPr kumimoji="0" lang="en-US" altLang="en-US" sz="1300"/>
              <a:pPr/>
              <a:t>9/24/2014</a:t>
            </a:fld>
            <a:endParaRPr kumimoji="0" lang="en-US" altLang="en-US" sz="1300"/>
          </a:p>
        </p:txBody>
      </p:sp>
      <p:sp>
        <p:nvSpPr>
          <p:cNvPr id="13312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D5D266F1-785B-4B0B-B2BB-90D6F91E4387}" type="slidenum">
              <a:rPr kumimoji="0" lang="en-US" altLang="en-US" sz="1300"/>
              <a:pPr/>
              <a:t>38</a:t>
            </a:fld>
            <a:endParaRPr kumimoji="0" lang="en-US" altLang="en-US" sz="1300"/>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312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r>
              <a:rPr kumimoji="0" lang="en-US" altLang="en-US" sz="1300"/>
              <a:t>www.RMNI.org</a:t>
            </a:r>
          </a:p>
        </p:txBody>
      </p:sp>
    </p:spTree>
    <p:extLst>
      <p:ext uri="{BB962C8B-B14F-4D97-AF65-F5344CB8AC3E}">
        <p14:creationId xmlns:p14="http://schemas.microsoft.com/office/powerpoint/2010/main" val="1265508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51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r>
              <a:rPr kumimoji="0" lang="en-US" altLang="en-US" sz="1300"/>
              <a:t>www.RMNI.org</a:t>
            </a:r>
          </a:p>
        </p:txBody>
      </p:sp>
      <p:sp>
        <p:nvSpPr>
          <p:cNvPr id="1351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B5A19810-C610-43F8-8B47-A036AD2BF34C}" type="datetime1">
              <a:rPr kumimoji="0" lang="en-US" altLang="en-US" sz="1300"/>
              <a:pPr/>
              <a:t>9/24/2014</a:t>
            </a:fld>
            <a:endParaRPr kumimoji="0" lang="en-US" altLang="en-US" sz="1300"/>
          </a:p>
        </p:txBody>
      </p:sp>
      <p:sp>
        <p:nvSpPr>
          <p:cNvPr id="1351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410F8E14-4493-443F-A6CE-C847489AA031}" type="slidenum">
              <a:rPr kumimoji="0" lang="en-US" altLang="en-US" sz="1300"/>
              <a:pPr/>
              <a:t>42</a:t>
            </a:fld>
            <a:endParaRPr kumimoji="0" lang="en-US" altLang="en-US" sz="1300"/>
          </a:p>
        </p:txBody>
      </p:sp>
    </p:spTree>
    <p:extLst>
      <p:ext uri="{BB962C8B-B14F-4D97-AF65-F5344CB8AC3E}">
        <p14:creationId xmlns:p14="http://schemas.microsoft.com/office/powerpoint/2010/main" val="404157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472BB71A-A291-45B6-8D5D-68E3D7195A93}" type="datetime1">
              <a:rPr kumimoji="0" lang="en-US" altLang="en-US" sz="1300"/>
              <a:pPr/>
              <a:t>9/24/2014</a:t>
            </a:fld>
            <a:endParaRPr kumimoji="0" lang="en-US" altLang="en-US" sz="1300"/>
          </a:p>
        </p:txBody>
      </p:sp>
      <p:sp>
        <p:nvSpPr>
          <p:cNvPr id="983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6AD83422-5EBC-409D-9F37-EDF6A048206A}" type="slidenum">
              <a:rPr kumimoji="0" lang="en-US" altLang="en-US" sz="1300"/>
              <a:pPr/>
              <a:t>13</a:t>
            </a:fld>
            <a:endParaRPr kumimoji="0" lang="en-US" altLang="en-US" sz="1300"/>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831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r>
              <a:rPr kumimoji="0" lang="en-US" altLang="en-US" sz="1300"/>
              <a:t>www.RMNI.org</a:t>
            </a:r>
          </a:p>
        </p:txBody>
      </p:sp>
    </p:spTree>
    <p:extLst>
      <p:ext uri="{BB962C8B-B14F-4D97-AF65-F5344CB8AC3E}">
        <p14:creationId xmlns:p14="http://schemas.microsoft.com/office/powerpoint/2010/main" val="190469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006E6-1A73-4007-96D5-5F5FDDB5FD58}" type="slidenum">
              <a:rPr lang="en-US" altLang="en-US"/>
              <a:pPr/>
              <a:t>22</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57828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264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4BBBD09C-1A8B-4443-A24C-670C8E8F8A05}" type="datetime1">
              <a:rPr kumimoji="0" lang="en-US" altLang="en-US" sz="1300"/>
              <a:pPr/>
              <a:t>9/24/2014</a:t>
            </a:fld>
            <a:endParaRPr kumimoji="0" lang="en-US" altLang="en-US" sz="1300"/>
          </a:p>
        </p:txBody>
      </p:sp>
      <p:sp>
        <p:nvSpPr>
          <p:cNvPr id="1126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2E136E7C-141F-419D-B8D8-3FDAE511182C}" type="slidenum">
              <a:rPr kumimoji="0" lang="en-US" altLang="en-US" sz="1300"/>
              <a:pPr/>
              <a:t>24</a:t>
            </a:fld>
            <a:endParaRPr kumimoji="0" lang="en-US" altLang="en-US" sz="1300"/>
          </a:p>
        </p:txBody>
      </p:sp>
      <p:sp>
        <p:nvSpPr>
          <p:cNvPr id="11264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r>
              <a:rPr kumimoji="0" lang="en-US" altLang="en-US" sz="1300"/>
              <a:t>www.RMNI.org</a:t>
            </a:r>
          </a:p>
        </p:txBody>
      </p:sp>
    </p:spTree>
    <p:extLst>
      <p:ext uri="{BB962C8B-B14F-4D97-AF65-F5344CB8AC3E}">
        <p14:creationId xmlns:p14="http://schemas.microsoft.com/office/powerpoint/2010/main" val="232066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36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E9C20E27-68C0-4A19-9046-CDA45DAF5C93}" type="datetime1">
              <a:rPr kumimoji="0" lang="en-US" altLang="en-US" sz="1300"/>
              <a:pPr/>
              <a:t>9/24/2014</a:t>
            </a:fld>
            <a:endParaRPr kumimoji="0" lang="en-US" altLang="en-US" sz="1300"/>
          </a:p>
        </p:txBody>
      </p:sp>
      <p:sp>
        <p:nvSpPr>
          <p:cNvPr id="1136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8A331BF9-7F04-4468-AA99-B4E2EE7B4D0E}" type="slidenum">
              <a:rPr kumimoji="0" lang="en-US" altLang="en-US" sz="1300"/>
              <a:pPr/>
              <a:t>25</a:t>
            </a:fld>
            <a:endParaRPr kumimoji="0" lang="en-US" altLang="en-US" sz="1300"/>
          </a:p>
        </p:txBody>
      </p:sp>
      <p:sp>
        <p:nvSpPr>
          <p:cNvPr id="11367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r>
              <a:rPr kumimoji="0" lang="en-US" altLang="en-US" sz="1300"/>
              <a:t>www.RMNI.org</a:t>
            </a:r>
          </a:p>
        </p:txBody>
      </p:sp>
    </p:spTree>
    <p:extLst>
      <p:ext uri="{BB962C8B-B14F-4D97-AF65-F5344CB8AC3E}">
        <p14:creationId xmlns:p14="http://schemas.microsoft.com/office/powerpoint/2010/main" val="27958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57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B5AF7BF0-EADC-41D0-9C02-3A4EA7D77479}" type="datetime1">
              <a:rPr kumimoji="0" lang="en-US" altLang="en-US" sz="1300"/>
              <a:pPr/>
              <a:t>9/24/2014</a:t>
            </a:fld>
            <a:endParaRPr kumimoji="0" lang="en-US" altLang="en-US" sz="1300"/>
          </a:p>
        </p:txBody>
      </p:sp>
      <p:sp>
        <p:nvSpPr>
          <p:cNvPr id="1157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90893D9B-7B66-449F-9DDE-4D2FA71A8852}" type="slidenum">
              <a:rPr kumimoji="0" lang="en-US" altLang="en-US" sz="1300"/>
              <a:pPr/>
              <a:t>26</a:t>
            </a:fld>
            <a:endParaRPr kumimoji="0" lang="en-US" altLang="en-US" sz="1300"/>
          </a:p>
        </p:txBody>
      </p:sp>
      <p:sp>
        <p:nvSpPr>
          <p:cNvPr id="11571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r>
              <a:rPr kumimoji="0" lang="en-US" altLang="en-US" sz="1300"/>
              <a:t>www.RMNI.org</a:t>
            </a:r>
          </a:p>
        </p:txBody>
      </p:sp>
    </p:spTree>
    <p:extLst>
      <p:ext uri="{BB962C8B-B14F-4D97-AF65-F5344CB8AC3E}">
        <p14:creationId xmlns:p14="http://schemas.microsoft.com/office/powerpoint/2010/main" val="31984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674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B66F02F4-3E31-487F-A5B7-06121AD9C3B7}" type="datetime1">
              <a:rPr kumimoji="0" lang="en-US" altLang="en-US" sz="1300"/>
              <a:pPr/>
              <a:t>9/24/2014</a:t>
            </a:fld>
            <a:endParaRPr kumimoji="0" lang="en-US" altLang="en-US" sz="1300"/>
          </a:p>
        </p:txBody>
      </p:sp>
      <p:sp>
        <p:nvSpPr>
          <p:cNvPr id="1167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4C9348CB-37A4-4DF6-BB07-856F0A60CB00}" type="slidenum">
              <a:rPr kumimoji="0" lang="en-US" altLang="en-US" sz="1300"/>
              <a:pPr/>
              <a:t>27</a:t>
            </a:fld>
            <a:endParaRPr kumimoji="0" lang="en-US" altLang="en-US" sz="1300"/>
          </a:p>
        </p:txBody>
      </p:sp>
      <p:sp>
        <p:nvSpPr>
          <p:cNvPr id="11674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r>
              <a:rPr kumimoji="0" lang="en-US" altLang="en-US" sz="1300"/>
              <a:t>www.RMNI.org</a:t>
            </a:r>
          </a:p>
        </p:txBody>
      </p:sp>
    </p:spTree>
    <p:extLst>
      <p:ext uri="{BB962C8B-B14F-4D97-AF65-F5344CB8AC3E}">
        <p14:creationId xmlns:p14="http://schemas.microsoft.com/office/powerpoint/2010/main" val="148460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r>
              <a:rPr kumimoji="0" lang="en-US" altLang="en-US" sz="1300">
                <a:solidFill>
                  <a:srgbClr val="000000"/>
                </a:solidFill>
              </a:rPr>
              <a:t>www.RMNI.org</a:t>
            </a:r>
          </a:p>
        </p:txBody>
      </p:sp>
      <p:sp>
        <p:nvSpPr>
          <p:cNvPr id="1024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E59D0962-8617-40D3-A5ED-81E9A6DEA75D}" type="datetime1">
              <a:rPr kumimoji="0" lang="en-US" altLang="en-US" sz="1300">
                <a:solidFill>
                  <a:srgbClr val="000000"/>
                </a:solidFill>
              </a:rPr>
              <a:pPr/>
              <a:t>9/24/2014</a:t>
            </a:fld>
            <a:endParaRPr kumimoji="0" lang="en-US" altLang="en-US" sz="1300">
              <a:solidFill>
                <a:srgbClr val="000000"/>
              </a:solidFill>
            </a:endParaRPr>
          </a:p>
        </p:txBody>
      </p:sp>
      <p:sp>
        <p:nvSpPr>
          <p:cNvPr id="10240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A384988B-0075-44BB-8E5F-35E2872D4940}" type="slidenum">
              <a:rPr kumimoji="0" lang="en-US" altLang="en-US" sz="1300">
                <a:solidFill>
                  <a:srgbClr val="000000"/>
                </a:solidFill>
              </a:rPr>
              <a:pPr/>
              <a:t>28</a:t>
            </a:fld>
            <a:endParaRPr kumimoji="0" lang="en-US" altLang="en-US" sz="1300">
              <a:solidFill>
                <a:srgbClr val="000000"/>
              </a:solidFill>
            </a:endParaRPr>
          </a:p>
        </p:txBody>
      </p:sp>
    </p:spTree>
    <p:extLst>
      <p:ext uri="{BB962C8B-B14F-4D97-AF65-F5344CB8AC3E}">
        <p14:creationId xmlns:p14="http://schemas.microsoft.com/office/powerpoint/2010/main" val="3178352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44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r>
              <a:rPr kumimoji="0" lang="en-US" altLang="en-US" sz="1300"/>
              <a:t>www.RMNI.org</a:t>
            </a:r>
          </a:p>
        </p:txBody>
      </p:sp>
      <p:sp>
        <p:nvSpPr>
          <p:cNvPr id="10445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40865DB1-82B9-40F5-A60D-7ADEEDCD3F4A}" type="datetime1">
              <a:rPr kumimoji="0" lang="en-US" altLang="en-US" sz="1300"/>
              <a:pPr/>
              <a:t>9/24/2014</a:t>
            </a:fld>
            <a:endParaRPr kumimoji="0" lang="en-US" altLang="en-US" sz="1300"/>
          </a:p>
        </p:txBody>
      </p:sp>
      <p:sp>
        <p:nvSpPr>
          <p:cNvPr id="10445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kumimoji="1" sz="2100">
                <a:solidFill>
                  <a:schemeClr val="tx1"/>
                </a:solidFill>
                <a:latin typeface="Times New Roman" panose="02020603050405020304" pitchFamily="18" charset="0"/>
              </a:defRPr>
            </a:lvl1pPr>
            <a:lvl2pPr marL="785372" indent="-302066" defTabSz="1021992">
              <a:defRPr kumimoji="1" sz="2100">
                <a:solidFill>
                  <a:schemeClr val="tx1"/>
                </a:solidFill>
                <a:latin typeface="Times New Roman" panose="02020603050405020304" pitchFamily="18" charset="0"/>
              </a:defRPr>
            </a:lvl2pPr>
            <a:lvl3pPr marL="1208265" indent="-241653" defTabSz="1021992">
              <a:defRPr kumimoji="1" sz="2100">
                <a:solidFill>
                  <a:schemeClr val="tx1"/>
                </a:solidFill>
                <a:latin typeface="Times New Roman" panose="02020603050405020304" pitchFamily="18" charset="0"/>
              </a:defRPr>
            </a:lvl3pPr>
            <a:lvl4pPr marL="1691571" indent="-241653" defTabSz="1021992">
              <a:defRPr kumimoji="1" sz="2100">
                <a:solidFill>
                  <a:schemeClr val="tx1"/>
                </a:solidFill>
                <a:latin typeface="Times New Roman" panose="02020603050405020304" pitchFamily="18" charset="0"/>
              </a:defRPr>
            </a:lvl4pPr>
            <a:lvl5pPr marL="2174878" indent="-241653" defTabSz="1021992">
              <a:defRPr kumimoji="1" sz="2100">
                <a:solidFill>
                  <a:schemeClr val="tx1"/>
                </a:solidFill>
                <a:latin typeface="Times New Roman" panose="02020603050405020304" pitchFamily="18" charset="0"/>
              </a:defRPr>
            </a:lvl5pPr>
            <a:lvl6pPr marL="2658184"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6pPr>
            <a:lvl7pPr marL="3141490"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7pPr>
            <a:lvl8pPr marL="3624796"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8pPr>
            <a:lvl9pPr marL="4108102" indent="-241653" defTabSz="1021992" eaLnBrk="0" fontAlgn="base" hangingPunct="0">
              <a:spcBef>
                <a:spcPct val="0"/>
              </a:spcBef>
              <a:spcAft>
                <a:spcPct val="0"/>
              </a:spcAft>
              <a:defRPr kumimoji="1" sz="2100">
                <a:solidFill>
                  <a:schemeClr val="tx1"/>
                </a:solidFill>
                <a:latin typeface="Times New Roman" panose="02020603050405020304" pitchFamily="18" charset="0"/>
              </a:defRPr>
            </a:lvl9pPr>
          </a:lstStyle>
          <a:p>
            <a:fld id="{638DAA34-F6BB-4561-A7EC-EAAD853BA829}" type="slidenum">
              <a:rPr kumimoji="0" lang="en-US" altLang="en-US" sz="1300"/>
              <a:pPr/>
              <a:t>29</a:t>
            </a:fld>
            <a:endParaRPr kumimoji="0" lang="en-US" altLang="en-US" sz="1300"/>
          </a:p>
        </p:txBody>
      </p:sp>
    </p:spTree>
    <p:extLst>
      <p:ext uri="{BB962C8B-B14F-4D97-AF65-F5344CB8AC3E}">
        <p14:creationId xmlns:p14="http://schemas.microsoft.com/office/powerpoint/2010/main" val="3762649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E44786-2D84-4A97-9110-E72AD4420DEC}" type="datetime1">
              <a:rPr lang="en-US" smtClean="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D7FF1-FB20-4304-94C7-6B1A36AB18F8}" type="datetime1">
              <a:rPr lang="en-US" smtClean="0"/>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62BAE8-FFCF-41D2-8CD0-BD6C55F7A940}" type="datetime1">
              <a:rPr lang="en-US" smtClean="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CC631F-F26A-4126-8816-1A0D026B85FF}" type="datetime1">
              <a:rPr lang="en-US" smtClean="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DD61A-BAB2-4902-A42E-D4DB441CFFB8}" type="datetime1">
              <a:rPr lang="en-US" smtClean="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F246E3-A1B8-448A-927E-2727F7A98654}" type="datetime1">
              <a:rPr lang="en-US" smtClean="0"/>
              <a:t>9/24/2014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4F80E60-7068-4F14-8E48-8D7D7C81BB71}" type="datetime1">
              <a:rPr lang="en-US" smtClean="0"/>
              <a:t>9/24/2014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A03FAF-F631-49C1-8298-AA78FF93AA3A}" type="datetime1">
              <a:rPr lang="en-US" smtClean="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D15B47-989E-4A8B-9D9F-EFA57E56C5CD}" type="datetime1">
              <a:rPr lang="en-US" smtClean="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82651" y="1905000"/>
            <a:ext cx="10363200" cy="4114800"/>
          </a:xfrm>
        </p:spPr>
        <p:txBody>
          <a:bodyPr/>
          <a:lstStyle/>
          <a:p>
            <a:endParaRPr lang="en-US"/>
          </a:p>
        </p:txBody>
      </p:sp>
      <p:sp>
        <p:nvSpPr>
          <p:cNvPr id="4" name="Date Placeholder 3"/>
          <p:cNvSpPr>
            <a:spLocks noGrp="1"/>
          </p:cNvSpPr>
          <p:nvPr>
            <p:ph type="dt" sz="half" idx="10"/>
          </p:nvPr>
        </p:nvSpPr>
        <p:spPr>
          <a:xfrm>
            <a:off x="914400" y="6399213"/>
            <a:ext cx="2540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399213"/>
            <a:ext cx="38608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399213"/>
            <a:ext cx="2540000" cy="457200"/>
          </a:xfrm>
        </p:spPr>
        <p:txBody>
          <a:bodyPr/>
          <a:lstStyle>
            <a:lvl1pPr>
              <a:defRPr/>
            </a:lvl1pPr>
          </a:lstStyle>
          <a:p>
            <a:fld id="{EFF9E5C0-823A-4648-8B76-86C4EAA0E429}" type="slidenum">
              <a:rPr lang="en-US" altLang="en-US"/>
              <a:pPr/>
              <a:t>‹#›</a:t>
            </a:fld>
            <a:endParaRPr lang="en-US" altLang="en-US"/>
          </a:p>
        </p:txBody>
      </p:sp>
    </p:spTree>
    <p:extLst>
      <p:ext uri="{BB962C8B-B14F-4D97-AF65-F5344CB8AC3E}">
        <p14:creationId xmlns:p14="http://schemas.microsoft.com/office/powerpoint/2010/main" val="2311883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86" y="158283"/>
            <a:ext cx="10972030" cy="125926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985" y="1599640"/>
            <a:ext cx="5393651" cy="4531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8364" y="1599640"/>
            <a:ext cx="5393652" cy="4531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r>
              <a:rPr lang="en-US"/>
              <a:t>www.RMNI.org</a:t>
            </a:r>
          </a:p>
        </p:txBody>
      </p:sp>
      <p:sp>
        <p:nvSpPr>
          <p:cNvPr id="7" name="Rectangle 45"/>
          <p:cNvSpPr>
            <a:spLocks noGrp="1" noChangeArrowheads="1"/>
          </p:cNvSpPr>
          <p:nvPr>
            <p:ph type="sldNum" sz="quarter" idx="12"/>
          </p:nvPr>
        </p:nvSpPr>
        <p:spPr>
          <a:ln/>
        </p:spPr>
        <p:txBody>
          <a:bodyPr/>
          <a:lstStyle>
            <a:lvl1pPr>
              <a:defRPr/>
            </a:lvl1pPr>
          </a:lstStyle>
          <a:p>
            <a:fld id="{DB396376-6957-4DC0-A58E-B00C4EDBB82D}" type="slidenum">
              <a:rPr lang="en-US" altLang="en-US"/>
              <a:pPr/>
              <a:t>‹#›</a:t>
            </a:fld>
            <a:endParaRPr lang="en-US" altLang="en-US"/>
          </a:p>
        </p:txBody>
      </p:sp>
    </p:spTree>
    <p:extLst>
      <p:ext uri="{BB962C8B-B14F-4D97-AF65-F5344CB8AC3E}">
        <p14:creationId xmlns:p14="http://schemas.microsoft.com/office/powerpoint/2010/main" val="64141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p>
            <a:fld id="{353D83F8-E643-45E1-870D-7D920F51EAD3}" type="datetime1">
              <a:rPr lang="en-US" smtClean="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60AD33-8AFD-4549-946C-D23D2B58A320}" type="datetime1">
              <a:rPr lang="en-US" smtClean="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840A56-DEDE-445F-A55E-F2F2EDBD3744}" type="datetime1">
              <a:rPr lang="en-US" smtClean="0"/>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F09BAE-500C-4EE0-B5B5-3B8AA68B6D23}" type="datetime1">
              <a:rPr lang="en-US" smtClean="0"/>
              <a:t>9/24/2014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5612E43-C4CD-473A-AED8-FA04DE595E12}" type="datetime1">
              <a:rPr lang="en-US" smtClean="0"/>
              <a:t>9/24/2014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773ED88-1359-4C01-B5D5-4AC3061BDB1A}" type="datetime1">
              <a:rPr lang="en-US" smtClean="0"/>
              <a:t>9/24/2014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66D0B04-CAD6-4FD1-912C-610AD871687A}" type="datetime1">
              <a:rPr lang="en-US" smtClean="0"/>
              <a:t>9/24/2014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335E2-B2B6-4194-9421-C6BB9FE00F7D}" type="datetime1">
              <a:rPr lang="en-US" smtClean="0"/>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7748F57-14D2-423C-9829-5E5D04B36ADC}" type="datetime1">
              <a:rPr lang="en-US" smtClean="0"/>
              <a:t>9/24/2014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 id="2147483672" r:id="rId19"/>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gallup.com/poll/166211/worldwide-median-household-income-000.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irectinvesting.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sharebuilder.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ssa.gov/pressoffice/colafacts.ht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allup.com/poll/166565/one-five-worldwide-living-extreme-poverty.aspx" TargetMode="External"/><Relationship Id="rId2" Type="http://schemas.openxmlformats.org/officeDocument/2006/relationships/hyperlink" Target="http://www.gallup.com/poll/170999/standard-living-index-climbs-six-year-high.asp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barna.org/barna-update/article/18-congregations/41-new-study-shows-trends-in-tithing-and-donat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erriam-webster.com/dictionary/scientis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washingtonpost.com/blogs/wonkblog/wp/2014/03/27/divorce-is-actually-on-the-rise-and-its-the-baby-boomers-faul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2555" y="4447309"/>
            <a:ext cx="9658188" cy="1230617"/>
          </a:xfrm>
        </p:spPr>
        <p:txBody>
          <a:bodyPr/>
          <a:lstStyle/>
          <a:p>
            <a:r>
              <a:rPr lang="en-US" dirty="0" smtClean="0"/>
              <a:t>Marriage and Money</a:t>
            </a:r>
            <a:endParaRPr lang="en-US" dirty="0"/>
          </a:p>
        </p:txBody>
      </p:sp>
      <p:sp>
        <p:nvSpPr>
          <p:cNvPr id="3" name="Subtitle 2"/>
          <p:cNvSpPr>
            <a:spLocks noGrp="1"/>
          </p:cNvSpPr>
          <p:nvPr>
            <p:ph type="subTitle" idx="1"/>
          </p:nvPr>
        </p:nvSpPr>
        <p:spPr>
          <a:xfrm>
            <a:off x="1057974" y="5636361"/>
            <a:ext cx="8825658" cy="861420"/>
          </a:xfrm>
        </p:spPr>
        <p:txBody>
          <a:bodyPr/>
          <a:lstStyle/>
          <a:p>
            <a:r>
              <a:rPr lang="en-US" dirty="0" smtClean="0"/>
              <a:t>Jim Sutherland, RMNI.org, Jim@rmni.org</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048" y="152401"/>
            <a:ext cx="6000133" cy="4500100"/>
          </a:xfrm>
          <a:prstGeom prst="rect">
            <a:avLst/>
          </a:prstGeom>
        </p:spPr>
      </p:pic>
    </p:spTree>
    <p:extLst>
      <p:ext uri="{BB962C8B-B14F-4D97-AF65-F5344CB8AC3E}">
        <p14:creationId xmlns:p14="http://schemas.microsoft.com/office/powerpoint/2010/main" val="3007509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0822" y="3641123"/>
            <a:ext cx="6079524" cy="370704"/>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Generosity</a:t>
            </a:r>
            <a:endParaRPr lang="en-US" dirty="0"/>
          </a:p>
        </p:txBody>
      </p:sp>
      <p:sp>
        <p:nvSpPr>
          <p:cNvPr id="3" name="Content Placeholder 2"/>
          <p:cNvSpPr>
            <a:spLocks noGrp="1"/>
          </p:cNvSpPr>
          <p:nvPr>
            <p:ph idx="1"/>
          </p:nvPr>
        </p:nvSpPr>
        <p:spPr>
          <a:xfrm>
            <a:off x="1103312" y="1277258"/>
            <a:ext cx="8946541" cy="4971142"/>
          </a:xfrm>
        </p:spPr>
        <p:txBody>
          <a:bodyPr/>
          <a:lstStyle/>
          <a:p>
            <a:r>
              <a:rPr lang="en-US" baseline="30000" dirty="0"/>
              <a:t>17</a:t>
            </a:r>
            <a:r>
              <a:rPr lang="en-US" dirty="0"/>
              <a:t> As for the rich in this present age, charge them not to be haughty, nor to set their hopes on the uncertainty of riches, but on God, who richly provides us with everything to enjoy.</a:t>
            </a:r>
          </a:p>
          <a:p>
            <a:r>
              <a:rPr lang="en-US" dirty="0"/>
              <a:t> </a:t>
            </a:r>
            <a:r>
              <a:rPr lang="en-US" baseline="30000" dirty="0"/>
              <a:t>18</a:t>
            </a:r>
            <a:r>
              <a:rPr lang="en-US" dirty="0"/>
              <a:t> They are to do good, to be rich in good works, </a:t>
            </a:r>
            <a:r>
              <a:rPr lang="en-US" dirty="0">
                <a:solidFill>
                  <a:srgbClr val="FF0000"/>
                </a:solidFill>
              </a:rPr>
              <a:t>to be generous and ready to share</a:t>
            </a:r>
            <a:r>
              <a:rPr lang="en-US" dirty="0"/>
              <a:t>,</a:t>
            </a:r>
          </a:p>
          <a:p>
            <a:r>
              <a:rPr lang="en-US" dirty="0"/>
              <a:t> </a:t>
            </a:r>
            <a:r>
              <a:rPr lang="en-US" baseline="30000" dirty="0"/>
              <a:t>19</a:t>
            </a:r>
            <a:r>
              <a:rPr lang="en-US" dirty="0"/>
              <a:t> thus storing up treasure for themselves as a good foundation for the future, so that they may take hold of that which is truly life</a:t>
            </a:r>
            <a:r>
              <a:rPr lang="en-US" dirty="0" smtClean="0"/>
              <a:t>.  </a:t>
            </a:r>
            <a:r>
              <a:rPr lang="en-US" dirty="0"/>
              <a:t>(1Ti 6:17-19 ESV)</a:t>
            </a:r>
          </a:p>
        </p:txBody>
      </p:sp>
      <p:sp>
        <p:nvSpPr>
          <p:cNvPr id="4" name="Slide Number Placeholder 3"/>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195117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generous life </a:t>
            </a:r>
            <a:endParaRPr lang="en-US" dirty="0"/>
          </a:p>
        </p:txBody>
      </p:sp>
      <p:sp>
        <p:nvSpPr>
          <p:cNvPr id="3" name="Content Placeholder 2"/>
          <p:cNvSpPr>
            <a:spLocks noGrp="1"/>
          </p:cNvSpPr>
          <p:nvPr>
            <p:ph idx="1"/>
          </p:nvPr>
        </p:nvSpPr>
        <p:spPr>
          <a:xfrm>
            <a:off x="1103312" y="2052918"/>
            <a:ext cx="9579202" cy="4195481"/>
          </a:xfrm>
        </p:spPr>
        <p:txBody>
          <a:bodyPr>
            <a:normAutofit fontScale="85000" lnSpcReduction="20000"/>
          </a:bodyPr>
          <a:lstStyle/>
          <a:p>
            <a:r>
              <a:rPr lang="en-US" dirty="0" smtClean="0"/>
              <a:t>The median per person household income globally is $2,920. In Liberia it is $118 and in the USA it is $15,725. Where do you fall in the spectrum? Would you be considered “rich” in this spectrum?</a:t>
            </a:r>
          </a:p>
          <a:p>
            <a:pPr lvl="2"/>
            <a:r>
              <a:rPr lang="en-US" dirty="0">
                <a:hlinkClick r:id="rId2"/>
              </a:rPr>
              <a:t>http://</a:t>
            </a:r>
            <a:r>
              <a:rPr lang="en-US" dirty="0" smtClean="0">
                <a:hlinkClick r:id="rId2"/>
              </a:rPr>
              <a:t>www.gallup.com/poll/166211/worldwide-median-household-income-000.aspx</a:t>
            </a:r>
            <a:r>
              <a:rPr lang="en-US" dirty="0" smtClean="0"/>
              <a:t> accessed 6/26/14</a:t>
            </a:r>
          </a:p>
          <a:p>
            <a:r>
              <a:rPr lang="en-US" dirty="0" smtClean="0"/>
              <a:t>Generosity should characterize our life at any point.</a:t>
            </a:r>
          </a:p>
          <a:p>
            <a:r>
              <a:rPr lang="en-US" dirty="0" smtClean="0"/>
              <a:t>What would it take for someone to accuse you of being generous?</a:t>
            </a:r>
          </a:p>
          <a:p>
            <a:pPr lvl="1"/>
            <a:r>
              <a:rPr lang="en-US" dirty="0" smtClean="0"/>
              <a:t>What does your being generous look like to you?</a:t>
            </a:r>
          </a:p>
          <a:p>
            <a:pPr lvl="1"/>
            <a:r>
              <a:rPr lang="en-US" dirty="0" smtClean="0"/>
              <a:t>We can give 10% of gross income, not be generous (and also love money).</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2000575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other principles</a:t>
            </a:r>
            <a:endParaRPr lang="en-US" dirty="0"/>
          </a:p>
        </p:txBody>
      </p:sp>
      <p:sp>
        <p:nvSpPr>
          <p:cNvPr id="3" name="Content Placeholder 2"/>
          <p:cNvSpPr>
            <a:spLocks noGrp="1"/>
          </p:cNvSpPr>
          <p:nvPr>
            <p:ph idx="1"/>
          </p:nvPr>
        </p:nvSpPr>
        <p:spPr>
          <a:xfrm>
            <a:off x="885371" y="1524000"/>
            <a:ext cx="10450285" cy="4724399"/>
          </a:xfrm>
        </p:spPr>
        <p:txBody>
          <a:bodyPr>
            <a:normAutofit fontScale="92500"/>
          </a:bodyPr>
          <a:lstStyle/>
          <a:p>
            <a:r>
              <a:rPr lang="en-US" dirty="0" smtClean="0"/>
              <a:t>Money, or wealth, is a leading, perhaps the leading idol. It is singled out in competition with serving God (Luke 16:13).</a:t>
            </a:r>
          </a:p>
          <a:p>
            <a:r>
              <a:rPr lang="en-US" dirty="0" smtClean="0"/>
              <a:t>Riches deceive and don’t provide ultimate security.</a:t>
            </a:r>
          </a:p>
          <a:p>
            <a:pPr lvl="1"/>
            <a:r>
              <a:rPr lang="en-US" dirty="0" smtClean="0"/>
              <a:t>“Do </a:t>
            </a:r>
            <a:r>
              <a:rPr lang="en-US" dirty="0"/>
              <a:t>not wear yourself out to get rich; have the wisdom to show restraint.  5 Cast but a glance at riches, and they are gone, for they will surely sprout wings and fly off to the sky like an </a:t>
            </a:r>
            <a:r>
              <a:rPr lang="en-US" dirty="0" smtClean="0"/>
              <a:t>eagle.” Pro </a:t>
            </a:r>
            <a:r>
              <a:rPr lang="en-US" dirty="0"/>
              <a:t>23:4 </a:t>
            </a:r>
            <a:r>
              <a:rPr lang="en-US" dirty="0" smtClean="0"/>
              <a:t>NIV</a:t>
            </a:r>
          </a:p>
          <a:p>
            <a:pPr lvl="1"/>
            <a:r>
              <a:rPr lang="en-US" dirty="0"/>
              <a:t>1 Timothy 6:9  People who want to get rich fall into temptation and a trap and into many foolish and harmful desires that plunge men into ruin and destruction.  10 For the love of money is a root of all kinds of evil. Some people, eager for money, have wandered from the faith and pierced themselves with many </a:t>
            </a:r>
            <a:r>
              <a:rPr lang="en-US" dirty="0" err="1"/>
              <a:t>griefs</a:t>
            </a:r>
            <a:r>
              <a:rPr lang="en-US" dirty="0" smtClean="0"/>
              <a: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25253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defTabSz="899320">
              <a:defRPr kumimoji="1" sz="1765">
                <a:solidFill>
                  <a:schemeClr val="tx1"/>
                </a:solidFill>
                <a:latin typeface="Times New Roman" panose="02020603050405020304" pitchFamily="18" charset="0"/>
              </a:defRPr>
            </a:lvl1pPr>
            <a:lvl2pPr marL="655579" indent="-252146" defTabSz="899320">
              <a:defRPr kumimoji="1" sz="1765">
                <a:solidFill>
                  <a:schemeClr val="tx1"/>
                </a:solidFill>
                <a:latin typeface="Times New Roman" panose="02020603050405020304" pitchFamily="18" charset="0"/>
              </a:defRPr>
            </a:lvl2pPr>
            <a:lvl3pPr marL="1008583" indent="-201717" defTabSz="899320">
              <a:defRPr kumimoji="1" sz="1765">
                <a:solidFill>
                  <a:schemeClr val="tx1"/>
                </a:solidFill>
                <a:latin typeface="Times New Roman" panose="02020603050405020304" pitchFamily="18" charset="0"/>
              </a:defRPr>
            </a:lvl3pPr>
            <a:lvl4pPr marL="1412016" indent="-201717" defTabSz="899320">
              <a:defRPr kumimoji="1" sz="1765">
                <a:solidFill>
                  <a:schemeClr val="tx1"/>
                </a:solidFill>
                <a:latin typeface="Times New Roman" panose="02020603050405020304" pitchFamily="18" charset="0"/>
              </a:defRPr>
            </a:lvl4pPr>
            <a:lvl5pPr marL="1815450" indent="-201717" defTabSz="899320">
              <a:defRPr kumimoji="1" sz="1765">
                <a:solidFill>
                  <a:schemeClr val="tx1"/>
                </a:solidFill>
                <a:latin typeface="Times New Roman" panose="02020603050405020304" pitchFamily="18" charset="0"/>
              </a:defRPr>
            </a:lvl5pPr>
            <a:lvl6pPr marL="22188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6pPr>
            <a:lvl7pPr marL="2622316"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7pPr>
            <a:lvl8pPr marL="3025750"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8pPr>
            <a:lvl9pPr marL="34291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9pPr>
          </a:lstStyle>
          <a:p>
            <a:fld id="{BD236DA9-8CBB-4A0C-8C48-791759D61B3B}" type="slidenum">
              <a:rPr kumimoji="0" lang="en-US" altLang="en-US" sz="1412">
                <a:solidFill>
                  <a:schemeClr val="tx2"/>
                </a:solidFill>
                <a:latin typeface="Arial" panose="020B0604020202020204" pitchFamily="34" charset="0"/>
              </a:rPr>
              <a:pPr/>
              <a:t>13</a:t>
            </a:fld>
            <a:endParaRPr kumimoji="0" lang="en-US" altLang="en-US" sz="1412">
              <a:solidFill>
                <a:schemeClr val="tx2"/>
              </a:solidFill>
              <a:latin typeface="Arial" panose="020B0604020202020204" pitchFamily="34" charset="0"/>
            </a:endParaRPr>
          </a:p>
        </p:txBody>
      </p:sp>
      <p:sp>
        <p:nvSpPr>
          <p:cNvPr id="45059" name="Rectangle 2"/>
          <p:cNvSpPr>
            <a:spLocks noGrp="1" noChangeArrowheads="1"/>
          </p:cNvSpPr>
          <p:nvPr>
            <p:ph type="title"/>
          </p:nvPr>
        </p:nvSpPr>
        <p:spPr>
          <a:xfrm>
            <a:off x="290286" y="0"/>
            <a:ext cx="9040012" cy="806824"/>
          </a:xfrm>
        </p:spPr>
        <p:txBody>
          <a:bodyPr/>
          <a:lstStyle/>
          <a:p>
            <a:pPr eaLnBrk="1" hangingPunct="1"/>
            <a:r>
              <a:rPr lang="en-US" altLang="en-US" dirty="0" smtClean="0">
                <a:solidFill>
                  <a:schemeClr val="tx1"/>
                </a:solidFill>
                <a:latin typeface="Arial" panose="020B0604020202020204" pitchFamily="34" charset="0"/>
              </a:rPr>
              <a:t>Should Mom work outside the home?</a:t>
            </a:r>
          </a:p>
        </p:txBody>
      </p:sp>
      <p:sp>
        <p:nvSpPr>
          <p:cNvPr id="34819" name="Rectangle 3"/>
          <p:cNvSpPr>
            <a:spLocks noGrp="1" noChangeArrowheads="1"/>
          </p:cNvSpPr>
          <p:nvPr>
            <p:ph type="body" idx="1"/>
          </p:nvPr>
        </p:nvSpPr>
        <p:spPr>
          <a:xfrm>
            <a:off x="885371" y="1143000"/>
            <a:ext cx="9648158" cy="5446059"/>
          </a:xfrm>
        </p:spPr>
        <p:txBody>
          <a:bodyPr>
            <a:normAutofit/>
          </a:bodyPr>
          <a:lstStyle/>
          <a:p>
            <a:pPr eaLnBrk="1" hangingPunct="1">
              <a:lnSpc>
                <a:spcPct val="80000"/>
              </a:lnSpc>
            </a:pPr>
            <a:r>
              <a:rPr lang="en-US" altLang="en-US" sz="2471" dirty="0"/>
              <a:t>A mother’s normal work is to nurture the children and to manage the home.</a:t>
            </a:r>
          </a:p>
          <a:p>
            <a:pPr eaLnBrk="1" hangingPunct="1">
              <a:lnSpc>
                <a:spcPct val="80000"/>
              </a:lnSpc>
            </a:pPr>
            <a:r>
              <a:rPr lang="en-US" altLang="en-US" sz="2118" dirty="0"/>
              <a:t>1 Timothy 5:14   </a:t>
            </a:r>
            <a:r>
              <a:rPr lang="en-US" altLang="en-US" sz="1765" dirty="0"/>
              <a:t>So I counsel younger widows to marry, to have children, to manage their homes and to give the enemy no opportunity for slander. </a:t>
            </a:r>
          </a:p>
          <a:p>
            <a:pPr eaLnBrk="1" hangingPunct="1">
              <a:lnSpc>
                <a:spcPct val="80000"/>
              </a:lnSpc>
            </a:pPr>
            <a:r>
              <a:rPr lang="en-US" altLang="en-US" sz="2118" dirty="0"/>
              <a:t>Titus 2:4-5   </a:t>
            </a:r>
            <a:r>
              <a:rPr lang="en-US" altLang="en-US" sz="1765" dirty="0"/>
              <a:t>Then they [older women] can train the younger women to love their husbands and children,  5 to be self-controlled and pure, to be busy at home, to be kind, and to be subject to their husbands, so that no one will malign the word of God.</a:t>
            </a:r>
          </a:p>
          <a:p>
            <a:pPr eaLnBrk="1" hangingPunct="1">
              <a:lnSpc>
                <a:spcPct val="80000"/>
              </a:lnSpc>
            </a:pPr>
            <a:r>
              <a:rPr lang="en-US" altLang="en-US" sz="1853" dirty="0"/>
              <a:t>Mothers need to spend adequate time mothering.</a:t>
            </a:r>
          </a:p>
          <a:p>
            <a:pPr lvl="1" eaLnBrk="1" hangingPunct="1">
              <a:lnSpc>
                <a:spcPct val="80000"/>
              </a:lnSpc>
            </a:pPr>
            <a:r>
              <a:rPr lang="en-US" altLang="en-US" sz="1765" dirty="0"/>
              <a:t>Malachi 2:15  Has not </a:t>
            </a:r>
            <a:r>
              <a:rPr lang="en-US" altLang="en-US" sz="1765" i="1" dirty="0"/>
              <a:t>the LORD </a:t>
            </a:r>
            <a:r>
              <a:rPr lang="en-US" altLang="en-US" sz="1765" dirty="0"/>
              <a:t>made them one? In flesh and spirit they are his. And why one? Because he was seeking godly offspring. So guard yourself in your spirit, and do not break faith with the wife of your youth. </a:t>
            </a:r>
          </a:p>
          <a:p>
            <a:pPr eaLnBrk="1" hangingPunct="1">
              <a:lnSpc>
                <a:spcPct val="80000"/>
              </a:lnSpc>
            </a:pPr>
            <a:r>
              <a:rPr lang="en-US" altLang="en-US" sz="1853" dirty="0"/>
              <a:t>The Prov. 31 lady successfully met family needs and was a businesswoman </a:t>
            </a:r>
            <a:r>
              <a:rPr lang="en-US" altLang="en-US" sz="2118" dirty="0"/>
              <a:t>Proverbs 31:16  She considers a field and buys it; out of her earnings she plants a vineyard. 18 She sees that her trading is profitable, and her lamp does not go out at night. 28 Her children arise and call her blessed; her husband also, and he praises her:  29 "Many women do noble things, but you surpass them all."</a:t>
            </a:r>
            <a:endParaRPr lang="en-US" altLang="en-US" sz="1765" dirty="0"/>
          </a:p>
        </p:txBody>
      </p:sp>
    </p:spTree>
    <p:extLst>
      <p:ext uri="{BB962C8B-B14F-4D97-AF65-F5344CB8AC3E}">
        <p14:creationId xmlns:p14="http://schemas.microsoft.com/office/powerpoint/2010/main" val="26228729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up)">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up)">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up)">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wipe(up)">
                                      <p:cBhvr>
                                        <p:cTn id="22" dur="500"/>
                                        <p:tgtEl>
                                          <p:spTgt spid="34819">
                                            <p:txEl>
                                              <p:pRg st="3" end="3"/>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4819">
                                            <p:txEl>
                                              <p:pRg st="4" end="4"/>
                                            </p:txEl>
                                          </p:spTgt>
                                        </p:tgtEl>
                                        <p:attrNameLst>
                                          <p:attrName>style.visibility</p:attrName>
                                        </p:attrNameLst>
                                      </p:cBhvr>
                                      <p:to>
                                        <p:strVal val="visible"/>
                                      </p:to>
                                    </p:set>
                                    <p:animEffect transition="in" filter="wipe(up)">
                                      <p:cBhvr>
                                        <p:cTn id="25" dur="500"/>
                                        <p:tgtEl>
                                          <p:spTgt spid="34819">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4819">
                                            <p:txEl>
                                              <p:pRg st="5" end="5"/>
                                            </p:txEl>
                                          </p:spTgt>
                                        </p:tgtEl>
                                        <p:attrNameLst>
                                          <p:attrName>style.visibility</p:attrName>
                                        </p:attrNameLst>
                                      </p:cBhvr>
                                      <p:to>
                                        <p:strVal val="visible"/>
                                      </p:to>
                                    </p:set>
                                    <p:animEffect transition="in" filter="wipe(up)">
                                      <p:cBhvr>
                                        <p:cTn id="30"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Marital Stages</a:t>
            </a:r>
            <a:endParaRPr lang="en-US" dirty="0"/>
          </a:p>
        </p:txBody>
      </p:sp>
      <p:sp>
        <p:nvSpPr>
          <p:cNvPr id="5" name="Text Placeholder 4"/>
          <p:cNvSpPr>
            <a:spLocks noGrp="1"/>
          </p:cNvSpPr>
          <p:nvPr>
            <p:ph type="body" idx="1"/>
          </p:nvPr>
        </p:nvSpPr>
        <p:spPr/>
        <p:txBody>
          <a:bodyPr/>
          <a:lstStyle/>
          <a:p>
            <a:r>
              <a:rPr lang="en-US" dirty="0" err="1" smtClean="0"/>
              <a:t>Premarriage</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572576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isclosure before marriage</a:t>
            </a:r>
            <a:endParaRPr lang="en-US" dirty="0"/>
          </a:p>
        </p:txBody>
      </p:sp>
      <p:sp>
        <p:nvSpPr>
          <p:cNvPr id="3" name="Content Placeholder 2"/>
          <p:cNvSpPr>
            <a:spLocks noGrp="1"/>
          </p:cNvSpPr>
          <p:nvPr>
            <p:ph idx="1"/>
          </p:nvPr>
        </p:nvSpPr>
        <p:spPr>
          <a:xfrm>
            <a:off x="1103312" y="1320800"/>
            <a:ext cx="8946541" cy="5094514"/>
          </a:xfrm>
        </p:spPr>
        <p:txBody>
          <a:bodyPr>
            <a:normAutofit fontScale="92500" lnSpcReduction="20000"/>
          </a:bodyPr>
          <a:lstStyle/>
          <a:p>
            <a:r>
              <a:rPr lang="en-US" dirty="0" smtClean="0"/>
              <a:t>What financial patterns were in my and your family of origin—discipline, balance, panic?</a:t>
            </a:r>
          </a:p>
          <a:p>
            <a:r>
              <a:rPr lang="en-US" dirty="0" smtClean="0"/>
              <a:t>Are we savers, spenders, or balanced?</a:t>
            </a:r>
          </a:p>
          <a:p>
            <a:r>
              <a:rPr lang="en-US" dirty="0" smtClean="0"/>
              <a:t>What (total) debts do we have and what impact will they have upon starting marriage?</a:t>
            </a:r>
          </a:p>
          <a:p>
            <a:r>
              <a:rPr lang="en-US" dirty="0" smtClean="0"/>
              <a:t>Will we go into debt, and if so, for what?</a:t>
            </a:r>
          </a:p>
          <a:p>
            <a:r>
              <a:rPr lang="en-US" dirty="0" smtClean="0"/>
              <a:t>What does each expect of the other with regard to finances?</a:t>
            </a:r>
          </a:p>
          <a:p>
            <a:r>
              <a:rPr lang="en-US" dirty="0" smtClean="0"/>
              <a:t>Who will work, when?</a:t>
            </a:r>
          </a:p>
          <a:p>
            <a:r>
              <a:rPr lang="en-US" dirty="0" smtClean="0"/>
              <a:t>What Kingdom goals will we have? What giving goals?</a:t>
            </a:r>
          </a:p>
          <a:p>
            <a:r>
              <a:rPr lang="en-US" dirty="0" smtClean="0"/>
              <a:t>Will we live on a budget, and who will maintain it?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2807692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a:t>
            </a:r>
            <a:endParaRPr lang="en-US" dirty="0"/>
          </a:p>
        </p:txBody>
      </p:sp>
      <p:sp>
        <p:nvSpPr>
          <p:cNvPr id="3" name="Content Placeholder 2"/>
          <p:cNvSpPr>
            <a:spLocks noGrp="1"/>
          </p:cNvSpPr>
          <p:nvPr>
            <p:ph idx="1"/>
          </p:nvPr>
        </p:nvSpPr>
        <p:spPr>
          <a:xfrm>
            <a:off x="1104293" y="1494972"/>
            <a:ext cx="10086446" cy="4753428"/>
          </a:xfrm>
        </p:spPr>
        <p:txBody>
          <a:bodyPr>
            <a:normAutofit fontScale="92500" lnSpcReduction="10000"/>
          </a:bodyPr>
          <a:lstStyle/>
          <a:p>
            <a:r>
              <a:rPr lang="en-US" dirty="0" smtClean="0"/>
              <a:t>If you can, have children. The creation mandate is still in force to be fruitful and multiply (Gen 1:22).</a:t>
            </a:r>
          </a:p>
          <a:p>
            <a:pPr lvl="1"/>
            <a:r>
              <a:rPr lang="en-US" dirty="0" smtClean="0"/>
              <a:t>If we can multiply, God can add. All four of our children graduated with no school loans from four-year colleges.</a:t>
            </a:r>
          </a:p>
          <a:p>
            <a:r>
              <a:rPr lang="en-US" dirty="0" smtClean="0"/>
              <a:t>God wants godly kids, not just kids (Mal 2:15).</a:t>
            </a:r>
          </a:p>
          <a:p>
            <a:pPr lvl="1"/>
            <a:r>
              <a:rPr lang="en-US" dirty="0" smtClean="0"/>
              <a:t>Nurture of young children is normally the work of the mother, and is  more important than a higher standard of living.</a:t>
            </a:r>
          </a:p>
          <a:p>
            <a:pPr lvl="2"/>
            <a:r>
              <a:rPr lang="en-US" dirty="0"/>
              <a:t>I would have younger widows marry, bear children, manage their households, and give the adversary no occasion for slander. (1Ti 5:14 ESV</a:t>
            </a:r>
            <a:r>
              <a:rPr lang="en-US" dirty="0" smtClean="0"/>
              <a:t>)</a:t>
            </a:r>
          </a:p>
          <a:p>
            <a:pPr lvl="2"/>
            <a:r>
              <a:rPr lang="en-US" dirty="0"/>
              <a:t>They </a:t>
            </a:r>
            <a:r>
              <a:rPr lang="en-US" dirty="0" smtClean="0"/>
              <a:t>[older women] are </a:t>
            </a:r>
            <a:r>
              <a:rPr lang="en-US" dirty="0"/>
              <a:t>to teach what is </a:t>
            </a:r>
            <a:r>
              <a:rPr lang="en-US" dirty="0" smtClean="0"/>
              <a:t>good, </a:t>
            </a:r>
            <a:r>
              <a:rPr lang="en-US" dirty="0"/>
              <a:t>and so train the young women to love their husbands and </a:t>
            </a:r>
            <a:r>
              <a:rPr lang="en-US" dirty="0" smtClean="0"/>
              <a:t>children, </a:t>
            </a:r>
            <a:r>
              <a:rPr lang="en-US" dirty="0"/>
              <a:t>to be self-controlled, pure, working at home, kind, and submissive to their own husbands, that the word of God may not be reviled. (Tit 2:3-5 ESV)</a:t>
            </a:r>
          </a:p>
        </p:txBody>
      </p:sp>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594324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children</a:t>
            </a:r>
            <a:endParaRPr lang="en-US" dirty="0"/>
          </a:p>
        </p:txBody>
      </p:sp>
      <p:sp>
        <p:nvSpPr>
          <p:cNvPr id="3" name="Content Placeholder 2"/>
          <p:cNvSpPr>
            <a:spLocks noGrp="1"/>
          </p:cNvSpPr>
          <p:nvPr>
            <p:ph idx="1"/>
          </p:nvPr>
        </p:nvSpPr>
        <p:spPr>
          <a:xfrm>
            <a:off x="1103312" y="2052918"/>
            <a:ext cx="10087427" cy="4195481"/>
          </a:xfrm>
        </p:spPr>
        <p:txBody>
          <a:bodyPr>
            <a:normAutofit fontScale="92500" lnSpcReduction="20000"/>
          </a:bodyPr>
          <a:lstStyle/>
          <a:p>
            <a:r>
              <a:rPr lang="en-US" dirty="0" smtClean="0"/>
              <a:t>This is also the job of the father.</a:t>
            </a:r>
          </a:p>
          <a:p>
            <a:pPr lvl="1"/>
            <a:r>
              <a:rPr lang="en-US" dirty="0" smtClean="0"/>
              <a:t>And </a:t>
            </a:r>
            <a:r>
              <a:rPr lang="en-US" dirty="0"/>
              <a:t>these words that I command you today shall be on your </a:t>
            </a:r>
            <a:r>
              <a:rPr lang="en-US" dirty="0" smtClean="0"/>
              <a:t>heart. </a:t>
            </a:r>
            <a:r>
              <a:rPr lang="en-US" dirty="0"/>
              <a:t>You </a:t>
            </a:r>
            <a:r>
              <a:rPr lang="en-US" dirty="0" smtClean="0"/>
              <a:t>[masculine in Hebrew] shall </a:t>
            </a:r>
            <a:r>
              <a:rPr lang="en-US" dirty="0"/>
              <a:t>teach them diligently to your children, and shall talk of them when you sit in your house, and when you walk by the way, and when you lie down, and when you rise. (</a:t>
            </a:r>
            <a:r>
              <a:rPr lang="en-US" dirty="0" err="1"/>
              <a:t>Deu</a:t>
            </a:r>
            <a:r>
              <a:rPr lang="en-US" dirty="0"/>
              <a:t> 6:6-7 ESV</a:t>
            </a:r>
            <a:r>
              <a:rPr lang="en-US" dirty="0" smtClean="0"/>
              <a:t>)</a:t>
            </a:r>
          </a:p>
          <a:p>
            <a:r>
              <a:rPr lang="en-US" dirty="0" smtClean="0"/>
              <a:t>Teach through the book of Proverbs several times. These are principles for living according to how God has constructed our world, and give the greatest chances of success if those principles are followed.</a:t>
            </a:r>
          </a:p>
          <a:p>
            <a:pPr lvl="1"/>
            <a:r>
              <a:rPr lang="en-US" dirty="0" smtClean="0"/>
              <a:t>They will teach your children about the proper use of money and sex.</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872365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very early for children’s education</a:t>
            </a:r>
            <a:endParaRPr lang="en-US" dirty="0"/>
          </a:p>
        </p:txBody>
      </p:sp>
      <p:sp>
        <p:nvSpPr>
          <p:cNvPr id="3" name="Content Placeholder 2"/>
          <p:cNvSpPr>
            <a:spLocks noGrp="1"/>
          </p:cNvSpPr>
          <p:nvPr>
            <p:ph idx="1"/>
          </p:nvPr>
        </p:nvSpPr>
        <p:spPr>
          <a:xfrm>
            <a:off x="754743" y="2052918"/>
            <a:ext cx="10711543" cy="4195481"/>
          </a:xfrm>
        </p:spPr>
        <p:txBody>
          <a:bodyPr/>
          <a:lstStyle/>
          <a:p>
            <a:r>
              <a:rPr lang="en-US" dirty="0" smtClean="0"/>
              <a:t>Consider starting their bank account at birth and have them contribute toward it as they grow.</a:t>
            </a:r>
          </a:p>
          <a:p>
            <a:r>
              <a:rPr lang="en-US" dirty="0" smtClean="0"/>
              <a:t>Teach children a strong work ethic. This will enable them to succeed regardless of barriers.</a:t>
            </a:r>
          </a:p>
          <a:p>
            <a:pPr lvl="1"/>
            <a:r>
              <a:rPr lang="en-US" dirty="0" smtClean="0"/>
              <a:t>“Pay-as-you-go”  through college or technical schools.</a:t>
            </a:r>
          </a:p>
          <a:p>
            <a:pPr lvl="1"/>
            <a:r>
              <a:rPr lang="en-US" dirty="0" smtClean="0"/>
              <a:t>Teach them to excel academically, and to get scholarships.</a:t>
            </a:r>
          </a:p>
          <a:p>
            <a:pPr lvl="2"/>
            <a:r>
              <a:rPr lang="en-US" dirty="0" smtClean="0"/>
              <a:t>Put them in environments where they are encouraged academically.</a:t>
            </a:r>
          </a:p>
          <a:p>
            <a:r>
              <a:rPr lang="en-US" dirty="0" smtClean="0"/>
              <a:t>Seriously consider home schooling in some form.</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1075906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a:t>
            </a:r>
            <a:endParaRPr lang="en-US" dirty="0"/>
          </a:p>
        </p:txBody>
      </p:sp>
      <p:sp>
        <p:nvSpPr>
          <p:cNvPr id="3" name="Content Placeholder 2"/>
          <p:cNvSpPr>
            <a:spLocks noGrp="1"/>
          </p:cNvSpPr>
          <p:nvPr>
            <p:ph idx="1"/>
          </p:nvPr>
        </p:nvSpPr>
        <p:spPr>
          <a:xfrm>
            <a:off x="1103312" y="1538514"/>
            <a:ext cx="9405031" cy="4709885"/>
          </a:xfrm>
        </p:spPr>
        <p:txBody>
          <a:bodyPr>
            <a:normAutofit fontScale="92500"/>
          </a:bodyPr>
          <a:lstStyle/>
          <a:p>
            <a:r>
              <a:rPr lang="en-US" dirty="0" smtClean="0"/>
              <a:t>We are to train a child in the way he should go (Prov. 22:6), or the way in which he is “bent”.</a:t>
            </a:r>
          </a:p>
          <a:p>
            <a:pPr lvl="1"/>
            <a:r>
              <a:rPr lang="en-US" dirty="0" smtClean="0"/>
              <a:t>College does not fit everyone’s gifting.</a:t>
            </a:r>
          </a:p>
          <a:p>
            <a:r>
              <a:rPr lang="en-US" dirty="0" smtClean="0"/>
              <a:t>The average debt for college grads is about $23,500. Total student debt surpasses credit card debt, at about 1 trillion dollars. Some retirees still have college debt.</a:t>
            </a:r>
          </a:p>
          <a:p>
            <a:pPr lvl="3"/>
            <a:r>
              <a:rPr lang="en-US" dirty="0" smtClean="0"/>
              <a:t>William Bennett, Is College Worth It?, 2013, ISBN: 978-1595552792, p. 3-4.</a:t>
            </a:r>
          </a:p>
          <a:p>
            <a:r>
              <a:rPr lang="en-US" dirty="0" smtClean="0"/>
              <a:t>Consider starting a 529 Plan, as offered in your state. </a:t>
            </a:r>
          </a:p>
          <a:p>
            <a:pPr lvl="1"/>
            <a:r>
              <a:rPr lang="en-US" dirty="0" smtClean="0"/>
              <a:t>Startup and contributions can be small amounts, and others can add to it.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1298842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Expectations</a:t>
            </a:r>
            <a:endParaRPr lang="en-US" dirty="0"/>
          </a:p>
        </p:txBody>
      </p:sp>
      <p:sp>
        <p:nvSpPr>
          <p:cNvPr id="5" name="Content Placeholder 4"/>
          <p:cNvSpPr>
            <a:spLocks noGrp="1"/>
          </p:cNvSpPr>
          <p:nvPr>
            <p:ph idx="1"/>
          </p:nvPr>
        </p:nvSpPr>
        <p:spPr>
          <a:xfrm>
            <a:off x="1103312" y="1973943"/>
            <a:ext cx="8946541" cy="4659085"/>
          </a:xfrm>
        </p:spPr>
        <p:txBody>
          <a:bodyPr/>
          <a:lstStyle/>
          <a:p>
            <a:r>
              <a:rPr lang="en-US" dirty="0" smtClean="0"/>
              <a:t>Life after the fall of Adam and Eve is not easy, especially if the Trinity is not in our life.</a:t>
            </a:r>
          </a:p>
          <a:p>
            <a:pPr lvl="1"/>
            <a:r>
              <a:rPr lang="en-US" dirty="0" smtClean="0"/>
              <a:t>The </a:t>
            </a:r>
            <a:r>
              <a:rPr lang="en-US" dirty="0"/>
              <a:t>years of our life are seventy, or even by reason of strength eighty; yet their span is but toil and trouble; they are soon gone, and we fly away. (</a:t>
            </a:r>
            <a:r>
              <a:rPr lang="en-US" dirty="0" err="1"/>
              <a:t>Psa</a:t>
            </a:r>
            <a:r>
              <a:rPr lang="en-US" dirty="0"/>
              <a:t> 90:10 ESV)</a:t>
            </a:r>
            <a:endParaRPr lang="en-US" dirty="0" smtClean="0"/>
          </a:p>
          <a:p>
            <a:pPr lvl="1"/>
            <a:r>
              <a:rPr lang="en-US" dirty="0" smtClean="0"/>
              <a:t>Marriage joins two selfish-by-nature sinners.</a:t>
            </a:r>
          </a:p>
          <a:p>
            <a:pPr lvl="1"/>
            <a:r>
              <a:rPr lang="en-US" dirty="0" smtClean="0"/>
              <a:t>Childbearing and child raising are hard.</a:t>
            </a:r>
          </a:p>
          <a:p>
            <a:pPr marL="457200" lvl="1" indent="0">
              <a:buNone/>
            </a:pP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14393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marrieds (20-40)</a:t>
            </a:r>
            <a:endParaRPr lang="en-US" dirty="0"/>
          </a:p>
        </p:txBody>
      </p:sp>
      <p:sp>
        <p:nvSpPr>
          <p:cNvPr id="3" name="Text Placeholder 2"/>
          <p:cNvSpPr>
            <a:spLocks noGrp="1"/>
          </p:cNvSpPr>
          <p:nvPr>
            <p:ph type="body" idx="1"/>
          </p:nvPr>
        </p:nvSpPr>
        <p:spPr/>
        <p:txBody>
          <a:bodyPr/>
          <a:lstStyle/>
          <a:p>
            <a:r>
              <a:rPr lang="en-US" dirty="0" smtClean="0"/>
              <a:t>Avoid debt and save</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3307402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 a financial timeline through to age 70-80</a:t>
            </a:r>
            <a:endParaRPr lang="en-US" dirty="0"/>
          </a:p>
        </p:txBody>
      </p:sp>
      <p:sp>
        <p:nvSpPr>
          <p:cNvPr id="3" name="Content Placeholder 2"/>
          <p:cNvSpPr>
            <a:spLocks noGrp="1"/>
          </p:cNvSpPr>
          <p:nvPr>
            <p:ph idx="1"/>
          </p:nvPr>
        </p:nvSpPr>
        <p:spPr>
          <a:xfrm>
            <a:off x="1103312" y="2496457"/>
            <a:ext cx="10275888" cy="3751942"/>
          </a:xfrm>
        </p:spPr>
        <p:txBody>
          <a:bodyPr/>
          <a:lstStyle/>
          <a:p>
            <a:r>
              <a:rPr lang="en-US" dirty="0" smtClean="0"/>
              <a:t>Commit your plans to the Lord (Pro 16:3).</a:t>
            </a:r>
          </a:p>
          <a:p>
            <a:r>
              <a:rPr lang="en-US" dirty="0" smtClean="0"/>
              <a:t>Those goals you have faith to pursue, put on graph paper or spreadsheet, so that goals will be tied to an exact year or range of years.</a:t>
            </a:r>
          </a:p>
          <a:p>
            <a:pPr lvl="1"/>
            <a:r>
              <a:rPr lang="en-US" dirty="0" smtClean="0"/>
              <a:t>Keep asking God to grant you success in these goals. </a:t>
            </a:r>
          </a:p>
          <a:p>
            <a:pPr lvl="2"/>
            <a:r>
              <a:rPr lang="en-US" dirty="0" smtClean="0"/>
              <a:t>This is how my wife and I got to Hawaii on our 20</a:t>
            </a:r>
            <a:r>
              <a:rPr lang="en-US" baseline="30000" dirty="0" smtClean="0"/>
              <a:t>th</a:t>
            </a:r>
            <a:r>
              <a:rPr lang="en-US" dirty="0" smtClean="0"/>
              <a:t> anniversary.</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2696980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743200" y="259557"/>
            <a:ext cx="9448800" cy="1447800"/>
          </a:xfrm>
        </p:spPr>
        <p:txBody>
          <a:bodyPr/>
          <a:lstStyle/>
          <a:p>
            <a:r>
              <a:rPr lang="en-US" altLang="en-US" sz="4000" dirty="0" smtClean="0"/>
              <a:t>Sample long-range goals</a:t>
            </a:r>
            <a:r>
              <a:rPr lang="en-US" altLang="en-US" sz="4000" dirty="0"/>
              <a:t>: </a:t>
            </a:r>
            <a:r>
              <a:rPr lang="en-US" altLang="en-US" sz="4000" dirty="0" smtClean="0"/>
              <a:t>graph your time left</a:t>
            </a:r>
            <a:r>
              <a:rPr lang="en-US" altLang="en-US" sz="4000" dirty="0"/>
              <a:t>, </a:t>
            </a:r>
            <a:r>
              <a:rPr lang="en-US" altLang="en-US" sz="4000" dirty="0" smtClean="0"/>
              <a:t>based </a:t>
            </a:r>
            <a:r>
              <a:rPr lang="en-US" altLang="en-US" sz="4000" dirty="0"/>
              <a:t>on </a:t>
            </a:r>
            <a:r>
              <a:rPr lang="en-US" altLang="en-US" sz="4000" dirty="0" smtClean="0"/>
              <a:t>70-80 years</a:t>
            </a:r>
            <a:endParaRPr lang="en-US" altLang="en-US" sz="4000" dirty="0"/>
          </a:p>
        </p:txBody>
      </p:sp>
      <p:sp>
        <p:nvSpPr>
          <p:cNvPr id="24580" name="Line 4"/>
          <p:cNvSpPr>
            <a:spLocks noChangeShapeType="1"/>
          </p:cNvSpPr>
          <p:nvPr/>
        </p:nvSpPr>
        <p:spPr bwMode="auto">
          <a:xfrm>
            <a:off x="1981200" y="3962400"/>
            <a:ext cx="82296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1" name="Text Box 5"/>
          <p:cNvSpPr txBox="1">
            <a:spLocks noChangeArrowheads="1"/>
          </p:cNvSpPr>
          <p:nvPr/>
        </p:nvSpPr>
        <p:spPr bwMode="auto">
          <a:xfrm>
            <a:off x="1524000" y="1219201"/>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now</a:t>
            </a:r>
          </a:p>
        </p:txBody>
      </p:sp>
      <p:sp>
        <p:nvSpPr>
          <p:cNvPr id="24582" name="Line 6"/>
          <p:cNvSpPr>
            <a:spLocks noChangeShapeType="1"/>
          </p:cNvSpPr>
          <p:nvPr/>
        </p:nvSpPr>
        <p:spPr bwMode="auto">
          <a:xfrm>
            <a:off x="1752600" y="1524000"/>
            <a:ext cx="1524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4633" name="Group 57"/>
          <p:cNvGraphicFramePr>
            <a:graphicFrameLocks noGrp="1"/>
          </p:cNvGraphicFramePr>
          <p:nvPr>
            <p:ph idx="1"/>
            <p:extLst>
              <p:ext uri="{D42A27DB-BD31-4B8C-83A1-F6EECF244321}">
                <p14:modId xmlns:p14="http://schemas.microsoft.com/office/powerpoint/2010/main" val="933790386"/>
              </p:ext>
            </p:extLst>
          </p:nvPr>
        </p:nvGraphicFramePr>
        <p:xfrm>
          <a:off x="2185988" y="1905000"/>
          <a:ext cx="7766050" cy="3675888"/>
        </p:xfrm>
        <a:graphic>
          <a:graphicData uri="http://schemas.openxmlformats.org/drawingml/2006/table">
            <a:tbl>
              <a:tblPr/>
              <a:tblGrid>
                <a:gridCol w="1552575"/>
                <a:gridCol w="1614487"/>
                <a:gridCol w="1582738"/>
                <a:gridCol w="1511300"/>
                <a:gridCol w="1504950"/>
              </a:tblGrid>
              <a:tr h="3657600">
                <a:tc>
                  <a:txBody>
                    <a:bodyPr/>
                    <a:lstStyle>
                      <a:lvl1pPr>
                        <a:spcBef>
                          <a:spcPct val="20000"/>
                        </a:spcBef>
                        <a:buClr>
                          <a:schemeClr val="tx2"/>
                        </a:buClr>
                        <a:buSzPct val="90000"/>
                        <a:buFont typeface="Wingdings" panose="05000000000000000000" pitchFamily="2"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Have kids</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Save 4 college</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Save 4 car</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Pay off all consumer debt.</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Grad school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tx2"/>
                        </a:buClr>
                        <a:buSzPct val="90000"/>
                        <a:buFont typeface="Wingdings" panose="05000000000000000000" pitchFamily="2"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smtClean="0">
                          <a:ln>
                            <a:noFill/>
                          </a:ln>
                          <a:solidFill>
                            <a:schemeClr val="tx1"/>
                          </a:solidFill>
                          <a:effectLst/>
                          <a:latin typeface="Calibri" panose="020F0502020204030204" pitchFamily="34" charset="0"/>
                        </a:rPr>
                        <a:t>Pay off house</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smtClean="0">
                          <a:ln>
                            <a:noFill/>
                          </a:ln>
                          <a:solidFill>
                            <a:schemeClr val="tx1"/>
                          </a:solidFill>
                          <a:effectLst/>
                          <a:latin typeface="Calibri" panose="020F0502020204030204" pitchFamily="34" charset="0"/>
                        </a:rPr>
                        <a:t>Begin business</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smtClean="0">
                          <a:ln>
                            <a:noFill/>
                          </a:ln>
                          <a:solidFill>
                            <a:schemeClr val="tx1"/>
                          </a:solidFill>
                          <a:effectLst/>
                          <a:latin typeface="Calibri" panose="020F0502020204030204" pitchFamily="34" charset="0"/>
                        </a:rPr>
                        <a:t>Save 4 college</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smtClean="0">
                          <a:ln>
                            <a:noFill/>
                          </a:ln>
                          <a:solidFill>
                            <a:schemeClr val="tx1"/>
                          </a:solidFill>
                          <a:effectLst/>
                          <a:latin typeface="Calibri" panose="020F0502020204030204" pitchFamily="34" charset="0"/>
                        </a:rPr>
                        <a:t>Save 4 weddings</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smtClean="0">
                          <a:ln>
                            <a:noFill/>
                          </a:ln>
                          <a:solidFill>
                            <a:schemeClr val="tx1"/>
                          </a:solidFill>
                          <a:effectLst/>
                          <a:latin typeface="Calibri" panose="020F0502020204030204" pitchFamily="34" charset="0"/>
                        </a:rPr>
                        <a:t>Old age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0000"/>
                        <a:buFont typeface="Wingdings" panose="05000000000000000000" pitchFamily="2"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smtClean="0">
                          <a:ln>
                            <a:noFill/>
                          </a:ln>
                          <a:solidFill>
                            <a:schemeClr val="tx1"/>
                          </a:solidFill>
                          <a:effectLst/>
                          <a:latin typeface="Calibri" panose="020F0502020204030204" pitchFamily="34" charset="0"/>
                        </a:rPr>
                        <a:t>Debt-free</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smtClean="0">
                          <a:ln>
                            <a:noFill/>
                          </a:ln>
                          <a:solidFill>
                            <a:schemeClr val="tx1"/>
                          </a:solidFill>
                          <a:effectLst/>
                          <a:latin typeface="Calibri" panose="020F0502020204030204" pitchFamily="34" charset="0"/>
                        </a:rPr>
                        <a:t>Estate and Kingdom goals</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smtClean="0">
                          <a:ln>
                            <a:noFill/>
                          </a:ln>
                          <a:solidFill>
                            <a:schemeClr val="tx1"/>
                          </a:solidFill>
                          <a:effectLst/>
                          <a:latin typeface="Calibri" panose="020F0502020204030204" pitchFamily="34" charset="0"/>
                        </a:rPr>
                        <a:t>Old Age $</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endParaRPr kumimoji="0" lang="en-US" altLang="en-US" sz="2400" b="0" i="0" u="none" strike="noStrike" cap="none" normalizeH="0" baseline="0" smtClean="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smtClean="0">
                          <a:ln>
                            <a:noFill/>
                          </a:ln>
                          <a:solidFill>
                            <a:schemeClr val="tx1"/>
                          </a:solidFill>
                          <a:effectLst/>
                          <a:latin typeface="Calibri" panose="020F0502020204030204" pitchFamily="34" charset="0"/>
                        </a:rPr>
                        <a:t>Travel &amp; mission trips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tx2"/>
                        </a:buClr>
                        <a:buSzPct val="90000"/>
                        <a:buFont typeface="Wingdings" panose="05000000000000000000" pitchFamily="2"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smtClean="0">
                          <a:ln>
                            <a:noFill/>
                          </a:ln>
                          <a:solidFill>
                            <a:schemeClr val="tx1"/>
                          </a:solidFill>
                          <a:effectLst/>
                          <a:latin typeface="Calibri" panose="020F0502020204030204" pitchFamily="34" charset="0"/>
                        </a:rPr>
                        <a:t>Second career?</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smtClean="0">
                          <a:ln>
                            <a:noFill/>
                          </a:ln>
                          <a:solidFill>
                            <a:schemeClr val="tx1"/>
                          </a:solidFill>
                          <a:effectLst/>
                          <a:latin typeface="Calibri" panose="020F0502020204030204" pitchFamily="34" charset="0"/>
                        </a:rPr>
                        <a:t>Finishers.org</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smtClean="0">
                          <a:ln>
                            <a:noFill/>
                          </a:ln>
                          <a:solidFill>
                            <a:schemeClr val="tx1"/>
                          </a:solidFill>
                          <a:effectLst/>
                          <a:latin typeface="Calibri" panose="020F0502020204030204" pitchFamily="34" charset="0"/>
                        </a:rPr>
                        <a:t>Old Age $</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endParaRPr kumimoji="0" lang="en-US" altLang="en-US" sz="2400" b="0" i="0" u="none" strike="noStrike" cap="none" normalizeH="0" baseline="0" smtClean="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smtClean="0">
                          <a:ln>
                            <a:noFill/>
                          </a:ln>
                          <a:solidFill>
                            <a:schemeClr val="tx1"/>
                          </a:solidFill>
                          <a:effectLst/>
                          <a:latin typeface="Calibri" panose="020F0502020204030204" pitchFamily="34" charset="0"/>
                        </a:rPr>
                        <a:t>Travel &amp; mission trips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0000"/>
                        <a:buFont typeface="Wingdings" panose="05000000000000000000" pitchFamily="2"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Kingdom funding</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Grand-children</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Praying</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dirty="0" err="1" smtClean="0">
                          <a:ln>
                            <a:noFill/>
                          </a:ln>
                          <a:solidFill>
                            <a:schemeClr val="tx1"/>
                          </a:solidFill>
                          <a:effectLst/>
                          <a:latin typeface="Calibri" panose="020F0502020204030204" pitchFamily="34" charset="0"/>
                        </a:rPr>
                        <a:t>Encourag-ing</a:t>
                      </a:r>
                      <a:endParaRPr kumimoji="0" lang="en-US" altLang="en-US" sz="2400" b="0" i="0" u="none" strike="noStrike" cap="none" normalizeH="0" baseline="0" dirty="0" smtClean="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Get house in order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
        <p:nvSpPr>
          <p:cNvPr id="24601" name="Text Box 25"/>
          <p:cNvSpPr txBox="1">
            <a:spLocks noChangeArrowheads="1"/>
          </p:cNvSpPr>
          <p:nvPr/>
        </p:nvSpPr>
        <p:spPr bwMode="auto">
          <a:xfrm>
            <a:off x="1981200" y="56388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30</a:t>
            </a:r>
          </a:p>
        </p:txBody>
      </p:sp>
      <p:sp>
        <p:nvSpPr>
          <p:cNvPr id="24602" name="Text Box 26"/>
          <p:cNvSpPr txBox="1">
            <a:spLocks noChangeArrowheads="1"/>
          </p:cNvSpPr>
          <p:nvPr/>
        </p:nvSpPr>
        <p:spPr bwMode="auto">
          <a:xfrm>
            <a:off x="3505200" y="56388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40</a:t>
            </a:r>
          </a:p>
        </p:txBody>
      </p:sp>
      <p:sp>
        <p:nvSpPr>
          <p:cNvPr id="24603" name="Text Box 27"/>
          <p:cNvSpPr txBox="1">
            <a:spLocks noChangeArrowheads="1"/>
          </p:cNvSpPr>
          <p:nvPr/>
        </p:nvSpPr>
        <p:spPr bwMode="auto">
          <a:xfrm>
            <a:off x="5105400" y="56388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50</a:t>
            </a:r>
          </a:p>
        </p:txBody>
      </p:sp>
      <p:sp>
        <p:nvSpPr>
          <p:cNvPr id="24604" name="Text Box 28"/>
          <p:cNvSpPr txBox="1">
            <a:spLocks noChangeArrowheads="1"/>
          </p:cNvSpPr>
          <p:nvPr/>
        </p:nvSpPr>
        <p:spPr bwMode="auto">
          <a:xfrm>
            <a:off x="6705600" y="56388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60</a:t>
            </a:r>
          </a:p>
        </p:txBody>
      </p:sp>
      <p:sp>
        <p:nvSpPr>
          <p:cNvPr id="24605" name="Text Box 29"/>
          <p:cNvSpPr txBox="1">
            <a:spLocks noChangeArrowheads="1"/>
          </p:cNvSpPr>
          <p:nvPr/>
        </p:nvSpPr>
        <p:spPr bwMode="auto">
          <a:xfrm>
            <a:off x="8229600" y="56388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70</a:t>
            </a:r>
          </a:p>
        </p:txBody>
      </p:sp>
      <p:sp>
        <p:nvSpPr>
          <p:cNvPr id="24606" name="Text Box 30"/>
          <p:cNvSpPr txBox="1">
            <a:spLocks noChangeArrowheads="1"/>
          </p:cNvSpPr>
          <p:nvPr/>
        </p:nvSpPr>
        <p:spPr bwMode="auto">
          <a:xfrm>
            <a:off x="9677400" y="56388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80</a:t>
            </a:r>
          </a:p>
        </p:txBody>
      </p:sp>
      <p:sp>
        <p:nvSpPr>
          <p:cNvPr id="24619" name="Text Box 43"/>
          <p:cNvSpPr txBox="1">
            <a:spLocks noChangeArrowheads="1"/>
          </p:cNvSpPr>
          <p:nvPr/>
        </p:nvSpPr>
        <p:spPr bwMode="auto">
          <a:xfrm>
            <a:off x="1524000" y="6096001"/>
            <a:ext cx="9144000" cy="646331"/>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Take a day or weekend with your spouse to pray over and plan for </a:t>
            </a:r>
            <a:r>
              <a:rPr lang="en-US" altLang="en-US" b="1" dirty="0" err="1"/>
              <a:t>longterm</a:t>
            </a:r>
            <a:r>
              <a:rPr lang="en-US" altLang="en-US" b="1" dirty="0"/>
              <a:t> goals.</a:t>
            </a:r>
          </a:p>
        </p:txBody>
      </p:sp>
    </p:spTree>
    <p:extLst>
      <p:ext uri="{BB962C8B-B14F-4D97-AF65-F5344CB8AC3E}">
        <p14:creationId xmlns:p14="http://schemas.microsoft.com/office/powerpoint/2010/main" val="3497224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upon savings, not your credit score (access to more debt).</a:t>
            </a:r>
            <a:endParaRPr lang="en-US" dirty="0"/>
          </a:p>
        </p:txBody>
      </p:sp>
      <p:sp>
        <p:nvSpPr>
          <p:cNvPr id="5" name="Content Placeholder 4"/>
          <p:cNvSpPr>
            <a:spLocks noGrp="1"/>
          </p:cNvSpPr>
          <p:nvPr>
            <p:ph idx="1"/>
          </p:nvPr>
        </p:nvSpPr>
        <p:spPr>
          <a:xfrm>
            <a:off x="1103312" y="2052918"/>
            <a:ext cx="10362974" cy="4195481"/>
          </a:xfrm>
        </p:spPr>
        <p:txBody>
          <a:bodyPr/>
          <a:lstStyle/>
          <a:p>
            <a:r>
              <a:rPr lang="en-US" dirty="0" smtClean="0"/>
              <a:t>Breaking even is foolish—”devouring all” we have (Pro 21:20).</a:t>
            </a:r>
          </a:p>
          <a:p>
            <a:r>
              <a:rPr lang="en-US" dirty="0" smtClean="0"/>
              <a:t>We save against future “evils,” such as breakdowns and poor health (Pro 22:3; 27:12).</a:t>
            </a:r>
          </a:p>
          <a:p>
            <a:pPr lvl="1"/>
            <a:r>
              <a:rPr lang="en-US" dirty="0" smtClean="0"/>
              <a:t>Know for what you are saving, to avoid hoarding.</a:t>
            </a:r>
          </a:p>
          <a:p>
            <a:r>
              <a:rPr lang="en-US" dirty="0" smtClean="0"/>
              <a:t>Develop an emergency fund of perhaps 3-6 months. </a:t>
            </a:r>
            <a:endParaRPr lang="en-US" dirty="0"/>
          </a:p>
        </p:txBody>
      </p:sp>
      <p:sp>
        <p:nvSpPr>
          <p:cNvPr id="4" name="Slide Number Placeholder 3"/>
          <p:cNvSpPr>
            <a:spLocks noGrp="1"/>
          </p:cNvSpPr>
          <p:nvPr>
            <p:ph type="sldNum" sz="quarter" idx="12"/>
          </p:nvPr>
        </p:nvSpPr>
        <p:spPr/>
        <p:txBody>
          <a:bodyPr/>
          <a:lstStyle/>
          <a:p>
            <a:fld id="{EFF9E5C0-823A-4648-8B76-86C4EAA0E429}" type="slidenum">
              <a:rPr lang="en-US" altLang="en-US" smtClean="0"/>
              <a:pPr/>
              <a:t>23</a:t>
            </a:fld>
            <a:endParaRPr lang="en-US" altLang="en-US"/>
          </a:p>
        </p:txBody>
      </p:sp>
    </p:spTree>
    <p:extLst>
      <p:ext uri="{BB962C8B-B14F-4D97-AF65-F5344CB8AC3E}">
        <p14:creationId xmlns:p14="http://schemas.microsoft.com/office/powerpoint/2010/main" val="3806107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defTabSz="899320">
              <a:defRPr kumimoji="1" sz="1765">
                <a:solidFill>
                  <a:schemeClr val="tx1"/>
                </a:solidFill>
                <a:latin typeface="Times New Roman" panose="02020603050405020304" pitchFamily="18" charset="0"/>
              </a:defRPr>
            </a:lvl1pPr>
            <a:lvl2pPr marL="655579" indent="-252146" defTabSz="899320">
              <a:defRPr kumimoji="1" sz="1765">
                <a:solidFill>
                  <a:schemeClr val="tx1"/>
                </a:solidFill>
                <a:latin typeface="Times New Roman" panose="02020603050405020304" pitchFamily="18" charset="0"/>
              </a:defRPr>
            </a:lvl2pPr>
            <a:lvl3pPr marL="1008583" indent="-201717" defTabSz="899320">
              <a:defRPr kumimoji="1" sz="1765">
                <a:solidFill>
                  <a:schemeClr val="tx1"/>
                </a:solidFill>
                <a:latin typeface="Times New Roman" panose="02020603050405020304" pitchFamily="18" charset="0"/>
              </a:defRPr>
            </a:lvl3pPr>
            <a:lvl4pPr marL="1412016" indent="-201717" defTabSz="899320">
              <a:defRPr kumimoji="1" sz="1765">
                <a:solidFill>
                  <a:schemeClr val="tx1"/>
                </a:solidFill>
                <a:latin typeface="Times New Roman" panose="02020603050405020304" pitchFamily="18" charset="0"/>
              </a:defRPr>
            </a:lvl4pPr>
            <a:lvl5pPr marL="1815450" indent="-201717" defTabSz="899320">
              <a:defRPr kumimoji="1" sz="1765">
                <a:solidFill>
                  <a:schemeClr val="tx1"/>
                </a:solidFill>
                <a:latin typeface="Times New Roman" panose="02020603050405020304" pitchFamily="18" charset="0"/>
              </a:defRPr>
            </a:lvl5pPr>
            <a:lvl6pPr marL="22188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6pPr>
            <a:lvl7pPr marL="2622316"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7pPr>
            <a:lvl8pPr marL="3025750"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8pPr>
            <a:lvl9pPr marL="34291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9pPr>
          </a:lstStyle>
          <a:p>
            <a:fld id="{C2306374-D2AC-47AE-96DE-80A56DBC4D68}" type="slidenum">
              <a:rPr kumimoji="0" lang="en-US" altLang="en-US" sz="971">
                <a:latin typeface="Verdana" panose="020B0604030504040204" pitchFamily="34" charset="0"/>
              </a:rPr>
              <a:pPr/>
              <a:t>24</a:t>
            </a:fld>
            <a:endParaRPr kumimoji="0" lang="en-US" altLang="en-US" sz="971">
              <a:latin typeface="Verdana" panose="020B0604030504040204" pitchFamily="34" charset="0"/>
            </a:endParaRPr>
          </a:p>
        </p:txBody>
      </p:sp>
      <p:sp>
        <p:nvSpPr>
          <p:cNvPr id="113667" name="Rectangle 2"/>
          <p:cNvSpPr>
            <a:spLocks noGrp="1" noChangeArrowheads="1"/>
          </p:cNvSpPr>
          <p:nvPr>
            <p:ph type="title"/>
          </p:nvPr>
        </p:nvSpPr>
        <p:spPr>
          <a:xfrm>
            <a:off x="2102504" y="158283"/>
            <a:ext cx="7986993" cy="783011"/>
          </a:xfrm>
        </p:spPr>
        <p:txBody>
          <a:bodyPr/>
          <a:lstStyle/>
          <a:p>
            <a:pPr eaLnBrk="1" hangingPunct="1">
              <a:defRPr/>
            </a:pPr>
            <a:r>
              <a:rPr lang="en-US" dirty="0" smtClean="0"/>
              <a:t>Saving tips</a:t>
            </a:r>
          </a:p>
        </p:txBody>
      </p:sp>
      <p:sp>
        <p:nvSpPr>
          <p:cNvPr id="244739" name="Rectangle 3"/>
          <p:cNvSpPr>
            <a:spLocks noGrp="1" noChangeArrowheads="1"/>
          </p:cNvSpPr>
          <p:nvPr>
            <p:ph type="body" idx="1"/>
          </p:nvPr>
        </p:nvSpPr>
        <p:spPr>
          <a:xfrm>
            <a:off x="866066" y="1075765"/>
            <a:ext cx="9905573" cy="5782235"/>
          </a:xfrm>
        </p:spPr>
        <p:txBody>
          <a:bodyPr>
            <a:normAutofit/>
          </a:bodyPr>
          <a:lstStyle/>
          <a:p>
            <a:pPr eaLnBrk="1" hangingPunct="1">
              <a:defRPr/>
            </a:pPr>
            <a:r>
              <a:rPr kumimoji="1" lang="en-US" dirty="0" smtClean="0">
                <a:latin typeface="+mn-lt"/>
              </a:rPr>
              <a:t>To make it harder to “raid” your savings, make it harder to access them.</a:t>
            </a:r>
          </a:p>
          <a:p>
            <a:pPr lvl="1" eaLnBrk="1" hangingPunct="1">
              <a:defRPr/>
            </a:pPr>
            <a:r>
              <a:rPr lang="en-US" dirty="0" smtClean="0">
                <a:latin typeface="+mn-lt"/>
              </a:rPr>
              <a:t>Automatically debit your checking account to savings at a bank account hard to access.</a:t>
            </a:r>
          </a:p>
          <a:p>
            <a:pPr>
              <a:defRPr/>
            </a:pPr>
            <a:r>
              <a:rPr lang="en-US" dirty="0" smtClean="0">
                <a:latin typeface="+mn-lt"/>
              </a:rPr>
              <a:t>Automatically debit your checking account to invest in the stock of a solid company through a dividend reinvestment plan (DRIP). Such stock purchases may cost little or nothing.  Visit </a:t>
            </a:r>
            <a:r>
              <a:rPr lang="en-US" dirty="0" smtClean="0">
                <a:latin typeface="+mn-lt"/>
                <a:hlinkClick r:id="rId3"/>
              </a:rPr>
              <a:t>www.DirectInvesting.com</a:t>
            </a:r>
            <a:r>
              <a:rPr lang="en-US" dirty="0" smtClean="0">
                <a:latin typeface="+mn-lt"/>
              </a:rPr>
              <a:t> for details on how to establish this account.</a:t>
            </a:r>
          </a:p>
          <a:p>
            <a:pPr>
              <a:defRPr/>
            </a:pPr>
            <a:r>
              <a:rPr lang="en-US" dirty="0" smtClean="0">
                <a:latin typeface="+mn-lt"/>
              </a:rPr>
              <a:t>Consider </a:t>
            </a:r>
            <a:r>
              <a:rPr lang="en-US" dirty="0" smtClean="0">
                <a:latin typeface="+mn-lt"/>
                <a:hlinkClick r:id="rId4"/>
              </a:rPr>
              <a:t>www.Sharebuilder.com</a:t>
            </a:r>
            <a:r>
              <a:rPr lang="en-US" dirty="0" smtClean="0">
                <a:latin typeface="+mn-lt"/>
              </a:rPr>
              <a:t> for $4/month stock purchases. It’s harder to liquidate shares than simply draw out money.</a:t>
            </a:r>
          </a:p>
        </p:txBody>
      </p:sp>
    </p:spTree>
    <p:extLst>
      <p:ext uri="{BB962C8B-B14F-4D97-AF65-F5344CB8AC3E}">
        <p14:creationId xmlns:p14="http://schemas.microsoft.com/office/powerpoint/2010/main" val="1052112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44739">
                                            <p:txEl>
                                              <p:pRg st="0" end="0"/>
                                            </p:txEl>
                                          </p:spTgt>
                                        </p:tgtEl>
                                        <p:attrNameLst>
                                          <p:attrName>style.visibility</p:attrName>
                                        </p:attrNameLst>
                                      </p:cBhvr>
                                      <p:to>
                                        <p:strVal val="visible"/>
                                      </p:to>
                                    </p:set>
                                    <p:anim to="" calcmode="lin" valueType="num">
                                      <p:cBhvr>
                                        <p:cTn id="7" dur="1" fill="hold"/>
                                        <p:tgtEl>
                                          <p:spTgt spid="244739">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244739">
                                            <p:txEl>
                                              <p:pRg st="1" end="1"/>
                                            </p:txEl>
                                          </p:spTgt>
                                        </p:tgtEl>
                                        <p:attrNameLst>
                                          <p:attrName>style.visibility</p:attrName>
                                        </p:attrNameLst>
                                      </p:cBhvr>
                                      <p:to>
                                        <p:strVal val="visible"/>
                                      </p:to>
                                    </p:set>
                                    <p:anim to="" calcmode="lin" valueType="num">
                                      <p:cBhvr>
                                        <p:cTn id="10" dur="1" fill="hold"/>
                                        <p:tgtEl>
                                          <p:spTgt spid="244739">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244739">
                                            <p:txEl>
                                              <p:pRg st="2" end="2"/>
                                            </p:txEl>
                                          </p:spTgt>
                                        </p:tgtEl>
                                        <p:attrNameLst>
                                          <p:attrName>style.visibility</p:attrName>
                                        </p:attrNameLst>
                                      </p:cBhvr>
                                      <p:to>
                                        <p:strVal val="visible"/>
                                      </p:to>
                                    </p:set>
                                    <p:anim to="" calcmode="lin" valueType="num">
                                      <p:cBhvr>
                                        <p:cTn id="15" dur="1" fill="hold"/>
                                        <p:tgtEl>
                                          <p:spTgt spid="244739">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244739">
                                            <p:txEl>
                                              <p:pRg st="3" end="3"/>
                                            </p:txEl>
                                          </p:spTgt>
                                        </p:tgtEl>
                                        <p:attrNameLst>
                                          <p:attrName>style.visibility</p:attrName>
                                        </p:attrNameLst>
                                      </p:cBhvr>
                                      <p:to>
                                        <p:strVal val="visible"/>
                                      </p:to>
                                    </p:set>
                                    <p:anim to="" calcmode="lin" valueType="num">
                                      <p:cBhvr>
                                        <p:cTn id="20" dur="1" fill="hold"/>
                                        <p:tgtEl>
                                          <p:spTgt spid="24473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defTabSz="899320">
              <a:defRPr kumimoji="1" sz="1765">
                <a:solidFill>
                  <a:schemeClr val="tx1"/>
                </a:solidFill>
                <a:latin typeface="Times New Roman" panose="02020603050405020304" pitchFamily="18" charset="0"/>
              </a:defRPr>
            </a:lvl1pPr>
            <a:lvl2pPr marL="655579" indent="-252146" defTabSz="899320">
              <a:defRPr kumimoji="1" sz="1765">
                <a:solidFill>
                  <a:schemeClr val="tx1"/>
                </a:solidFill>
                <a:latin typeface="Times New Roman" panose="02020603050405020304" pitchFamily="18" charset="0"/>
              </a:defRPr>
            </a:lvl2pPr>
            <a:lvl3pPr marL="1008583" indent="-201717" defTabSz="899320">
              <a:defRPr kumimoji="1" sz="1765">
                <a:solidFill>
                  <a:schemeClr val="tx1"/>
                </a:solidFill>
                <a:latin typeface="Times New Roman" panose="02020603050405020304" pitchFamily="18" charset="0"/>
              </a:defRPr>
            </a:lvl3pPr>
            <a:lvl4pPr marL="1412016" indent="-201717" defTabSz="899320">
              <a:defRPr kumimoji="1" sz="1765">
                <a:solidFill>
                  <a:schemeClr val="tx1"/>
                </a:solidFill>
                <a:latin typeface="Times New Roman" panose="02020603050405020304" pitchFamily="18" charset="0"/>
              </a:defRPr>
            </a:lvl4pPr>
            <a:lvl5pPr marL="1815450" indent="-201717" defTabSz="899320">
              <a:defRPr kumimoji="1" sz="1765">
                <a:solidFill>
                  <a:schemeClr val="tx1"/>
                </a:solidFill>
                <a:latin typeface="Times New Roman" panose="02020603050405020304" pitchFamily="18" charset="0"/>
              </a:defRPr>
            </a:lvl5pPr>
            <a:lvl6pPr marL="22188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6pPr>
            <a:lvl7pPr marL="2622316"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7pPr>
            <a:lvl8pPr marL="3025750"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8pPr>
            <a:lvl9pPr marL="34291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9pPr>
          </a:lstStyle>
          <a:p>
            <a:fld id="{BFA90EFF-06C5-4D0E-8ED5-1840816A0EA8}" type="slidenum">
              <a:rPr kumimoji="0" lang="en-US" altLang="en-US" sz="971">
                <a:latin typeface="Verdana" panose="020B0604030504040204" pitchFamily="34" charset="0"/>
              </a:rPr>
              <a:pPr/>
              <a:t>25</a:t>
            </a:fld>
            <a:endParaRPr kumimoji="0" lang="en-US" altLang="en-US" sz="971">
              <a:latin typeface="Verdana" panose="020B0604030504040204" pitchFamily="34" charset="0"/>
            </a:endParaRPr>
          </a:p>
        </p:txBody>
      </p:sp>
      <p:sp>
        <p:nvSpPr>
          <p:cNvPr id="114691" name="Rectangle 2"/>
          <p:cNvSpPr>
            <a:spLocks noGrp="1" noChangeArrowheads="1"/>
          </p:cNvSpPr>
          <p:nvPr>
            <p:ph type="title"/>
          </p:nvPr>
        </p:nvSpPr>
        <p:spPr/>
        <p:txBody>
          <a:bodyPr/>
          <a:lstStyle/>
          <a:p>
            <a:pPr eaLnBrk="1" hangingPunct="1">
              <a:defRPr/>
            </a:pPr>
            <a:r>
              <a:rPr lang="en-US" dirty="0" smtClean="0"/>
              <a:t>Saving</a:t>
            </a:r>
          </a:p>
        </p:txBody>
      </p:sp>
      <p:sp>
        <p:nvSpPr>
          <p:cNvPr id="245763" name="Rectangle 3"/>
          <p:cNvSpPr>
            <a:spLocks noGrp="1" noChangeArrowheads="1"/>
          </p:cNvSpPr>
          <p:nvPr>
            <p:ph type="body" idx="1"/>
          </p:nvPr>
        </p:nvSpPr>
        <p:spPr>
          <a:xfrm>
            <a:off x="1407886" y="1479177"/>
            <a:ext cx="9187543" cy="4840941"/>
          </a:xfrm>
        </p:spPr>
        <p:txBody>
          <a:bodyPr>
            <a:normAutofit/>
          </a:bodyPr>
          <a:lstStyle/>
          <a:p>
            <a:pPr eaLnBrk="1" hangingPunct="1">
              <a:lnSpc>
                <a:spcPct val="90000"/>
              </a:lnSpc>
              <a:defRPr/>
            </a:pPr>
            <a:r>
              <a:rPr kumimoji="1" lang="en-US" sz="2824" dirty="0">
                <a:latin typeface="+mn-lt"/>
              </a:rPr>
              <a:t>Establish a “ladder” of savings.</a:t>
            </a:r>
          </a:p>
          <a:p>
            <a:pPr lvl="1" eaLnBrk="1" hangingPunct="1">
              <a:lnSpc>
                <a:spcPct val="90000"/>
              </a:lnSpc>
              <a:defRPr/>
            </a:pPr>
            <a:r>
              <a:rPr lang="en-US" sz="2382" dirty="0">
                <a:latin typeface="+mn-lt"/>
              </a:rPr>
              <a:t>Begin with a passbook savings account.</a:t>
            </a:r>
          </a:p>
          <a:p>
            <a:pPr lvl="1" eaLnBrk="1" hangingPunct="1">
              <a:lnSpc>
                <a:spcPct val="90000"/>
              </a:lnSpc>
              <a:defRPr/>
            </a:pPr>
            <a:r>
              <a:rPr lang="en-US" sz="2382" dirty="0">
                <a:latin typeface="+mn-lt"/>
              </a:rPr>
              <a:t>When you have sufficient funds, transfer it to an out-of-town money market account with low fees (such as Vanguard Prime Money Market Fund).</a:t>
            </a:r>
          </a:p>
          <a:p>
            <a:pPr lvl="1" eaLnBrk="1" hangingPunct="1">
              <a:lnSpc>
                <a:spcPct val="90000"/>
              </a:lnSpc>
              <a:defRPr/>
            </a:pPr>
            <a:r>
              <a:rPr lang="en-US" sz="2382" dirty="0">
                <a:latin typeface="+mn-lt"/>
              </a:rPr>
              <a:t>From there move into higher-paying investments—bonds, CD’s if interest rates are high, mutual funds and stocks, or into tangible investments such as land.</a:t>
            </a:r>
          </a:p>
          <a:p>
            <a:pPr eaLnBrk="1" hangingPunct="1">
              <a:lnSpc>
                <a:spcPct val="90000"/>
              </a:lnSpc>
              <a:defRPr/>
            </a:pPr>
            <a:r>
              <a:rPr lang="en-US" dirty="0">
                <a:latin typeface="+mn-lt"/>
              </a:rPr>
              <a:t>Try to save at least 10% of your gross income. You only </a:t>
            </a:r>
            <a:r>
              <a:rPr lang="en-US" i="1" dirty="0">
                <a:latin typeface="+mn-lt"/>
              </a:rPr>
              <a:t>think</a:t>
            </a:r>
            <a:r>
              <a:rPr lang="en-US" dirty="0">
                <a:latin typeface="+mn-lt"/>
              </a:rPr>
              <a:t> you are saving if it is not there at the end of the month.</a:t>
            </a:r>
          </a:p>
          <a:p>
            <a:pPr eaLnBrk="1" hangingPunct="1">
              <a:lnSpc>
                <a:spcPct val="90000"/>
              </a:lnSpc>
              <a:buFontTx/>
              <a:buNone/>
              <a:defRPr/>
            </a:pPr>
            <a:endParaRPr lang="en-US" sz="2824" dirty="0">
              <a:effectLst>
                <a:outerShdw blurRad="38100" dist="38100" dir="2700000" algn="tl">
                  <a:srgbClr val="FFFFFF"/>
                </a:outerShdw>
              </a:effectLst>
              <a:latin typeface="Arial" charset="0"/>
            </a:endParaRPr>
          </a:p>
        </p:txBody>
      </p:sp>
    </p:spTree>
    <p:extLst>
      <p:ext uri="{BB962C8B-B14F-4D97-AF65-F5344CB8AC3E}">
        <p14:creationId xmlns:p14="http://schemas.microsoft.com/office/powerpoint/2010/main" val="638848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45763">
                                            <p:txEl>
                                              <p:pRg st="0" end="0"/>
                                            </p:txEl>
                                          </p:spTgt>
                                        </p:tgtEl>
                                        <p:attrNameLst>
                                          <p:attrName>style.visibility</p:attrName>
                                        </p:attrNameLst>
                                      </p:cBhvr>
                                      <p:to>
                                        <p:strVal val="visible"/>
                                      </p:to>
                                    </p:set>
                                    <p:anim to="" calcmode="lin" valueType="num">
                                      <p:cBhvr>
                                        <p:cTn id="7" dur="1" fill="hold"/>
                                        <p:tgtEl>
                                          <p:spTgt spid="24576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245763">
                                            <p:txEl>
                                              <p:pRg st="1" end="1"/>
                                            </p:txEl>
                                          </p:spTgt>
                                        </p:tgtEl>
                                        <p:attrNameLst>
                                          <p:attrName>style.visibility</p:attrName>
                                        </p:attrNameLst>
                                      </p:cBhvr>
                                      <p:to>
                                        <p:strVal val="visible"/>
                                      </p:to>
                                    </p:set>
                                    <p:anim to="" calcmode="lin" valueType="num">
                                      <p:cBhvr>
                                        <p:cTn id="10" dur="1" fill="hold"/>
                                        <p:tgtEl>
                                          <p:spTgt spid="24576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499"/>
                                          </p:stCondLst>
                                        </p:cTn>
                                        <p:tgtEl>
                                          <p:spTgt spid="245763">
                                            <p:txEl>
                                              <p:pRg st="2" end="2"/>
                                            </p:txEl>
                                          </p:spTgt>
                                        </p:tgtEl>
                                        <p:attrNameLst>
                                          <p:attrName>style.visibility</p:attrName>
                                        </p:attrNameLst>
                                      </p:cBhvr>
                                      <p:to>
                                        <p:strVal val="visible"/>
                                      </p:to>
                                    </p:set>
                                    <p:anim to="" calcmode="lin" valueType="num">
                                      <p:cBhvr>
                                        <p:cTn id="13" dur="1" fill="hold"/>
                                        <p:tgtEl>
                                          <p:spTgt spid="24576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499"/>
                                          </p:stCondLst>
                                        </p:cTn>
                                        <p:tgtEl>
                                          <p:spTgt spid="245763">
                                            <p:txEl>
                                              <p:pRg st="3" end="3"/>
                                            </p:txEl>
                                          </p:spTgt>
                                        </p:tgtEl>
                                        <p:attrNameLst>
                                          <p:attrName>style.visibility</p:attrName>
                                        </p:attrNameLst>
                                      </p:cBhvr>
                                      <p:to>
                                        <p:strVal val="visible"/>
                                      </p:to>
                                    </p:set>
                                    <p:anim to="" calcmode="lin" valueType="num">
                                      <p:cBhvr>
                                        <p:cTn id="16" dur="1" fill="hold"/>
                                        <p:tgtEl>
                                          <p:spTgt spid="245763">
                                            <p:txEl>
                                              <p:pRg st="3" end="3"/>
                                            </p:txEl>
                                          </p:spTgt>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499"/>
                                          </p:stCondLst>
                                        </p:cTn>
                                        <p:tgtEl>
                                          <p:spTgt spid="245763">
                                            <p:txEl>
                                              <p:pRg st="4" end="4"/>
                                            </p:txEl>
                                          </p:spTgt>
                                        </p:tgtEl>
                                        <p:attrNameLst>
                                          <p:attrName>style.visibility</p:attrName>
                                        </p:attrNameLst>
                                      </p:cBhvr>
                                      <p:to>
                                        <p:strVal val="visible"/>
                                      </p:to>
                                    </p:set>
                                    <p:anim to="" calcmode="lin" valueType="num">
                                      <p:cBhvr>
                                        <p:cTn id="21" dur="1" fill="hold"/>
                                        <p:tgtEl>
                                          <p:spTgt spid="24576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320">
              <a:defRPr kumimoji="1" sz="1765">
                <a:solidFill>
                  <a:schemeClr val="tx1"/>
                </a:solidFill>
                <a:latin typeface="Times New Roman" panose="02020603050405020304" pitchFamily="18" charset="0"/>
              </a:defRPr>
            </a:lvl1pPr>
            <a:lvl2pPr marL="655579" indent="-252146" defTabSz="899320">
              <a:defRPr kumimoji="1" sz="1765">
                <a:solidFill>
                  <a:schemeClr val="tx1"/>
                </a:solidFill>
                <a:latin typeface="Times New Roman" panose="02020603050405020304" pitchFamily="18" charset="0"/>
              </a:defRPr>
            </a:lvl2pPr>
            <a:lvl3pPr marL="1008583" indent="-201717" defTabSz="899320">
              <a:defRPr kumimoji="1" sz="1765">
                <a:solidFill>
                  <a:schemeClr val="tx1"/>
                </a:solidFill>
                <a:latin typeface="Times New Roman" panose="02020603050405020304" pitchFamily="18" charset="0"/>
              </a:defRPr>
            </a:lvl3pPr>
            <a:lvl4pPr marL="1412016" indent="-201717" defTabSz="899320">
              <a:defRPr kumimoji="1" sz="1765">
                <a:solidFill>
                  <a:schemeClr val="tx1"/>
                </a:solidFill>
                <a:latin typeface="Times New Roman" panose="02020603050405020304" pitchFamily="18" charset="0"/>
              </a:defRPr>
            </a:lvl4pPr>
            <a:lvl5pPr marL="1815450" indent="-201717" defTabSz="899320">
              <a:defRPr kumimoji="1" sz="1765">
                <a:solidFill>
                  <a:schemeClr val="tx1"/>
                </a:solidFill>
                <a:latin typeface="Times New Roman" panose="02020603050405020304" pitchFamily="18" charset="0"/>
              </a:defRPr>
            </a:lvl5pPr>
            <a:lvl6pPr marL="22188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6pPr>
            <a:lvl7pPr marL="2622316"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7pPr>
            <a:lvl8pPr marL="3025750"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8pPr>
            <a:lvl9pPr marL="34291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9pPr>
          </a:lstStyle>
          <a:p>
            <a:fld id="{A955A528-8153-421F-BB23-26AD1A270C65}" type="slidenum">
              <a:rPr kumimoji="0" lang="en-US" altLang="en-US" sz="1412"/>
              <a:pPr/>
              <a:t>26</a:t>
            </a:fld>
            <a:endParaRPr kumimoji="0" lang="en-US" altLang="en-US" sz="1412"/>
          </a:p>
        </p:txBody>
      </p:sp>
      <p:sp>
        <p:nvSpPr>
          <p:cNvPr id="299010" name="Rectangle 2"/>
          <p:cNvSpPr>
            <a:spLocks noGrp="1" noChangeArrowheads="1"/>
          </p:cNvSpPr>
          <p:nvPr>
            <p:ph type="title"/>
          </p:nvPr>
        </p:nvSpPr>
        <p:spPr>
          <a:xfrm>
            <a:off x="2249581" y="0"/>
            <a:ext cx="8283949" cy="941294"/>
          </a:xfrm>
        </p:spPr>
        <p:txBody>
          <a:bodyPr/>
          <a:lstStyle/>
          <a:p>
            <a:pPr defTabSz="806867">
              <a:defRPr/>
            </a:pPr>
            <a:r>
              <a:rPr lang="en-US" sz="3971" dirty="0"/>
              <a:t>Social Security Is Not Enough</a:t>
            </a:r>
          </a:p>
        </p:txBody>
      </p:sp>
      <p:sp>
        <p:nvSpPr>
          <p:cNvPr id="299011" name="Rectangle 3"/>
          <p:cNvSpPr>
            <a:spLocks noGrp="1" noChangeArrowheads="1"/>
          </p:cNvSpPr>
          <p:nvPr>
            <p:ph type="body" idx="1"/>
          </p:nvPr>
        </p:nvSpPr>
        <p:spPr>
          <a:xfrm>
            <a:off x="711200" y="1277471"/>
            <a:ext cx="9822329" cy="5446059"/>
          </a:xfrm>
        </p:spPr>
        <p:txBody>
          <a:bodyPr/>
          <a:lstStyle/>
          <a:p>
            <a:pPr marL="302575" indent="-302575" defTabSz="806867">
              <a:lnSpc>
                <a:spcPct val="80000"/>
              </a:lnSpc>
              <a:defRPr/>
            </a:pPr>
            <a:r>
              <a:rPr lang="en-US" sz="2471" dirty="0"/>
              <a:t>Currently, if you were born in </a:t>
            </a:r>
            <a:r>
              <a:rPr lang="en-US" sz="2471" b="1" dirty="0"/>
              <a:t>1960</a:t>
            </a:r>
            <a:r>
              <a:rPr lang="en-US" sz="2471" dirty="0"/>
              <a:t> or later, you will </a:t>
            </a:r>
            <a:r>
              <a:rPr lang="en-US" sz="2471" b="1" dirty="0"/>
              <a:t>not</a:t>
            </a:r>
            <a:r>
              <a:rPr lang="en-US" sz="2471" dirty="0"/>
              <a:t> be eligible for </a:t>
            </a:r>
            <a:r>
              <a:rPr lang="en-US" sz="2471" b="1" dirty="0"/>
              <a:t>full</a:t>
            </a:r>
            <a:r>
              <a:rPr lang="en-US" sz="2471" dirty="0"/>
              <a:t> Social Security benefits until you’re </a:t>
            </a:r>
            <a:r>
              <a:rPr lang="en-US" sz="2471" b="1" u="sng" dirty="0"/>
              <a:t>67</a:t>
            </a:r>
            <a:r>
              <a:rPr lang="en-US" sz="2471" dirty="0"/>
              <a:t>.</a:t>
            </a:r>
          </a:p>
          <a:p>
            <a:pPr marL="302575" indent="-302575" defTabSz="806867">
              <a:lnSpc>
                <a:spcPct val="80000"/>
              </a:lnSpc>
              <a:defRPr/>
            </a:pPr>
            <a:r>
              <a:rPr lang="en-US" sz="2471" dirty="0"/>
              <a:t>As of 2000, if you are a man and live to 65, you will live another 13 years—to 78. That’s a lot of Christmases</a:t>
            </a:r>
            <a:r>
              <a:rPr lang="en-US" sz="2471" baseline="30000" dirty="0"/>
              <a:t>1</a:t>
            </a:r>
            <a:r>
              <a:rPr lang="en-US" sz="2471" dirty="0"/>
              <a:t>.</a:t>
            </a:r>
          </a:p>
          <a:p>
            <a:pPr marL="302575" indent="-302575" defTabSz="806867">
              <a:lnSpc>
                <a:spcPct val="80000"/>
              </a:lnSpc>
              <a:defRPr/>
            </a:pPr>
            <a:r>
              <a:rPr lang="en-US" sz="2471" dirty="0"/>
              <a:t>Women at 65 live an average of 17 more years—until they are 82—4 years longer than men. Will you be able to take care of both of you, and will your wife be provided for when you’re gone?</a:t>
            </a:r>
          </a:p>
          <a:p>
            <a:pPr marL="302575" indent="-302575" defTabSz="806867">
              <a:lnSpc>
                <a:spcPct val="80000"/>
              </a:lnSpc>
              <a:defRPr/>
            </a:pPr>
            <a:r>
              <a:rPr lang="en-US" sz="2471" dirty="0"/>
              <a:t>The average monthly Social Security payment in January 2012 was $1,229 for a retired worker and $1,184 for a widow(</a:t>
            </a:r>
            <a:r>
              <a:rPr lang="en-US" sz="2471" dirty="0" err="1"/>
              <a:t>er</a:t>
            </a:r>
            <a:r>
              <a:rPr lang="en-US" sz="2471" dirty="0"/>
              <a:t>)</a:t>
            </a:r>
            <a:r>
              <a:rPr lang="en-US" sz="2471" baseline="30000" dirty="0"/>
              <a:t>2</a:t>
            </a:r>
            <a:r>
              <a:rPr lang="en-US" sz="2471" dirty="0"/>
              <a:t>.</a:t>
            </a:r>
          </a:p>
          <a:p>
            <a:pPr marL="302575" indent="-302575" defTabSz="806867">
              <a:lnSpc>
                <a:spcPct val="80000"/>
              </a:lnSpc>
              <a:buNone/>
              <a:defRPr/>
            </a:pPr>
            <a:r>
              <a:rPr lang="en-US" sz="1765" dirty="0"/>
              <a:t>	1  http://ssa.gov answer ID 418   2</a:t>
            </a:r>
            <a:r>
              <a:rPr lang="en-US" sz="1765" dirty="0">
                <a:hlinkClick r:id="rId3"/>
              </a:rPr>
              <a:t>http://ssa.gov</a:t>
            </a:r>
            <a:r>
              <a:rPr lang="en-US" sz="1765" dirty="0"/>
              <a:t> answer ID 310, accessed 9/7/06)</a:t>
            </a:r>
          </a:p>
          <a:p>
            <a:pPr marL="302575" indent="-302575" defTabSz="806867">
              <a:lnSpc>
                <a:spcPct val="80000"/>
              </a:lnSpc>
              <a:buNone/>
              <a:defRPr/>
            </a:pPr>
            <a:r>
              <a:rPr lang="en-US" sz="1765" dirty="0"/>
              <a:t>	2  </a:t>
            </a:r>
            <a:r>
              <a:rPr lang="en-US" sz="1765" dirty="0">
                <a:hlinkClick r:id="rId4"/>
              </a:rPr>
              <a:t>http://www.ssa.gov/pressoffice/colafacts.htm</a:t>
            </a:r>
            <a:r>
              <a:rPr lang="en-US" sz="1765" dirty="0"/>
              <a:t> accessed 5/25/12</a:t>
            </a:r>
          </a:p>
        </p:txBody>
      </p:sp>
    </p:spTree>
    <p:extLst>
      <p:ext uri="{BB962C8B-B14F-4D97-AF65-F5344CB8AC3E}">
        <p14:creationId xmlns:p14="http://schemas.microsoft.com/office/powerpoint/2010/main" val="4189369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9901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99011">
                                            <p:txEl>
                                              <p:pRg st="0" end="0"/>
                                            </p:txEl>
                                          </p:spTgt>
                                        </p:tgtEl>
                                        <p:attrNameLst>
                                          <p:attrName>style.visibility</p:attrName>
                                        </p:attrNameLst>
                                      </p:cBhvr>
                                      <p:to>
                                        <p:strVal val="visible"/>
                                      </p:to>
                                    </p:set>
                                    <p:animEffect transition="in" filter="fade">
                                      <p:cBhvr>
                                        <p:cTn id="11" dur="1000"/>
                                        <p:tgtEl>
                                          <p:spTgt spid="299011">
                                            <p:txEl>
                                              <p:pRg st="0" end="0"/>
                                            </p:txEl>
                                          </p:spTgt>
                                        </p:tgtEl>
                                      </p:cBhvr>
                                    </p:animEffect>
                                    <p:anim calcmode="lin" valueType="num">
                                      <p:cBhvr>
                                        <p:cTn id="12" dur="1000" fill="hold"/>
                                        <p:tgtEl>
                                          <p:spTgt spid="299011">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299011">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2990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99011">
                                            <p:txEl>
                                              <p:pRg st="1" end="1"/>
                                            </p:txEl>
                                          </p:spTgt>
                                        </p:tgtEl>
                                        <p:attrNameLst>
                                          <p:attrName>style.visibility</p:attrName>
                                        </p:attrNameLst>
                                      </p:cBhvr>
                                      <p:to>
                                        <p:strVal val="visible"/>
                                      </p:to>
                                    </p:set>
                                    <p:animEffect transition="in" filter="fade">
                                      <p:cBhvr>
                                        <p:cTn id="19" dur="1000"/>
                                        <p:tgtEl>
                                          <p:spTgt spid="299011">
                                            <p:txEl>
                                              <p:pRg st="1" end="1"/>
                                            </p:txEl>
                                          </p:spTgt>
                                        </p:tgtEl>
                                      </p:cBhvr>
                                    </p:animEffect>
                                    <p:anim calcmode="lin" valueType="num">
                                      <p:cBhvr>
                                        <p:cTn id="20" dur="1000" fill="hold"/>
                                        <p:tgtEl>
                                          <p:spTgt spid="299011">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299011">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2990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299011">
                                            <p:txEl>
                                              <p:pRg st="2" end="2"/>
                                            </p:txEl>
                                          </p:spTgt>
                                        </p:tgtEl>
                                        <p:attrNameLst>
                                          <p:attrName>style.visibility</p:attrName>
                                        </p:attrNameLst>
                                      </p:cBhvr>
                                      <p:to>
                                        <p:strVal val="visible"/>
                                      </p:to>
                                    </p:set>
                                    <p:animEffect transition="in" filter="fade">
                                      <p:cBhvr>
                                        <p:cTn id="27" dur="1000"/>
                                        <p:tgtEl>
                                          <p:spTgt spid="299011">
                                            <p:txEl>
                                              <p:pRg st="2" end="2"/>
                                            </p:txEl>
                                          </p:spTgt>
                                        </p:tgtEl>
                                      </p:cBhvr>
                                    </p:animEffect>
                                    <p:anim calcmode="lin" valueType="num">
                                      <p:cBhvr>
                                        <p:cTn id="28" dur="1000" fill="hold"/>
                                        <p:tgtEl>
                                          <p:spTgt spid="29901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9901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990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99011">
                                            <p:txEl>
                                              <p:pRg st="3" end="3"/>
                                            </p:txEl>
                                          </p:spTgt>
                                        </p:tgtEl>
                                        <p:attrNameLst>
                                          <p:attrName>style.visibility</p:attrName>
                                        </p:attrNameLst>
                                      </p:cBhvr>
                                      <p:to>
                                        <p:strVal val="visible"/>
                                      </p:to>
                                    </p:set>
                                    <p:animEffect transition="in" filter="fade">
                                      <p:cBhvr>
                                        <p:cTn id="35" dur="1000"/>
                                        <p:tgtEl>
                                          <p:spTgt spid="299011">
                                            <p:txEl>
                                              <p:pRg st="3" end="3"/>
                                            </p:txEl>
                                          </p:spTgt>
                                        </p:tgtEl>
                                      </p:cBhvr>
                                    </p:animEffect>
                                    <p:anim calcmode="lin" valueType="num">
                                      <p:cBhvr>
                                        <p:cTn id="36" dur="1000" fill="hold"/>
                                        <p:tgtEl>
                                          <p:spTgt spid="299011">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299011">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29901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299011">
                                            <p:txEl>
                                              <p:pRg st="4" end="4"/>
                                            </p:txEl>
                                          </p:spTgt>
                                        </p:tgtEl>
                                        <p:attrNameLst>
                                          <p:attrName>style.visibility</p:attrName>
                                        </p:attrNameLst>
                                      </p:cBhvr>
                                      <p:to>
                                        <p:strVal val="visible"/>
                                      </p:to>
                                    </p:set>
                                    <p:animEffect transition="in" filter="fade">
                                      <p:cBhvr>
                                        <p:cTn id="43" dur="1000"/>
                                        <p:tgtEl>
                                          <p:spTgt spid="299011">
                                            <p:txEl>
                                              <p:pRg st="4" end="4"/>
                                            </p:txEl>
                                          </p:spTgt>
                                        </p:tgtEl>
                                      </p:cBhvr>
                                    </p:animEffect>
                                    <p:anim calcmode="lin" valueType="num">
                                      <p:cBhvr>
                                        <p:cTn id="44" dur="1000" fill="hold"/>
                                        <p:tgtEl>
                                          <p:spTgt spid="299011">
                                            <p:txEl>
                                              <p:pRg st="4" end="4"/>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299011">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29901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299011">
                                            <p:txEl>
                                              <p:pRg st="5" end="5"/>
                                            </p:txEl>
                                          </p:spTgt>
                                        </p:tgtEl>
                                        <p:attrNameLst>
                                          <p:attrName>style.visibility</p:attrName>
                                        </p:attrNameLst>
                                      </p:cBhvr>
                                      <p:to>
                                        <p:strVal val="visible"/>
                                      </p:to>
                                    </p:set>
                                    <p:animEffect transition="in" filter="fade">
                                      <p:cBhvr>
                                        <p:cTn id="51" dur="1000"/>
                                        <p:tgtEl>
                                          <p:spTgt spid="299011">
                                            <p:txEl>
                                              <p:pRg st="5" end="5"/>
                                            </p:txEl>
                                          </p:spTgt>
                                        </p:tgtEl>
                                      </p:cBhvr>
                                    </p:animEffect>
                                    <p:anim calcmode="lin" valueType="num">
                                      <p:cBhvr>
                                        <p:cTn id="52" dur="1000" fill="hold"/>
                                        <p:tgtEl>
                                          <p:spTgt spid="299011">
                                            <p:txEl>
                                              <p:pRg st="5" end="5"/>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299011">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299011">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p:bldP spid="29901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102504" y="158284"/>
            <a:ext cx="7986993" cy="917481"/>
          </a:xfrm>
        </p:spPr>
        <p:txBody>
          <a:bodyPr/>
          <a:lstStyle/>
          <a:p>
            <a:pPr>
              <a:defRPr/>
            </a:pPr>
            <a:r>
              <a:rPr lang="en-US" dirty="0" smtClean="0"/>
              <a:t>Save Early</a:t>
            </a:r>
            <a:endParaRPr lang="en-US" dirty="0"/>
          </a:p>
        </p:txBody>
      </p:sp>
      <p:sp>
        <p:nvSpPr>
          <p:cNvPr id="293891" name="Rectangle 3"/>
          <p:cNvSpPr>
            <a:spLocks noGrp="1" noChangeArrowheads="1"/>
          </p:cNvSpPr>
          <p:nvPr>
            <p:ph idx="1"/>
          </p:nvPr>
        </p:nvSpPr>
        <p:spPr/>
        <p:txBody>
          <a:bodyPr/>
          <a:lstStyle/>
          <a:p>
            <a:pPr eaLnBrk="1" hangingPunct="1">
              <a:defRPr/>
            </a:pPr>
            <a:r>
              <a:rPr kumimoji="1" lang="en-US" dirty="0" smtClean="0">
                <a:latin typeface="+mn-lt"/>
              </a:rPr>
              <a:t>The earlier you save and invest the better.  If you start investing $2,000 annually at 8% in an IRA at 25, you will have $606,487 at 65.  If you delay until 35, you’ll have only $266,427, a loss of $340,060</a:t>
            </a:r>
            <a:r>
              <a:rPr kumimoji="1" lang="en-US" baseline="30000" dirty="0" smtClean="0">
                <a:latin typeface="+mn-lt"/>
              </a:rPr>
              <a:t>1</a:t>
            </a:r>
            <a:r>
              <a:rPr kumimoji="1" lang="en-US" dirty="0" smtClean="0">
                <a:latin typeface="+mn-lt"/>
              </a:rPr>
              <a:t>.</a:t>
            </a:r>
          </a:p>
          <a:p>
            <a:pPr eaLnBrk="1" hangingPunct="1">
              <a:defRPr/>
            </a:pPr>
            <a:r>
              <a:rPr kumimoji="1" lang="en-US" dirty="0" smtClean="0">
                <a:latin typeface="+mn-lt"/>
              </a:rPr>
              <a:t>If your employer offers matching retirement money, utilize it.</a:t>
            </a:r>
            <a:endParaRPr lang="en-US" dirty="0" smtClean="0"/>
          </a:p>
        </p:txBody>
      </p:sp>
      <p:sp>
        <p:nvSpPr>
          <p:cNvPr id="5" name="Slide Number Placeholder 5"/>
          <p:cNvSpPr>
            <a:spLocks noGrp="1"/>
          </p:cNvSpPr>
          <p:nvPr>
            <p:ph type="sldNum" sz="quarter" idx="12"/>
          </p:nvPr>
        </p:nvSpPr>
        <p:spPr/>
        <p:txBody>
          <a:bodyPr/>
          <a:lstStyle>
            <a:lvl1pPr defTabSz="899320">
              <a:defRPr kumimoji="1" sz="1765">
                <a:solidFill>
                  <a:schemeClr val="tx1"/>
                </a:solidFill>
                <a:latin typeface="Times New Roman" panose="02020603050405020304" pitchFamily="18" charset="0"/>
              </a:defRPr>
            </a:lvl1pPr>
            <a:lvl2pPr marL="655579" indent="-252146" defTabSz="899320">
              <a:defRPr kumimoji="1" sz="1765">
                <a:solidFill>
                  <a:schemeClr val="tx1"/>
                </a:solidFill>
                <a:latin typeface="Times New Roman" panose="02020603050405020304" pitchFamily="18" charset="0"/>
              </a:defRPr>
            </a:lvl2pPr>
            <a:lvl3pPr marL="1008583" indent="-201717" defTabSz="899320">
              <a:defRPr kumimoji="1" sz="1765">
                <a:solidFill>
                  <a:schemeClr val="tx1"/>
                </a:solidFill>
                <a:latin typeface="Times New Roman" panose="02020603050405020304" pitchFamily="18" charset="0"/>
              </a:defRPr>
            </a:lvl3pPr>
            <a:lvl4pPr marL="1412016" indent="-201717" defTabSz="899320">
              <a:defRPr kumimoji="1" sz="1765">
                <a:solidFill>
                  <a:schemeClr val="tx1"/>
                </a:solidFill>
                <a:latin typeface="Times New Roman" panose="02020603050405020304" pitchFamily="18" charset="0"/>
              </a:defRPr>
            </a:lvl4pPr>
            <a:lvl5pPr marL="1815450" indent="-201717" defTabSz="899320">
              <a:defRPr kumimoji="1" sz="1765">
                <a:solidFill>
                  <a:schemeClr val="tx1"/>
                </a:solidFill>
                <a:latin typeface="Times New Roman" panose="02020603050405020304" pitchFamily="18" charset="0"/>
              </a:defRPr>
            </a:lvl5pPr>
            <a:lvl6pPr marL="22188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6pPr>
            <a:lvl7pPr marL="2622316"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7pPr>
            <a:lvl8pPr marL="3025750"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8pPr>
            <a:lvl9pPr marL="34291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9pPr>
          </a:lstStyle>
          <a:p>
            <a:fld id="{2860BA72-F92F-4CA2-873D-C434D20A8BEC}" type="slidenum">
              <a:rPr kumimoji="0" lang="en-US" altLang="en-US" sz="971">
                <a:latin typeface="Verdana" panose="020B0604030504040204" pitchFamily="34" charset="0"/>
              </a:rPr>
              <a:pPr/>
              <a:t>27</a:t>
            </a:fld>
            <a:endParaRPr kumimoji="0" lang="en-US" altLang="en-US" sz="971">
              <a:latin typeface="Verdana" panose="020B0604030504040204" pitchFamily="34" charset="0"/>
            </a:endParaRPr>
          </a:p>
        </p:txBody>
      </p:sp>
      <p:sp>
        <p:nvSpPr>
          <p:cNvPr id="63493" name="Text Box 4"/>
          <p:cNvSpPr txBox="1">
            <a:spLocks noChangeArrowheads="1"/>
          </p:cNvSpPr>
          <p:nvPr/>
        </p:nvSpPr>
        <p:spPr bwMode="auto">
          <a:xfrm>
            <a:off x="2667000" y="5647765"/>
            <a:ext cx="7126941" cy="47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kumimoji="1" sz="2000">
                <a:solidFill>
                  <a:schemeClr val="tx1"/>
                </a:solidFill>
                <a:latin typeface="Times New Roman" panose="02020603050405020304" pitchFamily="18" charset="0"/>
              </a:defRPr>
            </a:lvl1pPr>
            <a:lvl2pPr marL="742950" indent="-285750">
              <a:defRPr kumimoji="1" sz="2000">
                <a:solidFill>
                  <a:schemeClr val="tx1"/>
                </a:solidFill>
                <a:latin typeface="Times New Roman" panose="02020603050405020304" pitchFamily="18" charset="0"/>
              </a:defRPr>
            </a:lvl2pPr>
            <a:lvl3pPr marL="1143000" indent="-228600">
              <a:defRPr kumimoji="1" sz="2000">
                <a:solidFill>
                  <a:schemeClr val="tx1"/>
                </a:solidFill>
                <a:latin typeface="Times New Roman" panose="02020603050405020304" pitchFamily="18" charset="0"/>
              </a:defRPr>
            </a:lvl3pPr>
            <a:lvl4pPr marL="1600200" indent="-228600">
              <a:defRPr kumimoji="1" sz="2000">
                <a:solidFill>
                  <a:schemeClr val="tx1"/>
                </a:solidFill>
                <a:latin typeface="Times New Roman" panose="02020603050405020304" pitchFamily="18" charset="0"/>
              </a:defRPr>
            </a:lvl4pPr>
            <a:lvl5pPr marL="2057400" indent="-228600">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defRPr>
            </a:lvl9pPr>
          </a:lstStyle>
          <a:p>
            <a:pPr>
              <a:spcBef>
                <a:spcPct val="50000"/>
              </a:spcBef>
            </a:pPr>
            <a:r>
              <a:rPr lang="en-US" altLang="en-US" sz="1235" dirty="0">
                <a:latin typeface="+mn-lt"/>
              </a:rPr>
              <a:t>1 Dean O. Webb, “Don’t delay, start saving today,” Christian Financial Concepts, Money Matters, 10/99, p. 3</a:t>
            </a:r>
          </a:p>
        </p:txBody>
      </p:sp>
    </p:spTree>
    <p:extLst>
      <p:ext uri="{BB962C8B-B14F-4D97-AF65-F5344CB8AC3E}">
        <p14:creationId xmlns:p14="http://schemas.microsoft.com/office/powerpoint/2010/main" val="1545627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93891">
                                            <p:txEl>
                                              <p:pRg st="0" end="0"/>
                                            </p:txEl>
                                          </p:spTgt>
                                        </p:tgtEl>
                                        <p:attrNameLst>
                                          <p:attrName>style.visibility</p:attrName>
                                        </p:attrNameLst>
                                      </p:cBhvr>
                                      <p:to>
                                        <p:strVal val="visible"/>
                                      </p:to>
                                    </p:set>
                                    <p:anim to="" calcmode="lin" valueType="num">
                                      <p:cBhvr>
                                        <p:cTn id="7" dur="1" fill="hold"/>
                                        <p:tgtEl>
                                          <p:spTgt spid="29389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93891">
                                            <p:txEl>
                                              <p:pRg st="1" end="1"/>
                                            </p:txEl>
                                          </p:spTgt>
                                        </p:tgtEl>
                                        <p:attrNameLst>
                                          <p:attrName>style.visibility</p:attrName>
                                        </p:attrNameLst>
                                      </p:cBhvr>
                                      <p:to>
                                        <p:strVal val="visible"/>
                                      </p:to>
                                    </p:set>
                                    <p:anim to="" calcmode="lin" valueType="num">
                                      <p:cBhvr>
                                        <p:cTn id="12" dur="1" fill="hold"/>
                                        <p:tgtEl>
                                          <p:spTgt spid="29389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defTabSz="899320">
              <a:defRPr kumimoji="1" sz="1765">
                <a:solidFill>
                  <a:schemeClr val="tx1"/>
                </a:solidFill>
                <a:latin typeface="Times New Roman" panose="02020603050405020304" pitchFamily="18" charset="0"/>
              </a:defRPr>
            </a:lvl1pPr>
            <a:lvl2pPr marL="655579" indent="-252146" defTabSz="899320">
              <a:defRPr kumimoji="1" sz="1765">
                <a:solidFill>
                  <a:schemeClr val="tx1"/>
                </a:solidFill>
                <a:latin typeface="Times New Roman" panose="02020603050405020304" pitchFamily="18" charset="0"/>
              </a:defRPr>
            </a:lvl2pPr>
            <a:lvl3pPr marL="1008583" indent="-201717" defTabSz="899320">
              <a:defRPr kumimoji="1" sz="1765">
                <a:solidFill>
                  <a:schemeClr val="tx1"/>
                </a:solidFill>
                <a:latin typeface="Times New Roman" panose="02020603050405020304" pitchFamily="18" charset="0"/>
              </a:defRPr>
            </a:lvl3pPr>
            <a:lvl4pPr marL="1412016" indent="-201717" defTabSz="899320">
              <a:defRPr kumimoji="1" sz="1765">
                <a:solidFill>
                  <a:schemeClr val="tx1"/>
                </a:solidFill>
                <a:latin typeface="Times New Roman" panose="02020603050405020304" pitchFamily="18" charset="0"/>
              </a:defRPr>
            </a:lvl4pPr>
            <a:lvl5pPr marL="1815450" indent="-201717" defTabSz="899320">
              <a:defRPr kumimoji="1" sz="1765">
                <a:solidFill>
                  <a:schemeClr val="tx1"/>
                </a:solidFill>
                <a:latin typeface="Times New Roman" panose="02020603050405020304" pitchFamily="18" charset="0"/>
              </a:defRPr>
            </a:lvl5pPr>
            <a:lvl6pPr marL="22188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6pPr>
            <a:lvl7pPr marL="2622316"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7pPr>
            <a:lvl8pPr marL="3025750"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8pPr>
            <a:lvl9pPr marL="34291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9pPr>
          </a:lstStyle>
          <a:p>
            <a:fld id="{CBD5E326-BBA5-4308-9F18-EEF9C13AA05A}" type="slidenum">
              <a:rPr kumimoji="0" lang="en-US" altLang="en-US" sz="971">
                <a:solidFill>
                  <a:srgbClr val="FFFFFF"/>
                </a:solidFill>
                <a:latin typeface="Verdana" panose="020B0604030504040204" pitchFamily="34" charset="0"/>
              </a:rPr>
              <a:pPr/>
              <a:t>28</a:t>
            </a:fld>
            <a:endParaRPr kumimoji="0" lang="en-US" altLang="en-US" sz="971">
              <a:solidFill>
                <a:srgbClr val="FFFFFF"/>
              </a:solidFill>
              <a:latin typeface="Verdana" panose="020B0604030504040204" pitchFamily="34" charset="0"/>
            </a:endParaRPr>
          </a:p>
        </p:txBody>
      </p:sp>
      <p:sp>
        <p:nvSpPr>
          <p:cNvPr id="12290" name="Rectangle 2"/>
          <p:cNvSpPr>
            <a:spLocks noGrp="1" noChangeArrowheads="1"/>
          </p:cNvSpPr>
          <p:nvPr>
            <p:ph type="title"/>
          </p:nvPr>
        </p:nvSpPr>
        <p:spPr>
          <a:xfrm>
            <a:off x="1658471" y="134471"/>
            <a:ext cx="5415243" cy="2286000"/>
          </a:xfrm>
        </p:spPr>
        <p:txBody>
          <a:bodyPr vert="horz" lIns="90499" tIns="45251" rIns="90499" bIns="45251" rtlCol="0" anchor="ctr">
            <a:noAutofit/>
          </a:bodyPr>
          <a:lstStyle/>
          <a:p>
            <a:pPr algn="l" eaLnBrk="1" hangingPunct="1">
              <a:defRPr/>
            </a:pPr>
            <a:r>
              <a:rPr lang="en-US" dirty="0" smtClean="0">
                <a:solidFill>
                  <a:schemeClr val="tx1"/>
                </a:solidFill>
              </a:rPr>
              <a:t>TWO APPROACHES TO SPENDING</a:t>
            </a:r>
          </a:p>
        </p:txBody>
      </p:sp>
      <p:sp>
        <p:nvSpPr>
          <p:cNvPr id="12291" name="Rectangle 3"/>
          <p:cNvSpPr>
            <a:spLocks noGrp="1" noChangeArrowheads="1"/>
          </p:cNvSpPr>
          <p:nvPr>
            <p:ph type="body" idx="1"/>
          </p:nvPr>
        </p:nvSpPr>
        <p:spPr>
          <a:xfrm>
            <a:off x="1994647" y="2420471"/>
            <a:ext cx="8269941" cy="3765176"/>
          </a:xfrm>
        </p:spPr>
        <p:txBody>
          <a:bodyPr vert="horz" lIns="90499" tIns="45251" rIns="90499" bIns="45251" rtlCol="0">
            <a:normAutofit lnSpcReduction="10000"/>
          </a:bodyPr>
          <a:lstStyle/>
          <a:p>
            <a:pPr eaLnBrk="1" hangingPunct="1">
              <a:buFontTx/>
              <a:buChar char="•"/>
              <a:defRPr/>
            </a:pPr>
            <a:r>
              <a:rPr lang="en-US" dirty="0" smtClean="0">
                <a:solidFill>
                  <a:schemeClr val="tx2"/>
                </a:solidFill>
                <a:latin typeface="Arial" charset="0"/>
              </a:rPr>
              <a:t>From a false assumption</a:t>
            </a:r>
          </a:p>
          <a:p>
            <a:pPr lvl="1" eaLnBrk="1" hangingPunct="1">
              <a:buFontTx/>
              <a:buChar char="•"/>
              <a:defRPr/>
            </a:pPr>
            <a:r>
              <a:rPr lang="en-US" sz="3177" dirty="0">
                <a:solidFill>
                  <a:schemeClr val="tx2"/>
                </a:solidFill>
                <a:latin typeface="Arial" charset="0"/>
              </a:rPr>
              <a:t>of what “ought” to be able to spend.</a:t>
            </a:r>
          </a:p>
          <a:p>
            <a:pPr lvl="1" eaLnBrk="1" hangingPunct="1">
              <a:buFontTx/>
              <a:buChar char="•"/>
              <a:defRPr/>
            </a:pPr>
            <a:r>
              <a:rPr lang="en-US" sz="3177" dirty="0">
                <a:solidFill>
                  <a:schemeClr val="tx2"/>
                </a:solidFill>
                <a:latin typeface="Arial" charset="0"/>
              </a:rPr>
              <a:t>“I owe it to myself!” “I deserve to be able to ….”—a deductive approach</a:t>
            </a:r>
          </a:p>
          <a:p>
            <a:pPr eaLnBrk="1" hangingPunct="1">
              <a:buFontTx/>
              <a:buChar char="•"/>
              <a:defRPr/>
            </a:pPr>
            <a:r>
              <a:rPr lang="en-US" dirty="0" smtClean="0">
                <a:solidFill>
                  <a:schemeClr val="tx2"/>
                </a:solidFill>
                <a:latin typeface="Arial" charset="0"/>
              </a:rPr>
              <a:t>From actual income/provision</a:t>
            </a:r>
          </a:p>
          <a:p>
            <a:pPr lvl="1" eaLnBrk="1" hangingPunct="1">
              <a:buFontTx/>
              <a:buChar char="•"/>
              <a:defRPr/>
            </a:pPr>
            <a:r>
              <a:rPr lang="en-US" sz="3177" dirty="0">
                <a:solidFill>
                  <a:schemeClr val="tx2"/>
                </a:solidFill>
                <a:latin typeface="Arial" charset="0"/>
              </a:rPr>
              <a:t>From </a:t>
            </a:r>
            <a:r>
              <a:rPr lang="en-US" sz="3177" b="1" dirty="0">
                <a:solidFill>
                  <a:schemeClr val="tx2"/>
                </a:solidFill>
                <a:latin typeface="Arial" charset="0"/>
              </a:rPr>
              <a:t>within</a:t>
            </a:r>
            <a:r>
              <a:rPr lang="en-US" sz="3177" dirty="0">
                <a:solidFill>
                  <a:schemeClr val="tx2"/>
                </a:solidFill>
                <a:latin typeface="Arial" charset="0"/>
              </a:rPr>
              <a:t> the circle of God</a:t>
            </a:r>
            <a:r>
              <a:rPr lang="en-US" sz="3177" dirty="0">
                <a:solidFill>
                  <a:schemeClr val="tx2"/>
                </a:solidFill>
                <a:latin typeface="Arial" charset="0"/>
                <a:sym typeface="SansSerif" pitchFamily="2" charset="2"/>
              </a:rPr>
              <a:t>’</a:t>
            </a:r>
            <a:r>
              <a:rPr lang="en-US" sz="3177" dirty="0">
                <a:solidFill>
                  <a:schemeClr val="tx2"/>
                </a:solidFill>
                <a:latin typeface="Arial" charset="0"/>
              </a:rPr>
              <a:t>s provision—an inductive approach</a:t>
            </a:r>
          </a:p>
          <a:p>
            <a:pPr eaLnBrk="1" hangingPunct="1">
              <a:buFont typeface="Wingdings" panose="05000000000000000000" pitchFamily="2" charset="2"/>
              <a:buNone/>
              <a:defRPr/>
            </a:pPr>
            <a:endParaRPr lang="en-US" dirty="0" smtClean="0">
              <a:solidFill>
                <a:schemeClr val="tx2"/>
              </a:solidFill>
              <a:latin typeface="Arial" charset="0"/>
            </a:endParaRPr>
          </a:p>
        </p:txBody>
      </p:sp>
    </p:spTree>
    <p:extLst>
      <p:ext uri="{BB962C8B-B14F-4D97-AF65-F5344CB8AC3E}">
        <p14:creationId xmlns:p14="http://schemas.microsoft.com/office/powerpoint/2010/main" val="1115995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defTabSz="899320">
              <a:defRPr kumimoji="1" sz="1765">
                <a:solidFill>
                  <a:schemeClr val="tx1"/>
                </a:solidFill>
                <a:latin typeface="Times New Roman" panose="02020603050405020304" pitchFamily="18" charset="0"/>
              </a:defRPr>
            </a:lvl1pPr>
            <a:lvl2pPr marL="655579" indent="-252146" defTabSz="899320">
              <a:defRPr kumimoji="1" sz="1765">
                <a:solidFill>
                  <a:schemeClr val="tx1"/>
                </a:solidFill>
                <a:latin typeface="Times New Roman" panose="02020603050405020304" pitchFamily="18" charset="0"/>
              </a:defRPr>
            </a:lvl2pPr>
            <a:lvl3pPr marL="1008583" indent="-201717" defTabSz="899320">
              <a:defRPr kumimoji="1" sz="1765">
                <a:solidFill>
                  <a:schemeClr val="tx1"/>
                </a:solidFill>
                <a:latin typeface="Times New Roman" panose="02020603050405020304" pitchFamily="18" charset="0"/>
              </a:defRPr>
            </a:lvl3pPr>
            <a:lvl4pPr marL="1412016" indent="-201717" defTabSz="899320">
              <a:defRPr kumimoji="1" sz="1765">
                <a:solidFill>
                  <a:schemeClr val="tx1"/>
                </a:solidFill>
                <a:latin typeface="Times New Roman" panose="02020603050405020304" pitchFamily="18" charset="0"/>
              </a:defRPr>
            </a:lvl4pPr>
            <a:lvl5pPr marL="1815450" indent="-201717" defTabSz="899320">
              <a:defRPr kumimoji="1" sz="1765">
                <a:solidFill>
                  <a:schemeClr val="tx1"/>
                </a:solidFill>
                <a:latin typeface="Times New Roman" panose="02020603050405020304" pitchFamily="18" charset="0"/>
              </a:defRPr>
            </a:lvl5pPr>
            <a:lvl6pPr marL="22188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6pPr>
            <a:lvl7pPr marL="2622316"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7pPr>
            <a:lvl8pPr marL="3025750"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8pPr>
            <a:lvl9pPr marL="34291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9pPr>
          </a:lstStyle>
          <a:p>
            <a:fld id="{9AABDB0B-93AD-4938-9FA4-6D3363DA2E36}" type="slidenum">
              <a:rPr kumimoji="0" lang="en-US" altLang="en-US" sz="971">
                <a:latin typeface="Verdana" panose="020B0604030504040204" pitchFamily="34" charset="0"/>
              </a:rPr>
              <a:pPr/>
              <a:t>29</a:t>
            </a:fld>
            <a:endParaRPr kumimoji="0" lang="en-US" altLang="en-US" sz="971">
              <a:latin typeface="Verdana" panose="020B0604030504040204" pitchFamily="34" charset="0"/>
            </a:endParaRPr>
          </a:p>
        </p:txBody>
      </p:sp>
      <p:sp>
        <p:nvSpPr>
          <p:cNvPr id="36866" name="Rectangle 2"/>
          <p:cNvSpPr>
            <a:spLocks noGrp="1" noChangeArrowheads="1"/>
          </p:cNvSpPr>
          <p:nvPr>
            <p:ph type="title"/>
          </p:nvPr>
        </p:nvSpPr>
        <p:spPr>
          <a:xfrm>
            <a:off x="4615424" y="403412"/>
            <a:ext cx="5918106" cy="1143000"/>
          </a:xfrm>
        </p:spPr>
        <p:txBody>
          <a:bodyPr/>
          <a:lstStyle/>
          <a:p>
            <a:pPr eaLnBrk="1" hangingPunct="1">
              <a:defRPr/>
            </a:pPr>
            <a:r>
              <a:rPr lang="en-US" dirty="0" smtClean="0">
                <a:solidFill>
                  <a:schemeClr val="tx1"/>
                </a:solidFill>
              </a:rPr>
              <a:t>Develop a budget--</a:t>
            </a:r>
            <a:br>
              <a:rPr lang="en-US" dirty="0" smtClean="0">
                <a:solidFill>
                  <a:schemeClr val="tx1"/>
                </a:solidFill>
              </a:rPr>
            </a:br>
            <a:r>
              <a:rPr lang="en-US" dirty="0" smtClean="0">
                <a:solidFill>
                  <a:schemeClr val="tx1"/>
                </a:solidFill>
              </a:rPr>
              <a:t>7 steps</a:t>
            </a:r>
          </a:p>
        </p:txBody>
      </p:sp>
      <p:sp>
        <p:nvSpPr>
          <p:cNvPr id="36867" name="Rectangle 3"/>
          <p:cNvSpPr>
            <a:spLocks noGrp="1" noChangeArrowheads="1"/>
          </p:cNvSpPr>
          <p:nvPr>
            <p:ph type="body" idx="1"/>
          </p:nvPr>
        </p:nvSpPr>
        <p:spPr>
          <a:xfrm>
            <a:off x="2330824" y="2151529"/>
            <a:ext cx="8202706" cy="4706471"/>
          </a:xfrm>
        </p:spPr>
        <p:txBody>
          <a:bodyPr/>
          <a:lstStyle/>
          <a:p>
            <a:pPr eaLnBrk="1" hangingPunct="1">
              <a:lnSpc>
                <a:spcPct val="90000"/>
              </a:lnSpc>
              <a:buFont typeface="Wingdings" panose="05000000000000000000" pitchFamily="2" charset="2"/>
              <a:buNone/>
              <a:defRPr/>
            </a:pPr>
            <a:r>
              <a:rPr lang="en-US" sz="2824" dirty="0">
                <a:solidFill>
                  <a:schemeClr val="tx2"/>
                </a:solidFill>
                <a:latin typeface="Arial" charset="0"/>
              </a:rPr>
              <a:t>1. Pray for wisdom (James 1:5) and for self-control (Galatians 5:23).  Habitual overspending is a spiritual issue.</a:t>
            </a:r>
          </a:p>
          <a:p>
            <a:pPr eaLnBrk="1" hangingPunct="1">
              <a:lnSpc>
                <a:spcPct val="90000"/>
              </a:lnSpc>
              <a:buFont typeface="Wingdings" panose="05000000000000000000" pitchFamily="2" charset="2"/>
              <a:buNone/>
              <a:defRPr/>
            </a:pPr>
            <a:r>
              <a:rPr lang="en-US" sz="2824" dirty="0">
                <a:solidFill>
                  <a:schemeClr val="tx2"/>
                </a:solidFill>
                <a:latin typeface="Arial" charset="0"/>
              </a:rPr>
              <a:t>2. BEFORE spending, plan MONTHLY expenses and LONG TERM GOALS (greater than 1 year, requiring savings).</a:t>
            </a:r>
          </a:p>
          <a:p>
            <a:pPr eaLnBrk="1" hangingPunct="1">
              <a:lnSpc>
                <a:spcPct val="90000"/>
              </a:lnSpc>
              <a:buFont typeface="Wingdings" panose="05000000000000000000" pitchFamily="2" charset="2"/>
              <a:buNone/>
              <a:defRPr/>
            </a:pPr>
            <a:r>
              <a:rPr lang="en-US" sz="2824" dirty="0">
                <a:solidFill>
                  <a:schemeClr val="tx2"/>
                </a:solidFill>
                <a:latin typeface="Arial" charset="0"/>
              </a:rPr>
              <a:t>3. Record DAILY expenses in a columnar ledger or software program—keep a running total in each expense category (using the ledger or on the outside of a cash envelope).</a:t>
            </a:r>
          </a:p>
        </p:txBody>
      </p:sp>
      <p:pic>
        <p:nvPicPr>
          <p:cNvPr id="51205" name="Picture 4" descr="PE0188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959"/>
            <a:ext cx="3160059" cy="220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846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130" y="134063"/>
            <a:ext cx="9404723" cy="960446"/>
          </a:xfrm>
        </p:spPr>
        <p:txBody>
          <a:bodyPr/>
          <a:lstStyle/>
          <a:p>
            <a:r>
              <a:rPr lang="en-US" dirty="0" smtClean="0"/>
              <a:t>Advantages of being Americans	</a:t>
            </a:r>
            <a:endParaRPr lang="en-US" dirty="0"/>
          </a:p>
        </p:txBody>
      </p:sp>
      <p:sp>
        <p:nvSpPr>
          <p:cNvPr id="3" name="Content Placeholder 2"/>
          <p:cNvSpPr>
            <a:spLocks noGrp="1"/>
          </p:cNvSpPr>
          <p:nvPr>
            <p:ph idx="1"/>
          </p:nvPr>
        </p:nvSpPr>
        <p:spPr>
          <a:xfrm>
            <a:off x="1104293" y="1080655"/>
            <a:ext cx="9688398" cy="5486400"/>
          </a:xfrm>
        </p:spPr>
        <p:txBody>
          <a:bodyPr>
            <a:normAutofit fontScale="92500" lnSpcReduction="20000"/>
          </a:bodyPr>
          <a:lstStyle/>
          <a:p>
            <a:r>
              <a:rPr lang="en-US" dirty="0"/>
              <a:t>Life could be much more difficult. In the USA we have:</a:t>
            </a:r>
          </a:p>
          <a:p>
            <a:pPr lvl="1"/>
            <a:r>
              <a:rPr lang="en-US" sz="2800" dirty="0"/>
              <a:t>The rule of law, political freedom, balance of government powers, and strong public institutions such as schools, churches, healthcare, and a decent infrastructure. </a:t>
            </a:r>
          </a:p>
          <a:p>
            <a:pPr lvl="1"/>
            <a:r>
              <a:rPr lang="en-US" sz="2800" dirty="0"/>
              <a:t>Our biggest problems do not revolve around surviving in a nation with unchecked corruption at every level, and completely unrestrained leaders.</a:t>
            </a:r>
          </a:p>
          <a:p>
            <a:r>
              <a:rPr lang="en-US" dirty="0" smtClean="0"/>
              <a:t>80% of Americans are satisfied with their standard of living </a:t>
            </a:r>
            <a:r>
              <a:rPr lang="en-US" sz="1600" dirty="0" smtClean="0"/>
              <a:t>(6/6/14), </a:t>
            </a:r>
            <a:r>
              <a:rPr lang="en-US" dirty="0" smtClean="0"/>
              <a:t>while 22% of the global population lives on $1.25/day or less </a:t>
            </a:r>
            <a:r>
              <a:rPr lang="en-US" sz="1600" dirty="0" smtClean="0"/>
              <a:t>(12/23/13).</a:t>
            </a:r>
          </a:p>
          <a:p>
            <a:pPr lvl="2"/>
            <a:r>
              <a:rPr lang="en-US" dirty="0">
                <a:hlinkClick r:id="rId2"/>
              </a:rPr>
              <a:t>http://</a:t>
            </a:r>
            <a:r>
              <a:rPr lang="en-US" dirty="0" smtClean="0">
                <a:hlinkClick r:id="rId2"/>
              </a:rPr>
              <a:t>www.gallup.com/poll/170999/standard-living-index-climbs-six-year-high.aspx</a:t>
            </a:r>
            <a:r>
              <a:rPr lang="en-US" dirty="0" smtClean="0"/>
              <a:t> </a:t>
            </a:r>
          </a:p>
          <a:p>
            <a:pPr lvl="2"/>
            <a:r>
              <a:rPr lang="en-US" dirty="0">
                <a:hlinkClick r:id="rId3"/>
              </a:rPr>
              <a:t>http://</a:t>
            </a:r>
            <a:r>
              <a:rPr lang="en-US" dirty="0" smtClean="0">
                <a:hlinkClick r:id="rId3"/>
              </a:rPr>
              <a:t>www.gallup.com/poll/166565/one-five-worldwide-living-extreme-poverty.aspx</a:t>
            </a:r>
            <a:r>
              <a:rPr lang="en-US" dirty="0" smtClean="0"/>
              <a:t> </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229959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defTabSz="899320">
              <a:defRPr kumimoji="1" sz="1765">
                <a:solidFill>
                  <a:schemeClr val="tx1"/>
                </a:solidFill>
                <a:latin typeface="Times New Roman" panose="02020603050405020304" pitchFamily="18" charset="0"/>
              </a:defRPr>
            </a:lvl1pPr>
            <a:lvl2pPr marL="655579" indent="-252146" defTabSz="899320">
              <a:defRPr kumimoji="1" sz="1765">
                <a:solidFill>
                  <a:schemeClr val="tx1"/>
                </a:solidFill>
                <a:latin typeface="Times New Roman" panose="02020603050405020304" pitchFamily="18" charset="0"/>
              </a:defRPr>
            </a:lvl2pPr>
            <a:lvl3pPr marL="1008583" indent="-201717" defTabSz="899320">
              <a:defRPr kumimoji="1" sz="1765">
                <a:solidFill>
                  <a:schemeClr val="tx1"/>
                </a:solidFill>
                <a:latin typeface="Times New Roman" panose="02020603050405020304" pitchFamily="18" charset="0"/>
              </a:defRPr>
            </a:lvl3pPr>
            <a:lvl4pPr marL="1412016" indent="-201717" defTabSz="899320">
              <a:defRPr kumimoji="1" sz="1765">
                <a:solidFill>
                  <a:schemeClr val="tx1"/>
                </a:solidFill>
                <a:latin typeface="Times New Roman" panose="02020603050405020304" pitchFamily="18" charset="0"/>
              </a:defRPr>
            </a:lvl4pPr>
            <a:lvl5pPr marL="1815450" indent="-201717" defTabSz="899320">
              <a:defRPr kumimoji="1" sz="1765">
                <a:solidFill>
                  <a:schemeClr val="tx1"/>
                </a:solidFill>
                <a:latin typeface="Times New Roman" panose="02020603050405020304" pitchFamily="18" charset="0"/>
              </a:defRPr>
            </a:lvl5pPr>
            <a:lvl6pPr marL="22188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6pPr>
            <a:lvl7pPr marL="2622316"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7pPr>
            <a:lvl8pPr marL="3025750"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8pPr>
            <a:lvl9pPr marL="34291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9pPr>
          </a:lstStyle>
          <a:p>
            <a:fld id="{1D737F7C-D981-4028-A869-1C614318EE86}" type="slidenum">
              <a:rPr kumimoji="0" lang="en-US" altLang="en-US" sz="971">
                <a:latin typeface="Verdana" panose="020B0604030504040204" pitchFamily="34" charset="0"/>
              </a:rPr>
              <a:pPr/>
              <a:t>30</a:t>
            </a:fld>
            <a:endParaRPr kumimoji="0" lang="en-US" altLang="en-US" sz="971">
              <a:latin typeface="Verdana" panose="020B0604030504040204" pitchFamily="34" charset="0"/>
            </a:endParaRPr>
          </a:p>
        </p:txBody>
      </p:sp>
      <p:sp>
        <p:nvSpPr>
          <p:cNvPr id="37890" name="Rectangle 2"/>
          <p:cNvSpPr>
            <a:spLocks noGrp="1" noChangeArrowheads="1"/>
          </p:cNvSpPr>
          <p:nvPr>
            <p:ph type="title"/>
          </p:nvPr>
        </p:nvSpPr>
        <p:spPr>
          <a:xfrm>
            <a:off x="3877235" y="0"/>
            <a:ext cx="6656294" cy="1143000"/>
          </a:xfrm>
        </p:spPr>
        <p:txBody>
          <a:bodyPr/>
          <a:lstStyle/>
          <a:p>
            <a:pPr eaLnBrk="1" hangingPunct="1">
              <a:defRPr/>
            </a:pPr>
            <a:r>
              <a:rPr lang="en-US" dirty="0" smtClean="0">
                <a:solidFill>
                  <a:schemeClr val="tx1"/>
                </a:solidFill>
              </a:rPr>
              <a:t>Budgeting steps</a:t>
            </a:r>
          </a:p>
        </p:txBody>
      </p:sp>
      <p:sp>
        <p:nvSpPr>
          <p:cNvPr id="37891" name="Rectangle 3"/>
          <p:cNvSpPr>
            <a:spLocks noGrp="1" noChangeArrowheads="1"/>
          </p:cNvSpPr>
          <p:nvPr>
            <p:ph type="body" sz="half" idx="1"/>
          </p:nvPr>
        </p:nvSpPr>
        <p:spPr>
          <a:xfrm>
            <a:off x="3877235" y="1680882"/>
            <a:ext cx="7313504" cy="5177118"/>
          </a:xfrm>
        </p:spPr>
        <p:txBody>
          <a:bodyPr/>
          <a:lstStyle/>
          <a:p>
            <a:pPr eaLnBrk="1" hangingPunct="1">
              <a:buFont typeface="Wingdings" panose="05000000000000000000" pitchFamily="2" charset="2"/>
              <a:buNone/>
              <a:defRPr/>
            </a:pPr>
            <a:r>
              <a:rPr lang="en-US" sz="2824" dirty="0">
                <a:solidFill>
                  <a:schemeClr val="tx2"/>
                </a:solidFill>
                <a:latin typeface="Arial" charset="0"/>
              </a:rPr>
              <a:t>4. At </a:t>
            </a:r>
            <a:r>
              <a:rPr lang="en-US" sz="2824" b="1" dirty="0">
                <a:solidFill>
                  <a:schemeClr val="tx2"/>
                </a:solidFill>
                <a:latin typeface="Arial" charset="0"/>
              </a:rPr>
              <a:t>month’s</a:t>
            </a:r>
            <a:r>
              <a:rPr lang="en-US" sz="2824" dirty="0">
                <a:solidFill>
                  <a:schemeClr val="tx2"/>
                </a:solidFill>
                <a:latin typeface="Arial" charset="0"/>
              </a:rPr>
              <a:t> end, TOTAL expenses in each category and compare with target figures, and adjust for next month, if needed.</a:t>
            </a:r>
          </a:p>
          <a:p>
            <a:pPr eaLnBrk="1" hangingPunct="1">
              <a:buFont typeface="Wingdings" panose="05000000000000000000" pitchFamily="2" charset="2"/>
              <a:buNone/>
              <a:defRPr/>
            </a:pPr>
            <a:r>
              <a:rPr lang="en-US" sz="2824" dirty="0">
                <a:solidFill>
                  <a:schemeClr val="tx2"/>
                </a:solidFill>
                <a:latin typeface="Arial" charset="0"/>
              </a:rPr>
              <a:t>5. Compare ALL expenses and with ALL</a:t>
            </a:r>
          </a:p>
          <a:p>
            <a:pPr eaLnBrk="1" hangingPunct="1">
              <a:buFont typeface="Wingdings" panose="05000000000000000000" pitchFamily="2" charset="2"/>
              <a:buNone/>
              <a:defRPr/>
            </a:pPr>
            <a:r>
              <a:rPr lang="en-US" sz="2824" dirty="0">
                <a:solidFill>
                  <a:schemeClr val="tx2"/>
                </a:solidFill>
                <a:latin typeface="Arial" charset="0"/>
              </a:rPr>
              <a:t>    income.</a:t>
            </a:r>
          </a:p>
          <a:p>
            <a:pPr eaLnBrk="1" hangingPunct="1">
              <a:buFont typeface="Wingdings" panose="05000000000000000000" pitchFamily="2" charset="2"/>
              <a:buNone/>
              <a:defRPr/>
            </a:pPr>
            <a:r>
              <a:rPr lang="en-US" sz="2824" dirty="0">
                <a:solidFill>
                  <a:schemeClr val="tx2"/>
                </a:solidFill>
                <a:latin typeface="Arial" charset="0"/>
              </a:rPr>
              <a:t>6. Move any surplus to savings, earmarking it for a particular need.</a:t>
            </a:r>
          </a:p>
          <a:p>
            <a:pPr eaLnBrk="1" hangingPunct="1">
              <a:buFont typeface="Wingdings" panose="05000000000000000000" pitchFamily="2" charset="2"/>
              <a:buNone/>
              <a:defRPr/>
            </a:pPr>
            <a:r>
              <a:rPr lang="en-US" sz="2824" dirty="0">
                <a:solidFill>
                  <a:schemeClr val="tx2"/>
                </a:solidFill>
                <a:latin typeface="Arial" charset="0"/>
              </a:rPr>
              <a:t>7. Deduct any shortfall from your next pay before spending it.</a:t>
            </a:r>
          </a:p>
        </p:txBody>
      </p:sp>
      <p:pic>
        <p:nvPicPr>
          <p:cNvPr id="52229" name="Picture 7" descr="j031696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67235"/>
            <a:ext cx="2157132" cy="3227294"/>
          </a:xfrm>
          <a:noFill/>
          <a:ln w="1905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117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defTabSz="899320">
              <a:defRPr kumimoji="1" sz="1765">
                <a:solidFill>
                  <a:schemeClr val="tx1"/>
                </a:solidFill>
                <a:latin typeface="Times New Roman" panose="02020603050405020304" pitchFamily="18" charset="0"/>
              </a:defRPr>
            </a:lvl1pPr>
            <a:lvl2pPr marL="655579" indent="-252146" defTabSz="899320">
              <a:defRPr kumimoji="1" sz="1765">
                <a:solidFill>
                  <a:schemeClr val="tx1"/>
                </a:solidFill>
                <a:latin typeface="Times New Roman" panose="02020603050405020304" pitchFamily="18" charset="0"/>
              </a:defRPr>
            </a:lvl2pPr>
            <a:lvl3pPr marL="1008583" indent="-201717" defTabSz="899320">
              <a:defRPr kumimoji="1" sz="1765">
                <a:solidFill>
                  <a:schemeClr val="tx1"/>
                </a:solidFill>
                <a:latin typeface="Times New Roman" panose="02020603050405020304" pitchFamily="18" charset="0"/>
              </a:defRPr>
            </a:lvl3pPr>
            <a:lvl4pPr marL="1412016" indent="-201717" defTabSz="899320">
              <a:defRPr kumimoji="1" sz="1765">
                <a:solidFill>
                  <a:schemeClr val="tx1"/>
                </a:solidFill>
                <a:latin typeface="Times New Roman" panose="02020603050405020304" pitchFamily="18" charset="0"/>
              </a:defRPr>
            </a:lvl4pPr>
            <a:lvl5pPr marL="1815450" indent="-201717" defTabSz="899320">
              <a:defRPr kumimoji="1" sz="1765">
                <a:solidFill>
                  <a:schemeClr val="tx1"/>
                </a:solidFill>
                <a:latin typeface="Times New Roman" panose="02020603050405020304" pitchFamily="18" charset="0"/>
              </a:defRPr>
            </a:lvl5pPr>
            <a:lvl6pPr marL="22188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6pPr>
            <a:lvl7pPr marL="2622316"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7pPr>
            <a:lvl8pPr marL="3025750"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8pPr>
            <a:lvl9pPr marL="34291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9pPr>
          </a:lstStyle>
          <a:p>
            <a:fld id="{ED3A0810-E519-4E2B-87CC-EED2E0C43016}" type="slidenum">
              <a:rPr kumimoji="0" lang="en-US" altLang="en-US" sz="1412">
                <a:solidFill>
                  <a:srgbClr val="F8F8F8"/>
                </a:solidFill>
                <a:latin typeface="Arial" panose="020B0604020202020204" pitchFamily="34" charset="0"/>
              </a:rPr>
              <a:pPr/>
              <a:t>31</a:t>
            </a:fld>
            <a:endParaRPr kumimoji="0" lang="en-US" altLang="en-US" sz="1412">
              <a:solidFill>
                <a:srgbClr val="F8F8F8"/>
              </a:solidFill>
              <a:latin typeface="Arial" panose="020B0604020202020204" pitchFamily="34" charset="0"/>
            </a:endParaRPr>
          </a:p>
        </p:txBody>
      </p:sp>
      <p:sp>
        <p:nvSpPr>
          <p:cNvPr id="54274" name="Rectangle 2"/>
          <p:cNvSpPr>
            <a:spLocks noGrp="1" noChangeArrowheads="1"/>
          </p:cNvSpPr>
          <p:nvPr>
            <p:ph type="title"/>
          </p:nvPr>
        </p:nvSpPr>
        <p:spPr>
          <a:xfrm>
            <a:off x="2801471" y="336176"/>
            <a:ext cx="5715000" cy="1143000"/>
          </a:xfrm>
        </p:spPr>
        <p:txBody>
          <a:bodyPr/>
          <a:lstStyle/>
          <a:p>
            <a:pPr>
              <a:defRPr/>
            </a:pPr>
            <a:r>
              <a:rPr lang="en-US" sz="3971" dirty="0">
                <a:solidFill>
                  <a:schemeClr val="tx1"/>
                </a:solidFill>
                <a:effectLst>
                  <a:outerShdw blurRad="38100" dist="38100" dir="2700000" algn="tl">
                    <a:srgbClr val="000000"/>
                  </a:outerShdw>
                </a:effectLst>
              </a:rPr>
              <a:t>DEBT IS DISCOURAGED</a:t>
            </a:r>
          </a:p>
        </p:txBody>
      </p:sp>
      <p:sp>
        <p:nvSpPr>
          <p:cNvPr id="54275" name="Rectangle 3"/>
          <p:cNvSpPr>
            <a:spLocks noGrp="1" noChangeArrowheads="1"/>
          </p:cNvSpPr>
          <p:nvPr>
            <p:ph type="body" sz="half" idx="1"/>
          </p:nvPr>
        </p:nvSpPr>
        <p:spPr>
          <a:xfrm>
            <a:off x="232230" y="1277258"/>
            <a:ext cx="10319656" cy="5311802"/>
          </a:xfrm>
        </p:spPr>
        <p:txBody>
          <a:bodyPr>
            <a:noAutofit/>
          </a:bodyPr>
          <a:lstStyle/>
          <a:p>
            <a:pPr>
              <a:buFont typeface="Wingdings" panose="05000000000000000000" pitchFamily="2" charset="2"/>
              <a:buChar char="ü"/>
            </a:pPr>
            <a:r>
              <a:rPr lang="en-US" altLang="en-US" sz="2800" dirty="0">
                <a:latin typeface="+mn-lt"/>
              </a:rPr>
              <a:t>The Bible discourages debt, but it isn’t </a:t>
            </a:r>
            <a:r>
              <a:rPr lang="en-US" altLang="en-US" sz="2800" dirty="0" smtClean="0">
                <a:latin typeface="+mn-lt"/>
              </a:rPr>
              <a:t>a sin</a:t>
            </a:r>
            <a:r>
              <a:rPr lang="en-US" altLang="en-US" sz="2800" dirty="0">
                <a:latin typeface="+mn-lt"/>
              </a:rPr>
              <a:t>. </a:t>
            </a:r>
          </a:p>
          <a:p>
            <a:pPr lvl="1">
              <a:buFont typeface="Wingdings" panose="05000000000000000000" pitchFamily="2" charset="2"/>
              <a:buChar char="ü"/>
            </a:pPr>
            <a:r>
              <a:rPr lang="en-US" altLang="en-US" sz="2400" dirty="0">
                <a:latin typeface="+mn-lt"/>
              </a:rPr>
              <a:t>Let no debt remain outstanding, except the continuing debt to love one another….”</a:t>
            </a:r>
            <a:r>
              <a:rPr lang="en-US" altLang="en-US" sz="2400" dirty="0">
                <a:solidFill>
                  <a:srgbClr val="660033"/>
                </a:solidFill>
                <a:latin typeface="+mn-lt"/>
              </a:rPr>
              <a:t> </a:t>
            </a:r>
            <a:r>
              <a:rPr lang="en-US" altLang="en-US" sz="2400" dirty="0">
                <a:latin typeface="+mn-lt"/>
              </a:rPr>
              <a:t>Romans 13:8 </a:t>
            </a:r>
          </a:p>
          <a:p>
            <a:pPr lvl="1">
              <a:buFont typeface="Wingdings" panose="05000000000000000000" pitchFamily="2" charset="2"/>
              <a:buChar char="ü"/>
            </a:pPr>
            <a:r>
              <a:rPr lang="en-US" altLang="en-US" sz="2400" dirty="0">
                <a:latin typeface="+mn-lt"/>
              </a:rPr>
              <a:t>The rich rule over the poor, and the borrower is servant to the lender. Proverbs 22:7</a:t>
            </a:r>
            <a:r>
              <a:rPr lang="en-US" altLang="en-US" sz="2400" b="1" dirty="0">
                <a:latin typeface="+mn-lt"/>
              </a:rPr>
              <a:t> </a:t>
            </a:r>
          </a:p>
          <a:p>
            <a:pPr lvl="1">
              <a:buFont typeface="Wingdings" panose="05000000000000000000" pitchFamily="2" charset="2"/>
              <a:buChar char="ü"/>
            </a:pPr>
            <a:r>
              <a:rPr lang="en-US" altLang="en-US" sz="2400" dirty="0">
                <a:latin typeface="+mn-lt"/>
              </a:rPr>
              <a:t>[The alien] will lend to you, but you will not lend to him. He will be the head, but you will be the tail. Deuteronomy 28:44</a:t>
            </a:r>
          </a:p>
          <a:p>
            <a:pPr lvl="1">
              <a:buFont typeface="Wingdings" panose="05000000000000000000" pitchFamily="2" charset="2"/>
              <a:buChar char="ü"/>
            </a:pPr>
            <a:r>
              <a:rPr lang="en-US" altLang="en-US" sz="2400" dirty="0">
                <a:latin typeface="+mn-lt"/>
              </a:rPr>
              <a:t>Give to the one who asks you, and do not turn away from the one who wants to borrow from you. Matthew 5:42. </a:t>
            </a:r>
            <a:r>
              <a:rPr lang="en-US" altLang="en-US" sz="2400" b="1" dirty="0">
                <a:latin typeface="+mn-lt"/>
              </a:rPr>
              <a:t> </a:t>
            </a:r>
            <a:endParaRPr lang="en-US" altLang="en-US" sz="2400" dirty="0">
              <a:solidFill>
                <a:srgbClr val="660033"/>
              </a:solidFill>
              <a:latin typeface="+mn-lt"/>
            </a:endParaRPr>
          </a:p>
          <a:p>
            <a:pPr>
              <a:buFont typeface="Wingdings" panose="05000000000000000000" pitchFamily="2" charset="2"/>
              <a:buChar char="ü"/>
            </a:pPr>
            <a:r>
              <a:rPr lang="en-US" altLang="en-US" sz="2800" dirty="0">
                <a:latin typeface="+mn-lt"/>
              </a:rPr>
              <a:t>Bankruptcy should be avoided and all debts satisfied.</a:t>
            </a:r>
          </a:p>
          <a:p>
            <a:pPr lvl="1">
              <a:buFont typeface="Wingdings" panose="05000000000000000000" pitchFamily="2" charset="2"/>
              <a:buChar char="ü"/>
            </a:pPr>
            <a:r>
              <a:rPr lang="en-US" altLang="en-US" sz="2400" dirty="0">
                <a:latin typeface="+mn-lt"/>
              </a:rPr>
              <a:t>The wicked borrow and do not repay, but the righteous give generously; Psalm 37:21</a:t>
            </a:r>
            <a:endParaRPr lang="en-US" altLang="en-US" sz="2400" dirty="0">
              <a:solidFill>
                <a:srgbClr val="660033"/>
              </a:solidFill>
              <a:latin typeface="+mn-lt"/>
            </a:endParaRPr>
          </a:p>
        </p:txBody>
      </p:sp>
      <p:pic>
        <p:nvPicPr>
          <p:cNvPr id="69637" name="Picture 14" descr="BD04928_"/>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0083896" y="0"/>
            <a:ext cx="1525401" cy="1516997"/>
          </a:xfrm>
          <a:noFill/>
        </p:spPr>
      </p:pic>
    </p:spTree>
    <p:extLst>
      <p:ext uri="{BB962C8B-B14F-4D97-AF65-F5344CB8AC3E}">
        <p14:creationId xmlns:p14="http://schemas.microsoft.com/office/powerpoint/2010/main" val="35934303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slide(fromBottom)">
                                      <p:cBhvr>
                                        <p:cTn id="7" dur="500"/>
                                        <p:tgtEl>
                                          <p:spTgt spid="54275">
                                            <p:txEl>
                                              <p:pRg st="0" end="0"/>
                                            </p:txEl>
                                          </p:spTgt>
                                        </p:tgtEl>
                                      </p:cBhvr>
                                    </p:animEffect>
                                  </p:childTnLst>
                                  <p:subTnLst>
                                    <p:cmd type="evt" cmd="onstopaudio">
                                      <p:cBhvr>
                                        <p:cTn display="0" masterRel="sameClick">
                                          <p:stCondLst>
                                            <p:cond evt="begin" delay="0">
                                              <p:tn val="5"/>
                                            </p:cond>
                                          </p:stCondLst>
                                        </p:cTn>
                                        <p:tgtEl>
                                          <p:sldTgt/>
                                        </p:tgtEl>
                                      </p:cBhvr>
                                    </p:cmd>
                                  </p:subTnLst>
                                </p:cTn>
                              </p:par>
                              <p:par>
                                <p:cTn id="8" presetID="12" presetClass="entr" presetSubtype="4" fill="hold" grpId="0" nodeType="withEffect">
                                  <p:stCondLst>
                                    <p:cond delay="0"/>
                                  </p:stCondLst>
                                  <p:childTnLst>
                                    <p:set>
                                      <p:cBhvr>
                                        <p:cTn id="9" dur="1" fill="hold">
                                          <p:stCondLst>
                                            <p:cond delay="0"/>
                                          </p:stCondLst>
                                        </p:cTn>
                                        <p:tgtEl>
                                          <p:spTgt spid="54275">
                                            <p:txEl>
                                              <p:pRg st="1" end="1"/>
                                            </p:txEl>
                                          </p:spTgt>
                                        </p:tgtEl>
                                        <p:attrNameLst>
                                          <p:attrName>style.visibility</p:attrName>
                                        </p:attrNameLst>
                                      </p:cBhvr>
                                      <p:to>
                                        <p:strVal val="visible"/>
                                      </p:to>
                                    </p:set>
                                    <p:animEffect transition="in" filter="slide(fromBottom)">
                                      <p:cBhvr>
                                        <p:cTn id="10" dur="500"/>
                                        <p:tgtEl>
                                          <p:spTgt spid="54275">
                                            <p:txEl>
                                              <p:pRg st="1" end="1"/>
                                            </p:txEl>
                                          </p:spTgt>
                                        </p:tgtEl>
                                      </p:cBhvr>
                                    </p:animEffect>
                                  </p:childTnLst>
                                  <p:subTnLst>
                                    <p:cmd type="evt" cmd="onstopaudio">
                                      <p:cBhvr>
                                        <p:cTn display="0" masterRel="sameClick">
                                          <p:stCondLst>
                                            <p:cond evt="begin" delay="0">
                                              <p:tn val="8"/>
                                            </p:cond>
                                          </p:stCondLst>
                                        </p:cTn>
                                        <p:tgtEl>
                                          <p:sldTgt/>
                                        </p:tgtEl>
                                      </p:cBhvr>
                                    </p:cmd>
                                  </p:subTnLst>
                                </p:cTn>
                              </p:par>
                              <p:par>
                                <p:cTn id="11" presetID="12" presetClass="entr" presetSubtype="4" fill="hold" grpId="0" nodeType="with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Effect transition="in" filter="slide(fromBottom)">
                                      <p:cBhvr>
                                        <p:cTn id="13" dur="500"/>
                                        <p:tgtEl>
                                          <p:spTgt spid="54275">
                                            <p:txEl>
                                              <p:pRg st="2" end="2"/>
                                            </p:txEl>
                                          </p:spTgt>
                                        </p:tgtEl>
                                      </p:cBhvr>
                                    </p:animEffect>
                                  </p:childTnLst>
                                  <p:subTnLst>
                                    <p:cmd type="evt" cmd="onstopaudio">
                                      <p:cBhvr>
                                        <p:cTn display="0" masterRel="sameClick">
                                          <p:stCondLst>
                                            <p:cond evt="begin" delay="0">
                                              <p:tn val="11"/>
                                            </p:cond>
                                          </p:stCondLst>
                                        </p:cTn>
                                        <p:tgtEl>
                                          <p:sldTgt/>
                                        </p:tgtEl>
                                      </p:cBhvr>
                                    </p:cmd>
                                  </p:subTnLst>
                                </p:cTn>
                              </p:par>
                              <p:par>
                                <p:cTn id="14" presetID="12" presetClass="entr" presetSubtype="4" fill="hold" grpId="0" nodeType="withEffect">
                                  <p:stCondLst>
                                    <p:cond delay="0"/>
                                  </p:stCondLst>
                                  <p:childTnLst>
                                    <p:set>
                                      <p:cBhvr>
                                        <p:cTn id="15" dur="1" fill="hold">
                                          <p:stCondLst>
                                            <p:cond delay="0"/>
                                          </p:stCondLst>
                                        </p:cTn>
                                        <p:tgtEl>
                                          <p:spTgt spid="54275">
                                            <p:txEl>
                                              <p:pRg st="3" end="3"/>
                                            </p:txEl>
                                          </p:spTgt>
                                        </p:tgtEl>
                                        <p:attrNameLst>
                                          <p:attrName>style.visibility</p:attrName>
                                        </p:attrNameLst>
                                      </p:cBhvr>
                                      <p:to>
                                        <p:strVal val="visible"/>
                                      </p:to>
                                    </p:set>
                                    <p:animEffect transition="in" filter="slide(fromBottom)">
                                      <p:cBhvr>
                                        <p:cTn id="16" dur="500"/>
                                        <p:tgtEl>
                                          <p:spTgt spid="54275">
                                            <p:txEl>
                                              <p:pRg st="3" end="3"/>
                                            </p:txEl>
                                          </p:spTgt>
                                        </p:tgtEl>
                                      </p:cBhvr>
                                    </p:animEffect>
                                  </p:childTnLst>
                                  <p:subTnLst>
                                    <p:cmd type="evt" cmd="onstopaudio">
                                      <p:cBhvr>
                                        <p:cTn display="0" masterRel="sameClick">
                                          <p:stCondLst>
                                            <p:cond evt="begin" delay="0">
                                              <p:tn val="14"/>
                                            </p:cond>
                                          </p:stCondLst>
                                        </p:cTn>
                                        <p:tgtEl>
                                          <p:sldTgt/>
                                        </p:tgtEl>
                                      </p:cBhvr>
                                    </p:cmd>
                                  </p:subTnLst>
                                </p:cTn>
                              </p:par>
                              <p:par>
                                <p:cTn id="17" presetID="12" presetClass="entr" presetSubtype="4" fill="hold" grpId="0" nodeType="with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animEffect transition="in" filter="slide(fromBottom)">
                                      <p:cBhvr>
                                        <p:cTn id="19" dur="500"/>
                                        <p:tgtEl>
                                          <p:spTgt spid="54275">
                                            <p:txEl>
                                              <p:pRg st="4" end="4"/>
                                            </p:txEl>
                                          </p:spTgt>
                                        </p:tgtEl>
                                      </p:cBhvr>
                                    </p:animEffect>
                                  </p:childTnLst>
                                  <p:subTnLst>
                                    <p:cmd type="evt" cmd="onstopaudio">
                                      <p:cBhvr>
                                        <p:cTn display="0" masterRel="sameClick">
                                          <p:stCondLst>
                                            <p:cond evt="begin" delay="0">
                                              <p:tn val="17"/>
                                            </p:cond>
                                          </p:stCondLst>
                                        </p:cTn>
                                        <p:tgtEl>
                                          <p:sldTgt/>
                                        </p:tgtEl>
                                      </p:cBhvr>
                                    </p:cmd>
                                  </p:sub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54275">
                                            <p:txEl>
                                              <p:pRg st="5" end="5"/>
                                            </p:txEl>
                                          </p:spTgt>
                                        </p:tgtEl>
                                        <p:attrNameLst>
                                          <p:attrName>style.visibility</p:attrName>
                                        </p:attrNameLst>
                                      </p:cBhvr>
                                      <p:to>
                                        <p:strVal val="visible"/>
                                      </p:to>
                                    </p:set>
                                    <p:animEffect transition="in" filter="slide(fromBottom)">
                                      <p:cBhvr>
                                        <p:cTn id="24" dur="500"/>
                                        <p:tgtEl>
                                          <p:spTgt spid="54275">
                                            <p:txEl>
                                              <p:pRg st="5" end="5"/>
                                            </p:txEl>
                                          </p:spTgt>
                                        </p:tgtEl>
                                      </p:cBhvr>
                                    </p:animEffect>
                                  </p:childTnLst>
                                  <p:subTnLst>
                                    <p:cmd type="evt" cmd="onstopaudio">
                                      <p:cBhvr>
                                        <p:cTn display="0" masterRel="sameClick">
                                          <p:stCondLst>
                                            <p:cond evt="begin" delay="0">
                                              <p:tn val="22"/>
                                            </p:cond>
                                          </p:stCondLst>
                                        </p:cTn>
                                        <p:tgtEl>
                                          <p:sldTgt/>
                                        </p:tgtEl>
                                      </p:cBhvr>
                                    </p:cmd>
                                  </p:subTnLst>
                                </p:cTn>
                              </p:par>
                              <p:par>
                                <p:cTn id="25" presetID="12" presetClass="entr" presetSubtype="4" fill="hold" grpId="0" nodeType="withEffect">
                                  <p:stCondLst>
                                    <p:cond delay="0"/>
                                  </p:stCondLst>
                                  <p:childTnLst>
                                    <p:set>
                                      <p:cBhvr>
                                        <p:cTn id="26" dur="1" fill="hold">
                                          <p:stCondLst>
                                            <p:cond delay="0"/>
                                          </p:stCondLst>
                                        </p:cTn>
                                        <p:tgtEl>
                                          <p:spTgt spid="54275">
                                            <p:txEl>
                                              <p:pRg st="6" end="6"/>
                                            </p:txEl>
                                          </p:spTgt>
                                        </p:tgtEl>
                                        <p:attrNameLst>
                                          <p:attrName>style.visibility</p:attrName>
                                        </p:attrNameLst>
                                      </p:cBhvr>
                                      <p:to>
                                        <p:strVal val="visible"/>
                                      </p:to>
                                    </p:set>
                                    <p:animEffect transition="in" filter="slide(fromBottom)">
                                      <p:cBhvr>
                                        <p:cTn id="27" dur="500"/>
                                        <p:tgtEl>
                                          <p:spTgt spid="54275">
                                            <p:txEl>
                                              <p:pRg st="6" end="6"/>
                                            </p:txEl>
                                          </p:spTgt>
                                        </p:tgtEl>
                                      </p:cBhvr>
                                    </p:animEffect>
                                  </p:childTnLst>
                                  <p:subTnLst>
                                    <p:cmd type="evt" cmd="onstopaudio">
                                      <p:cBhvr>
                                        <p:cTn display="0" masterRel="sameClick">
                                          <p:stCondLst>
                                            <p:cond evt="begin" delay="0">
                                              <p:tn val="2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Older Marrieds (40 onward)</a:t>
            </a:r>
            <a:endParaRPr lang="en-US" dirty="0"/>
          </a:p>
        </p:txBody>
      </p:sp>
      <p:sp>
        <p:nvSpPr>
          <p:cNvPr id="3" name="Text Placeholder 2"/>
          <p:cNvSpPr>
            <a:spLocks noGrp="1"/>
          </p:cNvSpPr>
          <p:nvPr>
            <p:ph type="body" idx="1"/>
          </p:nvPr>
        </p:nvSpPr>
        <p:spPr/>
        <p:txBody>
          <a:bodyPr/>
          <a:lstStyle/>
          <a:p>
            <a:r>
              <a:rPr lang="en-US" dirty="0" smtClean="0"/>
              <a:t>Getting and keeping our house in order</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517884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financial freedom—no anxiety about money, and are prepared</a:t>
            </a:r>
            <a:endParaRPr lang="en-US" dirty="0"/>
          </a:p>
        </p:txBody>
      </p:sp>
      <p:sp>
        <p:nvSpPr>
          <p:cNvPr id="3" name="Content Placeholder 2"/>
          <p:cNvSpPr>
            <a:spLocks noGrp="1"/>
          </p:cNvSpPr>
          <p:nvPr>
            <p:ph idx="1"/>
          </p:nvPr>
        </p:nvSpPr>
        <p:spPr>
          <a:xfrm>
            <a:off x="1277483" y="2714171"/>
            <a:ext cx="8946541" cy="3969656"/>
          </a:xfrm>
        </p:spPr>
        <p:txBody>
          <a:bodyPr/>
          <a:lstStyle/>
          <a:p>
            <a:r>
              <a:rPr lang="en-US" dirty="0" smtClean="0"/>
              <a:t>The goal is to be completely free of consumer debt, including autos and credit cards and student loans.</a:t>
            </a:r>
          </a:p>
          <a:p>
            <a:r>
              <a:rPr lang="en-US" dirty="0" smtClean="0"/>
              <a:t>Then work to pay off your home, normally, so that is not an expense when retirement income is usually less.</a:t>
            </a:r>
          </a:p>
          <a:p>
            <a:r>
              <a:rPr lang="en-US" dirty="0" smtClean="0"/>
              <a:t>If Mom didn’t work due to children, she can enter the marketplace, if you both agree.</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2767476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long-term healthcare insurance for catastrophic illness.</a:t>
            </a:r>
            <a:endParaRPr lang="en-US" dirty="0"/>
          </a:p>
        </p:txBody>
      </p:sp>
      <p:sp>
        <p:nvSpPr>
          <p:cNvPr id="3" name="Content Placeholder 2"/>
          <p:cNvSpPr>
            <a:spLocks noGrp="1"/>
          </p:cNvSpPr>
          <p:nvPr>
            <p:ph idx="1"/>
          </p:nvPr>
        </p:nvSpPr>
        <p:spPr/>
        <p:txBody>
          <a:bodyPr/>
          <a:lstStyle/>
          <a:p>
            <a:r>
              <a:rPr lang="en-US" dirty="0" smtClean="0"/>
              <a:t>The earlier you purchase this, the less will be monthly payments. The better your health, the lower your rates (MassMutual).</a:t>
            </a:r>
          </a:p>
          <a:p>
            <a:r>
              <a:rPr lang="en-US" dirty="0" smtClean="0"/>
              <a:t>God expects family to care for aged members (1 Tim. 5:8), but sometimes it is too much, as with advanced dementia. If we can’t afford this insurance, God will provide.</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3413351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to work until age 70, in the USA</a:t>
            </a:r>
            <a:endParaRPr lang="en-US" dirty="0"/>
          </a:p>
        </p:txBody>
      </p:sp>
      <p:sp>
        <p:nvSpPr>
          <p:cNvPr id="3" name="Content Placeholder 2"/>
          <p:cNvSpPr>
            <a:spLocks noGrp="1"/>
          </p:cNvSpPr>
          <p:nvPr>
            <p:ph idx="1"/>
          </p:nvPr>
        </p:nvSpPr>
        <p:spPr/>
        <p:txBody>
          <a:bodyPr/>
          <a:lstStyle/>
          <a:p>
            <a:r>
              <a:rPr lang="en-US" dirty="0" smtClean="0"/>
              <a:t>Currently your monthly Social Security payout will increase 8% a year between the ages of 67 and 70.</a:t>
            </a:r>
          </a:p>
          <a:p>
            <a:pPr lvl="1"/>
            <a:r>
              <a:rPr lang="en-US" dirty="0" smtClean="0"/>
              <a:t>Of course, if you do not live as long, you will be better off to take payments are full retirement age of 67. We don’t know the future, but longevity of our parents and grandparents, as well as our personal health can give indications. Again, only God knows the future and He can guide each of us.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1475808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investing</a:t>
            </a:r>
            <a:endParaRPr lang="en-US" dirty="0"/>
          </a:p>
        </p:txBody>
      </p:sp>
      <p:sp>
        <p:nvSpPr>
          <p:cNvPr id="3" name="Content Placeholder 2"/>
          <p:cNvSpPr>
            <a:spLocks noGrp="1"/>
          </p:cNvSpPr>
          <p:nvPr>
            <p:ph idx="1"/>
          </p:nvPr>
        </p:nvSpPr>
        <p:spPr>
          <a:xfrm>
            <a:off x="1103312" y="1538514"/>
            <a:ext cx="9942059" cy="4709885"/>
          </a:xfrm>
        </p:spPr>
        <p:txBody>
          <a:bodyPr>
            <a:normAutofit fontScale="92500" lnSpcReduction="10000"/>
          </a:bodyPr>
          <a:lstStyle/>
          <a:p>
            <a:r>
              <a:rPr lang="en-US" dirty="0" smtClean="0"/>
              <a:t>“Do your giving while you’re living, so you’re knowing where it’s going.” Larry Burkett</a:t>
            </a:r>
          </a:p>
          <a:p>
            <a:r>
              <a:rPr lang="en-US" dirty="0" smtClean="0"/>
              <a:t>Provide for your spouse, children and grandchildren (Pro 13:22).</a:t>
            </a:r>
          </a:p>
          <a:p>
            <a:pPr lvl="1"/>
            <a:r>
              <a:rPr lang="en-US" dirty="0" smtClean="0"/>
              <a:t>Provide enough for them to do something, but not so much that they can do nothing.</a:t>
            </a:r>
          </a:p>
          <a:p>
            <a:pPr lvl="1"/>
            <a:r>
              <a:rPr lang="en-US" dirty="0" smtClean="0"/>
              <a:t>Our legal will should be current.</a:t>
            </a:r>
          </a:p>
          <a:p>
            <a:pPr lvl="1"/>
            <a:r>
              <a:rPr lang="en-US" dirty="0" smtClean="0"/>
              <a:t>Our spouse and perhaps our executor should know how to locate all assets, including websites, user names, and passwords (a paper copy).</a:t>
            </a:r>
          </a:p>
          <a:p>
            <a:r>
              <a:rPr lang="en-US" dirty="0" smtClean="0"/>
              <a:t>Aim for Level 6 giving.</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4271410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320">
              <a:defRPr kumimoji="1" sz="1765">
                <a:solidFill>
                  <a:schemeClr val="tx1"/>
                </a:solidFill>
                <a:latin typeface="Times New Roman" panose="02020603050405020304" pitchFamily="18" charset="0"/>
              </a:defRPr>
            </a:lvl1pPr>
            <a:lvl2pPr marL="655579" indent="-252146" defTabSz="899320">
              <a:defRPr kumimoji="1" sz="1765">
                <a:solidFill>
                  <a:schemeClr val="tx1"/>
                </a:solidFill>
                <a:latin typeface="Times New Roman" panose="02020603050405020304" pitchFamily="18" charset="0"/>
              </a:defRPr>
            </a:lvl2pPr>
            <a:lvl3pPr marL="1008583" indent="-201717" defTabSz="899320">
              <a:defRPr kumimoji="1" sz="1765">
                <a:solidFill>
                  <a:schemeClr val="tx1"/>
                </a:solidFill>
                <a:latin typeface="Times New Roman" panose="02020603050405020304" pitchFamily="18" charset="0"/>
              </a:defRPr>
            </a:lvl3pPr>
            <a:lvl4pPr marL="1412016" indent="-201717" defTabSz="899320">
              <a:defRPr kumimoji="1" sz="1765">
                <a:solidFill>
                  <a:schemeClr val="tx1"/>
                </a:solidFill>
                <a:latin typeface="Times New Roman" panose="02020603050405020304" pitchFamily="18" charset="0"/>
              </a:defRPr>
            </a:lvl4pPr>
            <a:lvl5pPr marL="1815450" indent="-201717" defTabSz="899320">
              <a:defRPr kumimoji="1" sz="1765">
                <a:solidFill>
                  <a:schemeClr val="tx1"/>
                </a:solidFill>
                <a:latin typeface="Times New Roman" panose="02020603050405020304" pitchFamily="18" charset="0"/>
              </a:defRPr>
            </a:lvl5pPr>
            <a:lvl6pPr marL="22188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6pPr>
            <a:lvl7pPr marL="2622316"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7pPr>
            <a:lvl8pPr marL="3025750"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8pPr>
            <a:lvl9pPr marL="34291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9pPr>
          </a:lstStyle>
          <a:p>
            <a:fld id="{A21FBA79-2134-4ADE-BAE6-E2CBA2003FF9}" type="slidenum">
              <a:rPr kumimoji="0" lang="en-US" altLang="en-US" sz="1412"/>
              <a:pPr/>
              <a:t>37</a:t>
            </a:fld>
            <a:endParaRPr kumimoji="0" lang="en-US" altLang="en-US" sz="1412"/>
          </a:p>
        </p:txBody>
      </p:sp>
      <p:sp>
        <p:nvSpPr>
          <p:cNvPr id="381954" name="Rectangle 2"/>
          <p:cNvSpPr>
            <a:spLocks noGrp="1" noChangeArrowheads="1"/>
          </p:cNvSpPr>
          <p:nvPr>
            <p:ph type="title"/>
          </p:nvPr>
        </p:nvSpPr>
        <p:spPr/>
        <p:txBody>
          <a:bodyPr/>
          <a:lstStyle/>
          <a:p>
            <a:pPr eaLnBrk="1" hangingPunct="1">
              <a:defRPr/>
            </a:pPr>
            <a:r>
              <a:rPr lang="en-US" dirty="0" smtClean="0">
                <a:solidFill>
                  <a:srgbClr val="FF3300"/>
                </a:solidFill>
                <a:latin typeface="+mn-lt"/>
              </a:rPr>
              <a:t>6 LEVELS OF GIVING</a:t>
            </a:r>
          </a:p>
        </p:txBody>
      </p:sp>
      <p:sp>
        <p:nvSpPr>
          <p:cNvPr id="381955" name="Rectangle 3"/>
          <p:cNvSpPr>
            <a:spLocks noGrp="1" noChangeArrowheads="1"/>
          </p:cNvSpPr>
          <p:nvPr>
            <p:ph type="body" idx="1"/>
          </p:nvPr>
        </p:nvSpPr>
        <p:spPr>
          <a:xfrm>
            <a:off x="1161143" y="1407885"/>
            <a:ext cx="9103445" cy="5225143"/>
          </a:xfrm>
        </p:spPr>
        <p:txBody>
          <a:bodyPr>
            <a:normAutofit/>
          </a:bodyPr>
          <a:lstStyle/>
          <a:p>
            <a:pPr eaLnBrk="1" hangingPunct="1">
              <a:lnSpc>
                <a:spcPct val="90000"/>
              </a:lnSpc>
              <a:buFontTx/>
              <a:buNone/>
            </a:pPr>
            <a:r>
              <a:rPr lang="en-US" altLang="en-US" sz="2824" dirty="0"/>
              <a:t>1. Giving little or nothing. Among born-again Americans, 24% gave nothing to churches in 2007</a:t>
            </a:r>
            <a:r>
              <a:rPr lang="en-US" altLang="en-US" sz="2824" baseline="30000" dirty="0"/>
              <a:t>1</a:t>
            </a:r>
            <a:r>
              <a:rPr lang="en-US" altLang="en-US" sz="2824" dirty="0"/>
              <a:t>.</a:t>
            </a:r>
            <a:endParaRPr lang="en-US" altLang="en-US" sz="2824" baseline="30000" dirty="0"/>
          </a:p>
          <a:p>
            <a:pPr eaLnBrk="1" hangingPunct="1">
              <a:lnSpc>
                <a:spcPct val="90000"/>
              </a:lnSpc>
              <a:buFontTx/>
              <a:buNone/>
            </a:pPr>
            <a:r>
              <a:rPr lang="en-US" altLang="en-US" sz="2824" dirty="0"/>
              <a:t>2. Inadequate giving--giving less than 10%. Only 24% of evangelicals (the 7% most strongly committed Christians) tithed in 2007</a:t>
            </a:r>
            <a:r>
              <a:rPr lang="en-US" altLang="en-US" b="0" baseline="30000" dirty="0" smtClean="0"/>
              <a:t>2</a:t>
            </a:r>
            <a:r>
              <a:rPr lang="en-US" altLang="en-US" sz="2824" dirty="0"/>
              <a:t>.</a:t>
            </a:r>
          </a:p>
          <a:p>
            <a:pPr eaLnBrk="1" hangingPunct="1">
              <a:lnSpc>
                <a:spcPct val="90000"/>
              </a:lnSpc>
              <a:buFontTx/>
              <a:buNone/>
            </a:pPr>
            <a:r>
              <a:rPr lang="en-US" altLang="en-US" sz="2824" dirty="0"/>
              <a:t>3. Obedient giving. Giving a tithe.</a:t>
            </a:r>
          </a:p>
          <a:p>
            <a:pPr eaLnBrk="1" hangingPunct="1">
              <a:lnSpc>
                <a:spcPct val="90000"/>
              </a:lnSpc>
              <a:buFontTx/>
              <a:buNone/>
            </a:pPr>
            <a:r>
              <a:rPr lang="en-US" altLang="en-US" sz="2824" dirty="0"/>
              <a:t>4. Giving beyond obedience--beyond the tithe.</a:t>
            </a:r>
          </a:p>
          <a:p>
            <a:pPr eaLnBrk="1" hangingPunct="1">
              <a:lnSpc>
                <a:spcPct val="90000"/>
              </a:lnSpc>
              <a:buFontTx/>
              <a:buNone/>
            </a:pPr>
            <a:r>
              <a:rPr lang="en-US" altLang="en-US" sz="2824" dirty="0"/>
              <a:t>	</a:t>
            </a:r>
            <a:r>
              <a:rPr lang="en-US" altLang="en-US" sz="1412" dirty="0"/>
              <a:t>1,2  George </a:t>
            </a:r>
            <a:r>
              <a:rPr lang="en-US" altLang="en-US" sz="1412" dirty="0" err="1"/>
              <a:t>Barna</a:t>
            </a:r>
            <a:r>
              <a:rPr lang="en-US" altLang="en-US" sz="1412" dirty="0"/>
              <a:t>, “New Study Shows Trends in Tithing and Donating,” </a:t>
            </a:r>
            <a:r>
              <a:rPr lang="en-US" altLang="en-US" sz="1412" dirty="0">
                <a:hlinkClick r:id="rId3"/>
              </a:rPr>
              <a:t>http://www.barna.org/barna-update/article/18-congregations/41-new-study-shows-trends-in-tithing-and-donating</a:t>
            </a:r>
            <a:r>
              <a:rPr lang="en-US" altLang="en-US" sz="1412" dirty="0"/>
              <a:t>  April 14, 2008, accessed </a:t>
            </a:r>
            <a:r>
              <a:rPr lang="en-US" altLang="en-US" sz="1412" dirty="0" smtClean="0"/>
              <a:t>2/3/10</a:t>
            </a:r>
            <a:endParaRPr lang="en-US" altLang="en-US" sz="2824" dirty="0"/>
          </a:p>
        </p:txBody>
      </p:sp>
    </p:spTree>
    <p:extLst>
      <p:ext uri="{BB962C8B-B14F-4D97-AF65-F5344CB8AC3E}">
        <p14:creationId xmlns:p14="http://schemas.microsoft.com/office/powerpoint/2010/main" val="1543829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81954"/>
                                        </p:tgtEl>
                                        <p:attrNameLst>
                                          <p:attrName>style.visibility</p:attrName>
                                        </p:attrNameLst>
                                      </p:cBhvr>
                                      <p:to>
                                        <p:strVal val="visible"/>
                                      </p:to>
                                    </p:set>
                                    <p:animEffect transition="in" filter="dissolve">
                                      <p:cBhvr>
                                        <p:cTn id="7" dur="500"/>
                                        <p:tgtEl>
                                          <p:spTgt spid="3819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1955">
                                            <p:txEl>
                                              <p:pRg st="0" end="0"/>
                                            </p:txEl>
                                          </p:spTgt>
                                        </p:tgtEl>
                                        <p:attrNameLst>
                                          <p:attrName>style.visibility</p:attrName>
                                        </p:attrNameLst>
                                      </p:cBhvr>
                                      <p:to>
                                        <p:strVal val="visible"/>
                                      </p:to>
                                    </p:set>
                                    <p:animEffect transition="in" filter="dissolve">
                                      <p:cBhvr>
                                        <p:cTn id="12" dur="500"/>
                                        <p:tgtEl>
                                          <p:spTgt spid="3819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1955">
                                            <p:txEl>
                                              <p:pRg st="1" end="1"/>
                                            </p:txEl>
                                          </p:spTgt>
                                        </p:tgtEl>
                                        <p:attrNameLst>
                                          <p:attrName>style.visibility</p:attrName>
                                        </p:attrNameLst>
                                      </p:cBhvr>
                                      <p:to>
                                        <p:strVal val="visible"/>
                                      </p:to>
                                    </p:set>
                                    <p:animEffect transition="in" filter="dissolve">
                                      <p:cBhvr>
                                        <p:cTn id="17" dur="500"/>
                                        <p:tgtEl>
                                          <p:spTgt spid="3819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1955">
                                            <p:txEl>
                                              <p:pRg st="2" end="2"/>
                                            </p:txEl>
                                          </p:spTgt>
                                        </p:tgtEl>
                                        <p:attrNameLst>
                                          <p:attrName>style.visibility</p:attrName>
                                        </p:attrNameLst>
                                      </p:cBhvr>
                                      <p:to>
                                        <p:strVal val="visible"/>
                                      </p:to>
                                    </p:set>
                                    <p:animEffect transition="in" filter="dissolve">
                                      <p:cBhvr>
                                        <p:cTn id="22" dur="500"/>
                                        <p:tgtEl>
                                          <p:spTgt spid="3819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81955">
                                            <p:txEl>
                                              <p:pRg st="3" end="3"/>
                                            </p:txEl>
                                          </p:spTgt>
                                        </p:tgtEl>
                                        <p:attrNameLst>
                                          <p:attrName>style.visibility</p:attrName>
                                        </p:attrNameLst>
                                      </p:cBhvr>
                                      <p:to>
                                        <p:strVal val="visible"/>
                                      </p:to>
                                    </p:set>
                                    <p:animEffect transition="in" filter="dissolve">
                                      <p:cBhvr>
                                        <p:cTn id="27" dur="500"/>
                                        <p:tgtEl>
                                          <p:spTgt spid="3819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81955">
                                            <p:txEl>
                                              <p:pRg st="4" end="4"/>
                                            </p:txEl>
                                          </p:spTgt>
                                        </p:tgtEl>
                                        <p:attrNameLst>
                                          <p:attrName>style.visibility</p:attrName>
                                        </p:attrNameLst>
                                      </p:cBhvr>
                                      <p:to>
                                        <p:strVal val="visible"/>
                                      </p:to>
                                    </p:set>
                                    <p:animEffect transition="in" filter="dissolve">
                                      <p:cBhvr>
                                        <p:cTn id="32" dur="500"/>
                                        <p:tgtEl>
                                          <p:spTgt spid="3819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p:bldP spid="381955"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320">
              <a:defRPr kumimoji="1" sz="1765">
                <a:solidFill>
                  <a:schemeClr val="tx1"/>
                </a:solidFill>
                <a:latin typeface="Times New Roman" panose="02020603050405020304" pitchFamily="18" charset="0"/>
              </a:defRPr>
            </a:lvl1pPr>
            <a:lvl2pPr marL="655579" indent="-252146" defTabSz="899320">
              <a:defRPr kumimoji="1" sz="1765">
                <a:solidFill>
                  <a:schemeClr val="tx1"/>
                </a:solidFill>
                <a:latin typeface="Times New Roman" panose="02020603050405020304" pitchFamily="18" charset="0"/>
              </a:defRPr>
            </a:lvl2pPr>
            <a:lvl3pPr marL="1008583" indent="-201717" defTabSz="899320">
              <a:defRPr kumimoji="1" sz="1765">
                <a:solidFill>
                  <a:schemeClr val="tx1"/>
                </a:solidFill>
                <a:latin typeface="Times New Roman" panose="02020603050405020304" pitchFamily="18" charset="0"/>
              </a:defRPr>
            </a:lvl3pPr>
            <a:lvl4pPr marL="1412016" indent="-201717" defTabSz="899320">
              <a:defRPr kumimoji="1" sz="1765">
                <a:solidFill>
                  <a:schemeClr val="tx1"/>
                </a:solidFill>
                <a:latin typeface="Times New Roman" panose="02020603050405020304" pitchFamily="18" charset="0"/>
              </a:defRPr>
            </a:lvl4pPr>
            <a:lvl5pPr marL="1815450" indent="-201717" defTabSz="899320">
              <a:defRPr kumimoji="1" sz="1765">
                <a:solidFill>
                  <a:schemeClr val="tx1"/>
                </a:solidFill>
                <a:latin typeface="Times New Roman" panose="02020603050405020304" pitchFamily="18" charset="0"/>
              </a:defRPr>
            </a:lvl5pPr>
            <a:lvl6pPr marL="22188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6pPr>
            <a:lvl7pPr marL="2622316"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7pPr>
            <a:lvl8pPr marL="3025750"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8pPr>
            <a:lvl9pPr marL="3429183" indent="-201717" defTabSz="899320" eaLnBrk="0" fontAlgn="base" hangingPunct="0">
              <a:spcBef>
                <a:spcPct val="0"/>
              </a:spcBef>
              <a:spcAft>
                <a:spcPct val="0"/>
              </a:spcAft>
              <a:defRPr kumimoji="1" sz="1765">
                <a:solidFill>
                  <a:schemeClr val="tx1"/>
                </a:solidFill>
                <a:latin typeface="Times New Roman" panose="02020603050405020304" pitchFamily="18" charset="0"/>
              </a:defRPr>
            </a:lvl9pPr>
          </a:lstStyle>
          <a:p>
            <a:fld id="{3CA7D307-FE0C-4FA1-99B1-B2DAAAB507A6}" type="slidenum">
              <a:rPr kumimoji="0" lang="en-US" altLang="en-US" sz="1412"/>
              <a:pPr/>
              <a:t>38</a:t>
            </a:fld>
            <a:endParaRPr kumimoji="0" lang="en-US" altLang="en-US" sz="1412"/>
          </a:p>
        </p:txBody>
      </p:sp>
      <p:sp>
        <p:nvSpPr>
          <p:cNvPr id="412674" name="Rectangle 2"/>
          <p:cNvSpPr>
            <a:spLocks noGrp="1" noChangeArrowheads="1"/>
          </p:cNvSpPr>
          <p:nvPr>
            <p:ph type="title"/>
          </p:nvPr>
        </p:nvSpPr>
        <p:spPr/>
        <p:txBody>
          <a:bodyPr/>
          <a:lstStyle/>
          <a:p>
            <a:pPr eaLnBrk="1" hangingPunct="1">
              <a:defRPr/>
            </a:pPr>
            <a:r>
              <a:rPr lang="en-US" dirty="0" smtClean="0">
                <a:solidFill>
                  <a:srgbClr val="FF3300"/>
                </a:solidFill>
                <a:latin typeface="+mn-lt"/>
              </a:rPr>
              <a:t>6 LEVELS OF GIVING</a:t>
            </a:r>
          </a:p>
        </p:txBody>
      </p:sp>
      <p:sp>
        <p:nvSpPr>
          <p:cNvPr id="412675" name="Rectangle 3"/>
          <p:cNvSpPr>
            <a:spLocks noGrp="1" noChangeArrowheads="1"/>
          </p:cNvSpPr>
          <p:nvPr>
            <p:ph type="body" idx="1"/>
          </p:nvPr>
        </p:nvSpPr>
        <p:spPr>
          <a:xfrm>
            <a:off x="1553030" y="1479177"/>
            <a:ext cx="8644324" cy="4840941"/>
          </a:xfrm>
        </p:spPr>
        <p:txBody>
          <a:bodyPr/>
          <a:lstStyle/>
          <a:p>
            <a:pPr eaLnBrk="1" hangingPunct="1">
              <a:buFontTx/>
              <a:buNone/>
            </a:pPr>
            <a:r>
              <a:rPr lang="en-US" altLang="en-US" sz="2824" dirty="0"/>
              <a:t>5. Giving generously, being “willing to share” </a:t>
            </a:r>
          </a:p>
          <a:p>
            <a:pPr eaLnBrk="1" hangingPunct="1">
              <a:buFontTx/>
              <a:buNone/>
            </a:pPr>
            <a:r>
              <a:rPr lang="en-US" altLang="en-US" sz="3088" dirty="0"/>
              <a:t>	</a:t>
            </a:r>
            <a:r>
              <a:rPr lang="en-US" altLang="en-US" sz="2471" dirty="0"/>
              <a:t>1 Timothy 6:18   Command them to do good, to be rich in good deeds, and to be generous and willing to share.</a:t>
            </a:r>
          </a:p>
          <a:p>
            <a:pPr eaLnBrk="1" hangingPunct="1">
              <a:buFontTx/>
              <a:buNone/>
            </a:pPr>
            <a:r>
              <a:rPr lang="en-US" altLang="en-US" b="0" dirty="0" smtClean="0"/>
              <a:t>6. Surpassing generosity. Giving out of God’s bounty, becoming a conduit of His blessing </a:t>
            </a:r>
            <a:r>
              <a:rPr lang="en-US" altLang="en-US" dirty="0" smtClean="0"/>
              <a:t> </a:t>
            </a:r>
          </a:p>
          <a:p>
            <a:pPr eaLnBrk="1" hangingPunct="1">
              <a:buFontTx/>
              <a:buNone/>
            </a:pPr>
            <a:r>
              <a:rPr lang="en-US" altLang="en-US" dirty="0" smtClean="0"/>
              <a:t>	</a:t>
            </a:r>
            <a:r>
              <a:rPr lang="en-US" altLang="en-US" sz="2471" dirty="0"/>
              <a:t>2 Cor. 9:11 You will be made rich in every way so that you can be generous on every occasion, and through us your generosity will result in thanksgiving to God.</a:t>
            </a:r>
          </a:p>
        </p:txBody>
      </p:sp>
    </p:spTree>
    <p:extLst>
      <p:ext uri="{BB962C8B-B14F-4D97-AF65-F5344CB8AC3E}">
        <p14:creationId xmlns:p14="http://schemas.microsoft.com/office/powerpoint/2010/main" val="3088514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2674"/>
                                        </p:tgtEl>
                                        <p:attrNameLst>
                                          <p:attrName>style.visibility</p:attrName>
                                        </p:attrNameLst>
                                      </p:cBhvr>
                                      <p:to>
                                        <p:strVal val="visible"/>
                                      </p:to>
                                    </p:set>
                                    <p:animEffect transition="in" filter="dissolve">
                                      <p:cBhvr>
                                        <p:cTn id="7" dur="500"/>
                                        <p:tgtEl>
                                          <p:spTgt spid="412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2675">
                                            <p:txEl>
                                              <p:pRg st="0" end="0"/>
                                            </p:txEl>
                                          </p:spTgt>
                                        </p:tgtEl>
                                        <p:attrNameLst>
                                          <p:attrName>style.visibility</p:attrName>
                                        </p:attrNameLst>
                                      </p:cBhvr>
                                      <p:to>
                                        <p:strVal val="visible"/>
                                      </p:to>
                                    </p:set>
                                    <p:animEffect transition="in" filter="dissolve">
                                      <p:cBhvr>
                                        <p:cTn id="12" dur="500"/>
                                        <p:tgtEl>
                                          <p:spTgt spid="412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2675">
                                            <p:txEl>
                                              <p:pRg st="1" end="1"/>
                                            </p:txEl>
                                          </p:spTgt>
                                        </p:tgtEl>
                                        <p:attrNameLst>
                                          <p:attrName>style.visibility</p:attrName>
                                        </p:attrNameLst>
                                      </p:cBhvr>
                                      <p:to>
                                        <p:strVal val="visible"/>
                                      </p:to>
                                    </p:set>
                                    <p:animEffect transition="in" filter="dissolve">
                                      <p:cBhvr>
                                        <p:cTn id="17" dur="500"/>
                                        <p:tgtEl>
                                          <p:spTgt spid="4126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2675">
                                            <p:txEl>
                                              <p:pRg st="2" end="2"/>
                                            </p:txEl>
                                          </p:spTgt>
                                        </p:tgtEl>
                                        <p:attrNameLst>
                                          <p:attrName>style.visibility</p:attrName>
                                        </p:attrNameLst>
                                      </p:cBhvr>
                                      <p:to>
                                        <p:strVal val="visible"/>
                                      </p:to>
                                    </p:set>
                                    <p:animEffect transition="in" filter="dissolve">
                                      <p:cBhvr>
                                        <p:cTn id="22" dur="500"/>
                                        <p:tgtEl>
                                          <p:spTgt spid="4126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2675">
                                            <p:txEl>
                                              <p:pRg st="3" end="3"/>
                                            </p:txEl>
                                          </p:spTgt>
                                        </p:tgtEl>
                                        <p:attrNameLst>
                                          <p:attrName>style.visibility</p:attrName>
                                        </p:attrNameLst>
                                      </p:cBhvr>
                                      <p:to>
                                        <p:strVal val="visible"/>
                                      </p:to>
                                    </p:set>
                                    <p:animEffect transition="in" filter="dissolve">
                                      <p:cBhvr>
                                        <p:cTn id="27" dur="500"/>
                                        <p:tgtEl>
                                          <p:spTgt spid="412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4" grpId="0"/>
      <p:bldP spid="41267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and Hers</a:t>
            </a:r>
            <a:endParaRPr lang="en-US" dirty="0"/>
          </a:p>
        </p:txBody>
      </p:sp>
      <p:sp>
        <p:nvSpPr>
          <p:cNvPr id="3" name="Content Placeholder 2"/>
          <p:cNvSpPr>
            <a:spLocks noGrp="1"/>
          </p:cNvSpPr>
          <p:nvPr>
            <p:ph idx="1"/>
          </p:nvPr>
        </p:nvSpPr>
        <p:spPr>
          <a:xfrm>
            <a:off x="1103312" y="2052918"/>
            <a:ext cx="9766618" cy="4393602"/>
          </a:xfrm>
        </p:spPr>
        <p:txBody>
          <a:bodyPr>
            <a:normAutofit lnSpcReduction="10000"/>
          </a:bodyPr>
          <a:lstStyle/>
          <a:p>
            <a:r>
              <a:rPr lang="en-US" dirty="0" smtClean="0"/>
              <a:t>It’s generally better to have unity of finances. One checkbook, one debit/credit card account, etc.</a:t>
            </a:r>
          </a:p>
          <a:p>
            <a:r>
              <a:rPr lang="en-US" dirty="0" smtClean="0"/>
              <a:t>Be careful that separate inheritances, if any, do not divide the husband and wife. </a:t>
            </a:r>
          </a:p>
          <a:p>
            <a:pPr lvl="1"/>
            <a:r>
              <a:rPr lang="en-US" dirty="0" smtClean="0"/>
              <a:t>Forge an agreement. For example, each has liberty to spend it as s/he sees fit.</a:t>
            </a:r>
          </a:p>
          <a:p>
            <a:pPr lvl="1"/>
            <a:r>
              <a:rPr lang="en-US" dirty="0" smtClean="0"/>
              <a:t>If there is separate money, split certain expenses.</a:t>
            </a:r>
          </a:p>
          <a:p>
            <a:r>
              <a:rPr lang="en-US" dirty="0" smtClean="0"/>
              <a:t>Unless one is an addict or otherwise untrustworthy, have assets in both names and have each other as primary beneficiaries.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3557113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15864"/>
          </a:xfrm>
        </p:spPr>
        <p:txBody>
          <a:bodyPr/>
          <a:lstStyle/>
          <a:p>
            <a:r>
              <a:rPr lang="en-US" dirty="0" smtClean="0"/>
              <a:t>US cultural ungodliness</a:t>
            </a:r>
            <a:endParaRPr lang="en-US" dirty="0"/>
          </a:p>
        </p:txBody>
      </p:sp>
      <p:sp>
        <p:nvSpPr>
          <p:cNvPr id="3" name="Content Placeholder 2"/>
          <p:cNvSpPr>
            <a:spLocks noGrp="1"/>
          </p:cNvSpPr>
          <p:nvPr>
            <p:ph idx="1"/>
          </p:nvPr>
        </p:nvSpPr>
        <p:spPr>
          <a:xfrm>
            <a:off x="1016226" y="1853248"/>
            <a:ext cx="10450059" cy="4724399"/>
          </a:xfrm>
        </p:spPr>
        <p:txBody>
          <a:bodyPr>
            <a:normAutofit fontScale="92500" lnSpcReduction="10000"/>
          </a:bodyPr>
          <a:lstStyle/>
          <a:p>
            <a:r>
              <a:rPr lang="en-US" dirty="0" smtClean="0"/>
              <a:t>Materialism: “preoccupation </a:t>
            </a:r>
            <a:r>
              <a:rPr lang="en-US" dirty="0"/>
              <a:t>with or emphasis on material objects, comforts, and considerations, with a disinterest in or rejection of spiritual, intellectual, or cultural values</a:t>
            </a:r>
            <a:r>
              <a:rPr lang="en-US" dirty="0" smtClean="0"/>
              <a:t>.”</a:t>
            </a:r>
            <a:r>
              <a:rPr lang="en-US" sz="1400" dirty="0"/>
              <a:t> Dictionary.com</a:t>
            </a:r>
          </a:p>
          <a:p>
            <a:r>
              <a:rPr lang="en-US" dirty="0" smtClean="0"/>
              <a:t>Sexual immorality expressed or practiced virtually everywhere.</a:t>
            </a:r>
          </a:p>
          <a:p>
            <a:r>
              <a:rPr lang="en-US" dirty="0" smtClean="0"/>
              <a:t>Relativism. This is a denial of all absolutes (except that there are no absolutes), leaving us with no point of reference for what is right or wrong.</a:t>
            </a:r>
          </a:p>
          <a:p>
            <a:r>
              <a:rPr lang="en-US" dirty="0" smtClean="0"/>
              <a:t> Scientism</a:t>
            </a:r>
            <a:r>
              <a:rPr lang="en-US" dirty="0"/>
              <a:t>: </a:t>
            </a:r>
            <a:r>
              <a:rPr lang="en-US" dirty="0" smtClean="0"/>
              <a:t>“an </a:t>
            </a:r>
            <a:r>
              <a:rPr lang="en-US" dirty="0"/>
              <a:t>exaggerated trust in the efficacy of the methods of natural science applied to all areas of </a:t>
            </a:r>
            <a:r>
              <a:rPr lang="en-US" dirty="0" smtClean="0"/>
              <a:t>investigation” </a:t>
            </a:r>
            <a:r>
              <a:rPr lang="en-US" sz="1700" dirty="0" smtClean="0">
                <a:hlinkClick r:id="rId3"/>
              </a:rPr>
              <a:t>www.merriam-webster.com/dictionary/scientism</a:t>
            </a:r>
            <a:r>
              <a:rPr lang="en-US" sz="1700" dirty="0" smtClean="0"/>
              <a:t> </a:t>
            </a:r>
            <a:endParaRPr lang="en-US" sz="1700" dirty="0"/>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303849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 financial disaster</a:t>
            </a:r>
            <a:endParaRPr lang="en-US" dirty="0"/>
          </a:p>
        </p:txBody>
      </p:sp>
      <p:sp>
        <p:nvSpPr>
          <p:cNvPr id="3" name="Content Placeholder 2"/>
          <p:cNvSpPr>
            <a:spLocks noGrp="1"/>
          </p:cNvSpPr>
          <p:nvPr>
            <p:ph idx="1"/>
          </p:nvPr>
        </p:nvSpPr>
        <p:spPr>
          <a:xfrm>
            <a:off x="1103312" y="2052918"/>
            <a:ext cx="9724345" cy="4195481"/>
          </a:xfrm>
        </p:spPr>
        <p:txBody>
          <a:bodyPr/>
          <a:lstStyle/>
          <a:p>
            <a:r>
              <a:rPr lang="en-US" dirty="0" smtClean="0"/>
              <a:t>Baby boomers continue to divorce at high rates. In 2010 about 46% of those aged 55-59 were divorced, and about 43% of those aged 60-64 were divorced.</a:t>
            </a:r>
          </a:p>
          <a:p>
            <a:pPr lvl="3"/>
            <a:r>
              <a:rPr lang="en-US" dirty="0">
                <a:hlinkClick r:id="rId2"/>
              </a:rPr>
              <a:t>http://www.washingtonpost.com/blogs/wonkblog/wp/2014/03/27/divorce-is-actually-on-the-rise-and-its-the-baby-boomers-fault</a:t>
            </a:r>
            <a:r>
              <a:rPr lang="en-US" dirty="0" smtClean="0">
                <a:hlinkClick r:id="rId2"/>
              </a:rPr>
              <a:t>/</a:t>
            </a:r>
            <a:r>
              <a:rPr lang="en-US" dirty="0" smtClean="0"/>
              <a:t> </a:t>
            </a:r>
          </a:p>
          <a:p>
            <a:r>
              <a:rPr lang="en-US" dirty="0" smtClean="0"/>
              <a:t>In general terms, those divorcing will have to live on half the income, and maintain their own household on that income, not considering any alimony.</a:t>
            </a:r>
          </a:p>
          <a:p>
            <a:pPr lvl="1"/>
            <a:r>
              <a:rPr lang="en-US" dirty="0" smtClean="0"/>
              <a:t>The next worse thing is to divorce twice.</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29464124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Years</a:t>
            </a:r>
            <a:endParaRPr lang="en-US" dirty="0"/>
          </a:p>
        </p:txBody>
      </p:sp>
      <p:sp>
        <p:nvSpPr>
          <p:cNvPr id="3" name="Content Placeholder 2"/>
          <p:cNvSpPr>
            <a:spLocks noGrp="1"/>
          </p:cNvSpPr>
          <p:nvPr>
            <p:ph idx="1"/>
          </p:nvPr>
        </p:nvSpPr>
        <p:spPr/>
        <p:txBody>
          <a:bodyPr/>
          <a:lstStyle/>
          <a:p>
            <a:r>
              <a:rPr lang="en-US" dirty="0" smtClean="0"/>
              <a:t>Typically couples will spend more on travel during early retirement, when their health is good.</a:t>
            </a:r>
          </a:p>
          <a:p>
            <a:r>
              <a:rPr lang="en-US" dirty="0" smtClean="0"/>
              <a:t>Every good gift comes from God. Continue to pray about purchases as stewards of God’s money.</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41434753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z="3971" dirty="0"/>
              <a:t>What if your personal income </a:t>
            </a:r>
            <a:r>
              <a:rPr lang="en-US" altLang="en-US" sz="3971" dirty="0" smtClean="0"/>
              <a:t>is more than sufficient?</a:t>
            </a:r>
            <a:endParaRPr lang="en-US" altLang="en-US" sz="3971" dirty="0"/>
          </a:p>
        </p:txBody>
      </p:sp>
      <p:sp>
        <p:nvSpPr>
          <p:cNvPr id="272387" name="Rectangle 3"/>
          <p:cNvSpPr>
            <a:spLocks noGrp="1" noChangeArrowheads="1"/>
          </p:cNvSpPr>
          <p:nvPr>
            <p:ph type="body" idx="1"/>
          </p:nvPr>
        </p:nvSpPr>
        <p:spPr>
          <a:xfrm>
            <a:off x="1161143" y="2104570"/>
            <a:ext cx="9103446" cy="4448069"/>
          </a:xfrm>
        </p:spPr>
        <p:txBody>
          <a:bodyPr>
            <a:normAutofit/>
          </a:bodyPr>
          <a:lstStyle/>
          <a:p>
            <a:r>
              <a:rPr lang="en-US" altLang="en-US" sz="2824" dirty="0" smtClean="0"/>
              <a:t>Are </a:t>
            </a:r>
            <a:r>
              <a:rPr lang="en-US" altLang="en-US" sz="2824" dirty="0"/>
              <a:t>you a bucket or a funnel (L. Burkett).  Will you give at least a tithe of your income to the work of God?  Or will more money lead you away from God (Matt. 11:14)?  </a:t>
            </a:r>
          </a:p>
          <a:p>
            <a:r>
              <a:rPr lang="en-US" altLang="en-US" sz="2824" dirty="0"/>
              <a:t>Will you be more generous and </a:t>
            </a:r>
            <a:r>
              <a:rPr lang="en-US" altLang="en-US" sz="2824" dirty="0" smtClean="0"/>
              <a:t>a better </a:t>
            </a:r>
            <a:r>
              <a:rPr lang="en-US" altLang="en-US" sz="2824" dirty="0"/>
              <a:t>steward of your life and gifts, or simply enjoy personal financial freedom with a focus upon this life</a:t>
            </a:r>
            <a:r>
              <a:rPr lang="en-US" altLang="en-US" sz="2824" dirty="0" smtClean="0"/>
              <a:t>?</a:t>
            </a:r>
          </a:p>
          <a:p>
            <a:r>
              <a:rPr lang="en-US" altLang="en-US" sz="2824" dirty="0" smtClean="0"/>
              <a:t>Will we use resources to reach the 2 billion who have never heard of Christ?</a:t>
            </a:r>
            <a:endParaRPr lang="en-US" altLang="en-US" sz="2824" dirty="0"/>
          </a:p>
        </p:txBody>
      </p:sp>
    </p:spTree>
    <p:extLst>
      <p:ext uri="{BB962C8B-B14F-4D97-AF65-F5344CB8AC3E}">
        <p14:creationId xmlns:p14="http://schemas.microsoft.com/office/powerpoint/2010/main" val="3792929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72387">
                                            <p:txEl>
                                              <p:pRg st="0" end="0"/>
                                            </p:txEl>
                                          </p:spTgt>
                                        </p:tgtEl>
                                        <p:attrNameLst>
                                          <p:attrName>style.visibility</p:attrName>
                                        </p:attrNameLst>
                                      </p:cBhvr>
                                      <p:to>
                                        <p:strVal val="visible"/>
                                      </p:to>
                                    </p:set>
                                    <p:anim to="" calcmode="lin" valueType="num">
                                      <p:cBhvr>
                                        <p:cTn id="7" dur="1" fill="hold"/>
                                        <p:tgtEl>
                                          <p:spTgt spid="27238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72387">
                                            <p:txEl>
                                              <p:pRg st="1" end="1"/>
                                            </p:txEl>
                                          </p:spTgt>
                                        </p:tgtEl>
                                        <p:attrNameLst>
                                          <p:attrName>style.visibility</p:attrName>
                                        </p:attrNameLst>
                                      </p:cBhvr>
                                      <p:to>
                                        <p:strVal val="visible"/>
                                      </p:to>
                                    </p:set>
                                    <p:anim to="" calcmode="lin" valueType="num">
                                      <p:cBhvr>
                                        <p:cTn id="12" dur="1" fill="hold"/>
                                        <p:tgtEl>
                                          <p:spTgt spid="27238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72387">
                                            <p:txEl>
                                              <p:pRg st="2" end="2"/>
                                            </p:txEl>
                                          </p:spTgt>
                                        </p:tgtEl>
                                        <p:attrNameLst>
                                          <p:attrName>style.visibility</p:attrName>
                                        </p:attrNameLst>
                                      </p:cBhvr>
                                      <p:to>
                                        <p:strVal val="visible"/>
                                      </p:to>
                                    </p:set>
                                    <p:anim to="" calcmode="lin" valueType="num">
                                      <p:cBhvr>
                                        <p:cTn id="17" dur="1" fill="hold"/>
                                        <p:tgtEl>
                                          <p:spTgt spid="27238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2072768"/>
          </a:xfrm>
        </p:spPr>
        <p:txBody>
          <a:bodyPr/>
          <a:lstStyle/>
          <a:p>
            <a:r>
              <a:rPr lang="en-US" dirty="0" smtClean="0"/>
              <a:t>The Bible gives moral absolutes and wise financial principles, which are not generally accepted.</a:t>
            </a:r>
            <a:endParaRPr lang="en-US" dirty="0"/>
          </a:p>
        </p:txBody>
      </p:sp>
      <p:sp>
        <p:nvSpPr>
          <p:cNvPr id="3" name="Content Placeholder 2"/>
          <p:cNvSpPr>
            <a:spLocks noGrp="1"/>
          </p:cNvSpPr>
          <p:nvPr>
            <p:ph idx="1"/>
          </p:nvPr>
        </p:nvSpPr>
        <p:spPr>
          <a:xfrm>
            <a:off x="1103312" y="2656114"/>
            <a:ext cx="10492943" cy="3933372"/>
          </a:xfrm>
        </p:spPr>
        <p:txBody>
          <a:bodyPr>
            <a:normAutofit fontScale="92500"/>
          </a:bodyPr>
          <a:lstStyle/>
          <a:p>
            <a:r>
              <a:rPr lang="en-US" dirty="0" smtClean="0"/>
              <a:t>Biblical </a:t>
            </a:r>
            <a:r>
              <a:rPr lang="en-US" dirty="0"/>
              <a:t>m</a:t>
            </a:r>
            <a:r>
              <a:rPr lang="en-US" dirty="0" smtClean="0"/>
              <a:t>arriage principles:</a:t>
            </a:r>
          </a:p>
          <a:p>
            <a:pPr lvl="1"/>
            <a:r>
              <a:rPr lang="en-US" dirty="0" smtClean="0"/>
              <a:t>Two become one in marriage. (Mat 19:5). Have finances in common.</a:t>
            </a:r>
            <a:endParaRPr lang="en-US" dirty="0"/>
          </a:p>
          <a:p>
            <a:pPr lvl="1"/>
            <a:r>
              <a:rPr lang="en-US" dirty="0" smtClean="0"/>
              <a:t>Two are stronger than one. (</a:t>
            </a:r>
            <a:r>
              <a:rPr lang="en-US" dirty="0" err="1" smtClean="0"/>
              <a:t>Ecc</a:t>
            </a:r>
            <a:r>
              <a:rPr lang="en-US" dirty="0" smtClean="0"/>
              <a:t>. 4:12)</a:t>
            </a:r>
          </a:p>
          <a:p>
            <a:pPr lvl="1"/>
            <a:r>
              <a:rPr lang="en-US" dirty="0" smtClean="0"/>
              <a:t>“He who finds a wife, finds a good thing, and obtains favor from the LORD.” (Pro 18:22). She brings him good all her days (Pro 31:12).</a:t>
            </a:r>
          </a:p>
          <a:p>
            <a:pPr lvl="1"/>
            <a:r>
              <a:rPr lang="en-US" dirty="0" smtClean="0"/>
              <a:t>“…a wise man listens to advice.” (Pro 12:15)</a:t>
            </a:r>
          </a:p>
          <a:p>
            <a:pPr lvl="1"/>
            <a:r>
              <a:rPr lang="en-US" dirty="0" smtClean="0"/>
              <a:t>The chain of headship: God, Christ, husband, wife     (1 </a:t>
            </a:r>
            <a:r>
              <a:rPr lang="en-US" dirty="0" err="1" smtClean="0"/>
              <a:t>Cor</a:t>
            </a:r>
            <a:r>
              <a:rPr lang="en-US" dirty="0" smtClean="0"/>
              <a:t> 11:3). Marriage is interdependent, but not a democracy.</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326135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363151"/>
            <a:ext cx="9404723" cy="1567250"/>
          </a:xfrm>
        </p:spPr>
        <p:txBody>
          <a:bodyPr/>
          <a:lstStyle/>
          <a:p>
            <a:r>
              <a:rPr lang="en-US" dirty="0" smtClean="0"/>
              <a:t>The husband (servant-leader) normally provides for his family.</a:t>
            </a:r>
            <a:endParaRPr lang="en-US" dirty="0"/>
          </a:p>
        </p:txBody>
      </p:sp>
      <p:sp>
        <p:nvSpPr>
          <p:cNvPr id="3" name="Content Placeholder 2"/>
          <p:cNvSpPr>
            <a:spLocks noGrp="1"/>
          </p:cNvSpPr>
          <p:nvPr>
            <p:ph idx="1"/>
          </p:nvPr>
        </p:nvSpPr>
        <p:spPr>
          <a:xfrm>
            <a:off x="645130" y="1981201"/>
            <a:ext cx="11089670" cy="4876800"/>
          </a:xfrm>
        </p:spPr>
        <p:txBody>
          <a:bodyPr>
            <a:normAutofit/>
          </a:bodyPr>
          <a:lstStyle/>
          <a:p>
            <a:pPr lvl="1">
              <a:lnSpc>
                <a:spcPct val="90000"/>
              </a:lnSpc>
            </a:pPr>
            <a:r>
              <a:rPr lang="en-US" altLang="en-US" dirty="0"/>
              <a:t>Adam provided-- Genesis 2:15  The LORD God took the man and put him in the Garden of Eden to work it and take care of it. Male provision for the wife is illustrated in </a:t>
            </a:r>
          </a:p>
          <a:p>
            <a:pPr lvl="1">
              <a:lnSpc>
                <a:spcPct val="90000"/>
              </a:lnSpc>
            </a:pPr>
            <a:r>
              <a:rPr lang="en-US" altLang="en-US" dirty="0"/>
              <a:t>1 Timothy 5:8   If anyone [masculine in Greek] does not provide for his relatives, and especially for his immediate family, he has denied the faith and is worse than an unbeliever. </a:t>
            </a:r>
          </a:p>
          <a:p>
            <a:pPr lvl="1">
              <a:lnSpc>
                <a:spcPct val="90000"/>
              </a:lnSpc>
            </a:pPr>
            <a:r>
              <a:rPr lang="en-US" altLang="en-US" dirty="0"/>
              <a:t>Hosea 2:7-8   She will chase after her lovers but not catch them; she will look for them but not find them. Then she will say, 'I will go back to my husband as at first, for then I was better off than now.'  8 She has not acknowledged that I was the one who gave her the grain, the new wine and oil, who lavished on her the silver and gold-- which they used for Baal</a:t>
            </a:r>
            <a:r>
              <a:rPr lang="en-US" altLang="en-US" dirty="0" smtClean="0"/>
              <a: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9382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husband may delegate responsibility, not renounce it.</a:t>
            </a:r>
            <a:endParaRPr lang="en-US" dirty="0"/>
          </a:p>
        </p:txBody>
      </p:sp>
      <p:sp>
        <p:nvSpPr>
          <p:cNvPr id="3" name="Content Placeholder 2"/>
          <p:cNvSpPr>
            <a:spLocks noGrp="1"/>
          </p:cNvSpPr>
          <p:nvPr>
            <p:ph idx="1"/>
          </p:nvPr>
        </p:nvSpPr>
        <p:spPr/>
        <p:txBody>
          <a:bodyPr/>
          <a:lstStyle/>
          <a:p>
            <a:r>
              <a:rPr lang="en-US" dirty="0" smtClean="0"/>
              <a:t>If the wife is better at handling and tracking finances, let her do it, but the husband must know the overall state of household finances and intervene as needed.</a:t>
            </a:r>
          </a:p>
          <a:p>
            <a:r>
              <a:rPr lang="en-US" dirty="0" smtClean="0"/>
              <a:t>The husband has final authority in finances, and final responsibility.</a:t>
            </a:r>
          </a:p>
          <a:p>
            <a:r>
              <a:rPr lang="en-US" dirty="0" smtClean="0"/>
              <a:t>Listen to your wife and husband. If either end of the financial boat goes down, you both sink. </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203503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financial principles</a:t>
            </a:r>
            <a:endParaRPr lang="en-US" dirty="0"/>
          </a:p>
        </p:txBody>
      </p:sp>
      <p:sp>
        <p:nvSpPr>
          <p:cNvPr id="3" name="Content Placeholder 2"/>
          <p:cNvSpPr>
            <a:spLocks noGrp="1"/>
          </p:cNvSpPr>
          <p:nvPr>
            <p:ph idx="1"/>
          </p:nvPr>
        </p:nvSpPr>
        <p:spPr>
          <a:xfrm>
            <a:off x="1103312" y="1233714"/>
            <a:ext cx="8946541" cy="5014686"/>
          </a:xfrm>
        </p:spPr>
        <p:txBody>
          <a:bodyPr>
            <a:normAutofit/>
          </a:bodyPr>
          <a:lstStyle/>
          <a:p>
            <a:r>
              <a:rPr lang="en-US" dirty="0" smtClean="0"/>
              <a:t>We don’t know, but God does.</a:t>
            </a:r>
          </a:p>
          <a:p>
            <a:pPr lvl="1"/>
            <a:r>
              <a:rPr lang="en-US" dirty="0"/>
              <a:t> </a:t>
            </a:r>
            <a:r>
              <a:rPr lang="en-US" dirty="0" smtClean="0"/>
              <a:t>“I </a:t>
            </a:r>
            <a:r>
              <a:rPr lang="en-US" dirty="0"/>
              <a:t>am God, and there is no other; I am God, and there is none like </a:t>
            </a:r>
            <a:r>
              <a:rPr lang="en-US" dirty="0" smtClean="0"/>
              <a:t>me, </a:t>
            </a:r>
            <a:r>
              <a:rPr lang="en-US" dirty="0"/>
              <a:t>declaring the end from the beginning and from ancient times things not yet done, saying, 'My counsel shall stand, and I will </a:t>
            </a:r>
            <a:r>
              <a:rPr lang="en-US" dirty="0" smtClean="0"/>
              <a:t>accomplish all my purpose.” </a:t>
            </a:r>
            <a:r>
              <a:rPr lang="en-US" dirty="0"/>
              <a:t>(Isa 46:9-10 ESV</a:t>
            </a:r>
            <a:r>
              <a:rPr lang="en-US" dirty="0" smtClean="0"/>
              <a:t>)</a:t>
            </a:r>
          </a:p>
          <a:p>
            <a:pPr lvl="1"/>
            <a:r>
              <a:rPr lang="en-US" dirty="0" smtClean="0"/>
              <a:t>If </a:t>
            </a:r>
            <a:r>
              <a:rPr lang="en-US" dirty="0"/>
              <a:t>any of you lacks wisdom, let him ask God, who gives generously to all without reproach, and it will be given him. (Jam 1:5 ESV</a:t>
            </a:r>
            <a:r>
              <a:rPr lang="en-US" dirty="0" smtClean="0"/>
              <a:t>)</a:t>
            </a:r>
          </a:p>
          <a:p>
            <a:r>
              <a:rPr lang="en-US" dirty="0" smtClean="0"/>
              <a:t>Always, we must balance current demands and future demands. Only we don’t know the future.</a:t>
            </a:r>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599241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t>
            </a:r>
            <a:r>
              <a:rPr lang="en-US" dirty="0"/>
              <a:t>f</a:t>
            </a:r>
            <a:r>
              <a:rPr lang="en-US" dirty="0" smtClean="0"/>
              <a:t>inancial principles</a:t>
            </a:r>
            <a:endParaRPr lang="en-US" dirty="0"/>
          </a:p>
        </p:txBody>
      </p:sp>
      <p:sp>
        <p:nvSpPr>
          <p:cNvPr id="3" name="Content Placeholder 2"/>
          <p:cNvSpPr>
            <a:spLocks noGrp="1"/>
          </p:cNvSpPr>
          <p:nvPr>
            <p:ph idx="1"/>
          </p:nvPr>
        </p:nvSpPr>
        <p:spPr>
          <a:xfrm>
            <a:off x="1103312" y="2052918"/>
            <a:ext cx="9405031" cy="4195481"/>
          </a:xfrm>
        </p:spPr>
        <p:txBody>
          <a:bodyPr/>
          <a:lstStyle/>
          <a:p>
            <a:r>
              <a:rPr lang="en-US" dirty="0"/>
              <a:t>Always face reality (the providential </a:t>
            </a:r>
            <a:r>
              <a:rPr lang="en-US" dirty="0" smtClean="0"/>
              <a:t>truth).</a:t>
            </a:r>
          </a:p>
          <a:p>
            <a:pPr lvl="1"/>
            <a:r>
              <a:rPr lang="en-US" dirty="0" smtClean="0"/>
              <a:t>Often people will avoid totaling their debts.</a:t>
            </a:r>
          </a:p>
          <a:p>
            <a:pPr lvl="1"/>
            <a:r>
              <a:rPr lang="en-US" dirty="0" smtClean="0"/>
              <a:t>People will add a “faith” factor and ignore present truth.</a:t>
            </a:r>
          </a:p>
          <a:p>
            <a:pPr lvl="1"/>
            <a:r>
              <a:rPr lang="en-US" dirty="0" smtClean="0"/>
              <a:t>After significant income or expense events, people fail to adjust before they get into trouble.</a:t>
            </a:r>
          </a:p>
          <a:p>
            <a:pPr lvl="1"/>
            <a:r>
              <a:rPr lang="en-US" dirty="0" smtClean="0"/>
              <a:t>Some people are perpetual dreamers, always chasing something big, but not catching anything.</a:t>
            </a:r>
          </a:p>
          <a:p>
            <a:pPr lvl="2"/>
            <a:r>
              <a:rPr lang="en-US" dirty="0" smtClean="0"/>
              <a:t>Better </a:t>
            </a:r>
            <a:r>
              <a:rPr lang="en-US" dirty="0"/>
              <a:t>what the eye sees than the roving of the appetite. This too is meaningless, a chasing after the wind. (</a:t>
            </a:r>
            <a:r>
              <a:rPr lang="en-US" dirty="0" err="1"/>
              <a:t>Ecc</a:t>
            </a:r>
            <a:r>
              <a:rPr lang="en-US" dirty="0"/>
              <a:t> 6:9 NIV)</a:t>
            </a:r>
            <a:endParaRPr lang="en-US" b="1" dirty="0"/>
          </a:p>
        </p:txBody>
      </p:sp>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42750776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566</TotalTime>
  <Words>3839</Words>
  <Application>Microsoft Office PowerPoint</Application>
  <PresentationFormat>Widescreen</PresentationFormat>
  <Paragraphs>324</Paragraphs>
  <Slides>42</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Century Gothic</vt:lpstr>
      <vt:lpstr>SansSerif</vt:lpstr>
      <vt:lpstr>Times New Roman</vt:lpstr>
      <vt:lpstr>Verdana</vt:lpstr>
      <vt:lpstr>Wingdings</vt:lpstr>
      <vt:lpstr>Wingdings 3</vt:lpstr>
      <vt:lpstr>Ion</vt:lpstr>
      <vt:lpstr>Marriage and Money</vt:lpstr>
      <vt:lpstr>Expectations</vt:lpstr>
      <vt:lpstr>Advantages of being Americans </vt:lpstr>
      <vt:lpstr>US cultural ungodliness</vt:lpstr>
      <vt:lpstr>The Bible gives moral absolutes and wise financial principles, which are not generally accepted.</vt:lpstr>
      <vt:lpstr>The husband (servant-leader) normally provides for his family.</vt:lpstr>
      <vt:lpstr>The husband may delegate responsibility, not renounce it.</vt:lpstr>
      <vt:lpstr>General financial principles</vt:lpstr>
      <vt:lpstr>General financial principles</vt:lpstr>
      <vt:lpstr>Generosity</vt:lpstr>
      <vt:lpstr>A generous life </vt:lpstr>
      <vt:lpstr>A few other principles</vt:lpstr>
      <vt:lpstr>Should Mom work outside the home?</vt:lpstr>
      <vt:lpstr>Marital Stages</vt:lpstr>
      <vt:lpstr>Disclosure before marriage</vt:lpstr>
      <vt:lpstr>Children</vt:lpstr>
      <vt:lpstr>Teaching children</vt:lpstr>
      <vt:lpstr>Plan very early for children’s education</vt:lpstr>
      <vt:lpstr>College?</vt:lpstr>
      <vt:lpstr>Young marrieds (20-40)</vt:lpstr>
      <vt:lpstr>Construct a financial timeline through to age 70-80</vt:lpstr>
      <vt:lpstr>Sample long-range goals: graph your time left, based on 70-80 years</vt:lpstr>
      <vt:lpstr>Focus upon savings, not your credit score (access to more debt).</vt:lpstr>
      <vt:lpstr>Saving tips</vt:lpstr>
      <vt:lpstr>Saving</vt:lpstr>
      <vt:lpstr>Social Security Is Not Enough</vt:lpstr>
      <vt:lpstr>Save Early</vt:lpstr>
      <vt:lpstr>TWO APPROACHES TO SPENDING</vt:lpstr>
      <vt:lpstr>Develop a budget-- 7 steps</vt:lpstr>
      <vt:lpstr>Budgeting steps</vt:lpstr>
      <vt:lpstr>DEBT IS DISCOURAGED</vt:lpstr>
      <vt:lpstr>Older Marrieds (40 onward)</vt:lpstr>
      <vt:lpstr>Goal of financial freedom—no anxiety about money, and are prepared</vt:lpstr>
      <vt:lpstr>Consider long-term healthcare insurance for catastrophic illness.</vt:lpstr>
      <vt:lpstr>Try to work until age 70, in the USA</vt:lpstr>
      <vt:lpstr>Kingdom investing</vt:lpstr>
      <vt:lpstr>6 LEVELS OF GIVING</vt:lpstr>
      <vt:lpstr>6 LEVELS OF GIVING</vt:lpstr>
      <vt:lpstr>His and Hers</vt:lpstr>
      <vt:lpstr>Divorce—a financial disaster</vt:lpstr>
      <vt:lpstr>Golden Years</vt:lpstr>
      <vt:lpstr>What if your personal income is more than sufficient?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and Money</dc:title>
  <dc:creator>Jim Sutherland</dc:creator>
  <cp:lastModifiedBy>Walt Robertson</cp:lastModifiedBy>
  <cp:revision>52</cp:revision>
  <cp:lastPrinted>2014-06-13T18:20:36Z</cp:lastPrinted>
  <dcterms:created xsi:type="dcterms:W3CDTF">2014-06-12T23:06:15Z</dcterms:created>
  <dcterms:modified xsi:type="dcterms:W3CDTF">2014-09-24T15:44:17Z</dcterms:modified>
</cp:coreProperties>
</file>