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8" r:id="rId4"/>
    <p:sldId id="259" r:id="rId5"/>
    <p:sldId id="260" r:id="rId6"/>
    <p:sldId id="283" r:id="rId7"/>
    <p:sldId id="264" r:id="rId8"/>
    <p:sldId id="266" r:id="rId9"/>
    <p:sldId id="261" r:id="rId10"/>
    <p:sldId id="265" r:id="rId11"/>
    <p:sldId id="262" r:id="rId12"/>
    <p:sldId id="263" r:id="rId13"/>
    <p:sldId id="267" r:id="rId14"/>
    <p:sldId id="268" r:id="rId15"/>
    <p:sldId id="270" r:id="rId16"/>
    <p:sldId id="271" r:id="rId17"/>
    <p:sldId id="273" r:id="rId18"/>
    <p:sldId id="286" r:id="rId19"/>
    <p:sldId id="272" r:id="rId20"/>
    <p:sldId id="274" r:id="rId21"/>
    <p:sldId id="277" r:id="rId22"/>
    <p:sldId id="278" r:id="rId23"/>
    <p:sldId id="290" r:id="rId24"/>
    <p:sldId id="279" r:id="rId25"/>
    <p:sldId id="282" r:id="rId26"/>
    <p:sldId id="276" r:id="rId27"/>
    <p:sldId id="287" r:id="rId28"/>
    <p:sldId id="288" r:id="rId29"/>
    <p:sldId id="280" r:id="rId30"/>
    <p:sldId id="275" r:id="rId31"/>
    <p:sldId id="284" r:id="rId32"/>
    <p:sldId id="285" r:id="rId33"/>
    <p:sldId id="269" r:id="rId34"/>
    <p:sldId id="281" r:id="rId35"/>
    <p:sldId id="289" r:id="rId36"/>
  </p:sldIdLst>
  <p:sldSz cx="12192000" cy="6858000"/>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41" autoAdjust="0"/>
    <p:restoredTop sz="94660"/>
  </p:normalViewPr>
  <p:slideViewPr>
    <p:cSldViewPr>
      <p:cViewPr varScale="1">
        <p:scale>
          <a:sx n="73" d="100"/>
          <a:sy n="73" d="100"/>
        </p:scale>
        <p:origin x="48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BF67644-0D89-4333-8ECA-0A1C24DA59C8}"/>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25A8B1FE-A0D4-4D16-B38C-8746BEB3DED9}"/>
              </a:ext>
            </a:extLst>
          </p:cNvPr>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4B27BF5D-BE7E-4EF6-BD2E-9D86B91D3F80}" type="datetimeFigureOut">
              <a:rPr lang="en-US"/>
              <a:pPr>
                <a:defRPr/>
              </a:pPr>
              <a:t>2/9/2021</a:t>
            </a:fld>
            <a:endParaRPr lang="en-US"/>
          </a:p>
        </p:txBody>
      </p:sp>
      <p:sp>
        <p:nvSpPr>
          <p:cNvPr id="4" name="Slide Image Placeholder 3">
            <a:extLst>
              <a:ext uri="{FF2B5EF4-FFF2-40B4-BE49-F238E27FC236}">
                <a16:creationId xmlns:a16="http://schemas.microsoft.com/office/drawing/2014/main" id="{0AAC682E-ADD9-4D29-8F8E-34AA1D124ECD}"/>
              </a:ext>
            </a:extLst>
          </p:cNvPr>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a:extLst>
              <a:ext uri="{FF2B5EF4-FFF2-40B4-BE49-F238E27FC236}">
                <a16:creationId xmlns:a16="http://schemas.microsoft.com/office/drawing/2014/main" id="{1A8C7DB1-42A2-4D2B-B88F-23695062ED8A}"/>
              </a:ext>
            </a:extLst>
          </p:cNvPr>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973870-07EE-490B-BAEA-CC9C7F517828}"/>
              </a:ext>
            </a:extLst>
          </p:cNvPr>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BD93F21-A526-4063-9722-F7756107ABBC}"/>
              </a:ext>
            </a:extLst>
          </p:cNvPr>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8C85B8E8-52A8-478A-A60B-C8ED7A6886C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D81ECE9B-E423-4177-8F9D-A31DFC1FF91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D30AFD6A-C0C2-4299-82B4-B9744C48E9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8353FD7A-B90D-4383-A05C-E4944EAC746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98AE30-A812-42F7-8C3F-A23809962F7D}"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B6AA630-55C2-484C-826C-607FAAB9F34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7F06542B-C215-4810-B27A-8D5C1A28DC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5A71A720-7519-4149-8C8F-5723CDA6F5A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9B154CB-FB13-4FDA-90C9-480C22E50D15}"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04D9551-AE7E-4272-9558-870F74A5B8F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D023367-9BBF-4F58-84E0-13BDBF3D8C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BC90E5D2-F01F-4BAD-98D0-223A82B8B42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064AA0-90E9-411B-B860-FDBB1E33E79E}"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9B6FD7DE-54C1-44E1-8846-681101E0492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74D8BE5C-2AE0-4C6B-B785-2048819BBC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2DEA1538-8827-4B62-A636-001E764CBFA7}"/>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14601E-D78C-4156-A902-5DE4B7398E60}"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A1E94C0-6209-4174-B50C-FEB309DEBBC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CF582C40-BB88-4CBD-99ED-77C8F59E4F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E2018D9E-22B6-431F-9F48-E1D761B83B0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0C081-943A-4F72-9BCE-3DF3CECE7D0C}"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43155643-19F8-4A30-974A-A66EEFAE0C5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B53693D-2C62-4C6C-BCDB-BD6888636B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0AD143E3-03D8-4934-857F-B963525EFEB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A28A79-0869-4BF9-95C8-08FB18BB7A2F}"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7637A5CF-1393-468E-8F46-6771A58EE75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BE68A74-F699-44D6-8DB5-054DB77B08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354B65D6-896C-4446-97DC-85DE3779F43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5829C9-4340-4EE1-BCF9-F03C480EC868}"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06D499C4-388F-4DAD-B994-1629D543D0B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16BA10CF-2223-4403-8585-6E391B81A9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1E3562F5-9B5B-454A-96EB-19D184A0D0C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C1F4F8-A5F7-4799-A586-C2896936EA3A}"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AC7A1694-232A-4DCA-BACC-1E04142E88D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2F54A2CE-2730-47C8-B694-D6F79D8222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29A56239-711C-4623-A93B-C682074DB04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164D4E-AA48-42E3-948A-AE93BE8B6D1C}"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0C275391-4541-4108-8542-4108492CB6F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61EEE423-E319-445F-91A8-207E89CF53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2FDDB69-4CF5-4811-85D5-43711205325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E2304E-0AEB-4982-9E16-EDE1B06F539C}"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1DE3124-15C4-4CC2-8608-6214DD1FEE3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4CC5AE8-E59F-4987-920C-309B5E9BD7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8E6901D2-D35A-4878-BC4D-D7A091503F9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7A813F-8ECD-41BA-95D3-54C433C8B8F4}"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59207E43-5B57-4ADD-930A-74687A2763E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74F49CC-13C4-4ED5-9CAA-400C20956A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38B809D8-A01B-49FC-9668-CC5B42830B2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E753B1-2314-470A-8F00-45CA10ADB2A3}"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9B589260-5D51-4B93-9671-B86FE9F0DB0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B18B2E46-7D17-4D88-BD85-F59E016D6C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87C74C3C-A48A-4210-830F-5607C17A177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877403-3E62-4FCD-BE2D-313BA1B81F82}"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5164DD4-2FA3-4AC9-935D-98F5AB24F80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03D0858C-0F47-4FAD-AE8E-2237D8BE33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8C83BB60-B988-469E-AAB7-579A2A110F3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001C840-4064-4759-85FD-156D522EEE32}"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74B65C52-8393-4916-B015-FCDBD1CA398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FE3A6F46-13EA-4392-A326-493B5ABB9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17FB25E5-CEED-4543-9304-6F6A7D9BB47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979B9BC-50A1-41EB-B3E7-856E57B2AFEE}"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7C78180E-CF4F-4AA4-B3A7-15A516D642E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DC23AE51-C687-4EC5-88AB-E149DEDE6E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10BCB78-A9A5-4C38-9FC3-7FA993F39AF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500126-CA3D-4D0C-A941-2A11333F0394}"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849325E5-2A6E-499F-99DC-8BFAEEF821D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A4560015-DCDD-41B9-A909-EE0D22977A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F7140039-CF95-4211-87A0-6C613F746F5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EB013A-288C-4504-86C8-791B886235AA}"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C00E5D5-D6C9-490D-9EA6-C2C12F5DFE6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9D828D2-C487-4CF3-A561-E95616A4C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3D2D2068-8B5F-4C06-A98E-331AC2B6942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FB0832-5FA4-418E-AEAB-9CC482A1FA7A}"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B37B616-7E0F-49FA-9784-278790810E1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6414CCDD-99B2-4273-AD9C-D3F330F1BD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F15D255B-EF5F-42CA-AA4A-8F2F89B2265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751B3D-8CD3-4802-B694-C80CA834A2E8}"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1AE2C21-0CD9-4970-9803-9F3A57D9F65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B66A9B2D-59DD-4164-85E5-D520549032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D8174BB-A420-4AF6-B75B-52A3155DF6B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1DB4BA-F5FC-49C2-9B5E-3DAD04601B1F}"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F3228E20-D21A-4073-8484-BF0DA56784B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C5E32F3F-F202-4A59-82A8-67DFA7EAC1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1B161F1-2E10-49F9-8DB6-9830EF4CC20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BF2350-56AC-4419-B087-6D9CA067B11A}"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8AB30F-D56D-4D81-94AA-16237D5B7E6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B97BFAA7-8EBF-4DFD-BCD0-C66CDA278C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1702ACA8-4762-45E0-B6F4-277E3A9D6D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63B335-8B46-40BC-BEFF-9D05FD151FA1}"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518ABA3-1FBA-4AAF-AACF-7CD3B98D6B4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A827EB8-C841-4683-859C-922A9AEDB9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7F837B4B-E846-4B19-BC1D-C455D29F2A4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18AFA1-4BEF-40EA-9EDA-9B6B6FCE9564}"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72C50639-4DD3-45BE-9E5E-74E185642CD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851DDB19-75D5-41AA-A814-3ACC953B0F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324746D9-DF9A-44A3-A493-DB24C7DF379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25D27B-F9CE-4149-BDB2-3574D5264F1F}"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1699936-9FC4-435D-8894-15BBBE3435B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28A96E28-B599-4B2B-9CB5-054A1A8BB2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B97443B6-2982-4927-918A-4FAEAB6D443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FCC15E-3840-44E7-8D84-E3A2389ED743}"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184946DD-A02C-4A7F-AF69-AC724514C1D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F1C32B77-AEBF-4DD8-87E0-33165D94D6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018D0C4A-029C-44A0-93FB-D942CCD41FE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C0927D-C679-4F31-BF48-44E9FA9E3453}" type="slidenum">
              <a:rPr lang="en-US" altLang="en-US">
                <a:latin typeface="Calibri" panose="020F0502020204030204" pitchFamily="34" charset="0"/>
              </a:rPr>
              <a:pPr eaLnBrk="1" hangingPunct="1"/>
              <a:t>32</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D8A557F5-001E-495E-B045-77765714629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535A02B-143F-4BAB-99C1-E0E60C198D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20B237EC-48E3-463E-AC6E-524936877CE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36B099-7A13-41EF-A9BD-6995DE9C781C}" type="slidenum">
              <a:rPr lang="en-US" altLang="en-US">
                <a:latin typeface="Calibri" panose="020F0502020204030204" pitchFamily="34" charset="0"/>
              </a:rPr>
              <a:pPr eaLnBrk="1" hangingPunct="1"/>
              <a:t>33</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39AFEFA6-19A8-4C2F-840D-855DDF2E4CF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A98BB262-39B8-4E59-8BC2-D558BA16EB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5D45ABD0-5A74-4E70-87C7-AC2BF012BD8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30D8CA-93DC-428A-84F5-6EF7609319C3}" type="slidenum">
              <a:rPr lang="en-US" altLang="en-US">
                <a:latin typeface="Calibri" panose="020F0502020204030204" pitchFamily="34" charset="0"/>
              </a:rPr>
              <a:pPr eaLnBrk="1" hangingPunct="1"/>
              <a:t>34</a:t>
            </a:fld>
            <a:endParaRPr lang="en-US"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5B55CB76-CB8F-402C-AAA3-8AC4EEAC36F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F75E23B7-77C0-4186-B520-8CDFC82F67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1139449-4E0B-4D32-BFD3-758265E19F8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1BB007-157D-432A-8C13-144C887A320B}"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DCF18EA1-9707-4C56-B61C-3B9C882846E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674F5E51-5DCD-4D18-A98E-8F6EFAB980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972E405A-FD09-4176-8553-6152752F503A}"/>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3E21DE-D546-41C8-B8E0-925EF0CC8D68}"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7951540-118E-4166-A67A-DF1DBE777A7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EB0CCE38-A533-4231-ACF3-456D1A6E3B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245D839-7759-48C1-9542-F7F57AEFF36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A425A8-BB0C-4491-A0DE-A740FCF7474E}"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5A08955F-10D7-4F26-8316-A0F09CDD6DD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9E78654F-107B-4007-A568-7FE5307D46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48D6BC99-A296-472A-A46A-37B669626F7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AD79F5-EE46-4AF8-9D05-8F2A9CAD1CD5}"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90A7140-E13A-49CF-B439-95362B90E8A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5637DA6-2931-416A-B080-73508A39AC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E140FD96-5D69-4BD8-AC45-F65861A55A5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4C638C-0C0F-47BA-8EE1-C1ABDB15707F}"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F7F66728-9AB3-4186-8082-BD8B5735275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1EB0040F-7B18-4858-8150-BCCF66131F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0720DCDB-CB00-438B-9F1C-0C462944908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E6A707-8A91-4297-81CE-7AFB37F23F2B}"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D009070B-9251-4E39-B4AC-561020575C8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C7B1022-3CF8-4209-8CD8-A5F054D99F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A9F34855-4E5C-4D47-BFCC-17C8B04CE5DA}"/>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125252-D595-43C1-961D-13AD1DC319D0}"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5181601"/>
            <a:ext cx="11074400" cy="936625"/>
          </a:xfrm>
        </p:spPr>
        <p:txBody>
          <a:bodyPr/>
          <a:lstStyle>
            <a:lvl1pPr algn="r">
              <a:defRPr sz="4000"/>
            </a:lvl1pPr>
          </a:lstStyle>
          <a:p>
            <a:r>
              <a:rPr lang="en-US"/>
              <a:t>Click to edit Master title style</a:t>
            </a:r>
          </a:p>
        </p:txBody>
      </p:sp>
      <p:sp>
        <p:nvSpPr>
          <p:cNvPr id="3075" name="Rectangle 3"/>
          <p:cNvSpPr>
            <a:spLocks noGrp="1" noChangeArrowheads="1"/>
          </p:cNvSpPr>
          <p:nvPr>
            <p:ph type="subTitle" idx="1"/>
          </p:nvPr>
        </p:nvSpPr>
        <p:spPr>
          <a:xfrm>
            <a:off x="3454400" y="6096000"/>
            <a:ext cx="8534400" cy="609600"/>
          </a:xfrm>
        </p:spPr>
        <p:txBody>
          <a:bodyPr/>
          <a:lstStyle>
            <a:lvl1pPr marL="0" indent="0" algn="r">
              <a:buFontTx/>
              <a:buNone/>
              <a:defRPr sz="2800">
                <a:solidFill>
                  <a:schemeClr val="bg1"/>
                </a:solidFill>
              </a:defRPr>
            </a:lvl1pPr>
          </a:lstStyle>
          <a:p>
            <a:r>
              <a:rPr lang="en-US"/>
              <a:t>Click to edit Master subtitle style</a:t>
            </a:r>
          </a:p>
        </p:txBody>
      </p:sp>
    </p:spTree>
    <p:extLst>
      <p:ext uri="{BB962C8B-B14F-4D97-AF65-F5344CB8AC3E}">
        <p14:creationId xmlns:p14="http://schemas.microsoft.com/office/powerpoint/2010/main" val="60208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052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152400"/>
            <a:ext cx="3022600" cy="670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1600" y="152400"/>
            <a:ext cx="8864600" cy="6705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826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6057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264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447800"/>
            <a:ext cx="5740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400" y="1447800"/>
            <a:ext cx="5638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72520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9057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6329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737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5154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0373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30BB510-C75B-4416-A3E4-6505A8F57CCA}"/>
              </a:ext>
            </a:extLst>
          </p:cNvPr>
          <p:cNvSpPr>
            <a:spLocks noGrp="1" noChangeArrowheads="1"/>
          </p:cNvSpPr>
          <p:nvPr>
            <p:ph type="title"/>
          </p:nvPr>
        </p:nvSpPr>
        <p:spPr bwMode="auto">
          <a:xfrm>
            <a:off x="3149600" y="152400"/>
            <a:ext cx="873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D0296A4-FB0D-454F-809D-FCA57BD5C9B5}"/>
              </a:ext>
            </a:extLst>
          </p:cNvPr>
          <p:cNvSpPr>
            <a:spLocks noGrp="1" noChangeArrowheads="1"/>
          </p:cNvSpPr>
          <p:nvPr>
            <p:ph type="body" idx="1"/>
          </p:nvPr>
        </p:nvSpPr>
        <p:spPr bwMode="auto">
          <a:xfrm>
            <a:off x="508000" y="1447800"/>
            <a:ext cx="112776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defRPr>
      </a:lvl2pPr>
      <a:lvl3pPr algn="ctr" rtl="0" eaLnBrk="0" fontAlgn="base" hangingPunct="0">
        <a:spcBef>
          <a:spcPct val="0"/>
        </a:spcBef>
        <a:spcAft>
          <a:spcPct val="0"/>
        </a:spcAft>
        <a:defRPr sz="3600" b="1">
          <a:solidFill>
            <a:schemeClr val="bg1"/>
          </a:solidFill>
          <a:latin typeface="Arial" charset="0"/>
        </a:defRPr>
      </a:lvl3pPr>
      <a:lvl4pPr algn="ctr" rtl="0" eaLnBrk="0" fontAlgn="base" hangingPunct="0">
        <a:spcBef>
          <a:spcPct val="0"/>
        </a:spcBef>
        <a:spcAft>
          <a:spcPct val="0"/>
        </a:spcAft>
        <a:defRPr sz="3600" b="1">
          <a:solidFill>
            <a:schemeClr val="bg1"/>
          </a:solidFill>
          <a:latin typeface="Arial" charset="0"/>
        </a:defRPr>
      </a:lvl4pPr>
      <a:lvl5pPr algn="ctr" rtl="0" eaLnBrk="0" fontAlgn="base" hangingPunct="0">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4400" b="1">
          <a:solidFill>
            <a:schemeClr val="bg1"/>
          </a:solidFill>
          <a:latin typeface="Arial" charset="0"/>
        </a:defRPr>
      </a:lvl6pPr>
      <a:lvl7pPr marL="914400" algn="ctr" rtl="0" eaLnBrk="1" fontAlgn="base" hangingPunct="1">
        <a:spcBef>
          <a:spcPct val="0"/>
        </a:spcBef>
        <a:spcAft>
          <a:spcPct val="0"/>
        </a:spcAft>
        <a:defRPr sz="4400" b="1">
          <a:solidFill>
            <a:schemeClr val="bg1"/>
          </a:solidFill>
          <a:latin typeface="Arial" charset="0"/>
        </a:defRPr>
      </a:lvl7pPr>
      <a:lvl8pPr marL="1371600" algn="ctr" rtl="0" eaLnBrk="1" fontAlgn="base" hangingPunct="1">
        <a:spcBef>
          <a:spcPct val="0"/>
        </a:spcBef>
        <a:spcAft>
          <a:spcPct val="0"/>
        </a:spcAft>
        <a:defRPr sz="4400" b="1">
          <a:solidFill>
            <a:schemeClr val="bg1"/>
          </a:solidFill>
          <a:latin typeface="Arial" charset="0"/>
        </a:defRPr>
      </a:lvl8pPr>
      <a:lvl9pPr marL="1828800" algn="ctr" rtl="0" eaLnBrk="1" fontAlgn="base" hangingPunct="1">
        <a:spcBef>
          <a:spcPct val="0"/>
        </a:spcBef>
        <a:spcAft>
          <a:spcPct val="0"/>
        </a:spcAft>
        <a:defRPr sz="44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lternet.org/story/72539"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lternet.org/story/72539"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en.wikipedia.org/wiki/Politics_of_Italy"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amazon.com/China-Inc-Superpower-Challenges-America/dp/0743257359/ref=pd_bbs_sr_1?ie=UTF8&amp;s=books&amp;qid=1224879576&amp;sr=8-1"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ydailynews.com/features/bronxisburning/blackout/The-Lights-Go-Back-O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italian.about.com/od/italianculture/a/aa111605a.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barna.org/FlexPage.aspx?Page=BarnaUpdate&amp;BarnaUpdateID=10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15AEFD3B-C57F-4D31-B147-BB6B7FE81E56}"/>
              </a:ext>
            </a:extLst>
          </p:cNvPr>
          <p:cNvSpPr>
            <a:spLocks noGrp="1"/>
          </p:cNvSpPr>
          <p:nvPr>
            <p:ph type="ctrTitle"/>
          </p:nvPr>
        </p:nvSpPr>
        <p:spPr>
          <a:xfrm>
            <a:off x="5257800" y="5105400"/>
            <a:ext cx="5257800" cy="762000"/>
          </a:xfrm>
        </p:spPr>
        <p:txBody>
          <a:bodyPr/>
          <a:lstStyle/>
          <a:p>
            <a:pPr eaLnBrk="1" hangingPunct="1"/>
            <a:r>
              <a:rPr lang="en-US" altLang="en-US" sz="4800"/>
              <a:t>Accountability</a:t>
            </a:r>
          </a:p>
        </p:txBody>
      </p:sp>
      <p:sp>
        <p:nvSpPr>
          <p:cNvPr id="3" name="Subtitle 2">
            <a:extLst>
              <a:ext uri="{FF2B5EF4-FFF2-40B4-BE49-F238E27FC236}">
                <a16:creationId xmlns:a16="http://schemas.microsoft.com/office/drawing/2014/main" id="{600EC79D-F2CE-4348-9467-EB773276E2B2}"/>
              </a:ext>
            </a:extLst>
          </p:cNvPr>
          <p:cNvSpPr>
            <a:spLocks noGrp="1"/>
          </p:cNvSpPr>
          <p:nvPr>
            <p:ph type="subTitle" idx="1"/>
          </p:nvPr>
        </p:nvSpPr>
        <p:spPr>
          <a:xfrm>
            <a:off x="1676400" y="5791200"/>
            <a:ext cx="6400800" cy="1066800"/>
          </a:xfrm>
        </p:spPr>
        <p:txBody>
          <a:bodyPr rtlCol="0">
            <a:normAutofit/>
          </a:bodyPr>
          <a:lstStyle/>
          <a:p>
            <a:pPr algn="l" eaLnBrk="1" hangingPunct="1">
              <a:lnSpc>
                <a:spcPct val="90000"/>
              </a:lnSpc>
              <a:defRPr/>
            </a:pPr>
            <a:r>
              <a:rPr lang="en-US" dirty="0">
                <a:solidFill>
                  <a:schemeClr val="accent4"/>
                </a:solidFill>
              </a:rPr>
              <a:t>RMNi.org</a:t>
            </a:r>
          </a:p>
          <a:p>
            <a:pPr algn="l" eaLnBrk="1" hangingPunct="1">
              <a:lnSpc>
                <a:spcPct val="90000"/>
              </a:lnSpc>
              <a:defRPr/>
            </a:pPr>
            <a:r>
              <a:rPr lang="en-US" dirty="0">
                <a:solidFill>
                  <a:schemeClr val="accent4"/>
                </a:solidFill>
              </a:rPr>
              <a:t>Jim Sutherland, PhD, Director</a:t>
            </a:r>
          </a:p>
          <a:p>
            <a:pPr eaLnBrk="1" fontAlgn="auto" hangingPunct="1">
              <a:spcAft>
                <a:spcPts val="0"/>
              </a:spcAft>
              <a:defRPr/>
            </a:pPr>
            <a:endParaRPr lang="en-US" dirty="0"/>
          </a:p>
        </p:txBody>
      </p:sp>
      <p:pic>
        <p:nvPicPr>
          <p:cNvPr id="3076" name="Picture 3">
            <a:extLst>
              <a:ext uri="{FF2B5EF4-FFF2-40B4-BE49-F238E27FC236}">
                <a16:creationId xmlns:a16="http://schemas.microsoft.com/office/drawing/2014/main" id="{D77D7D73-E2A4-41B3-86C8-288DEF504C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457200"/>
            <a:ext cx="2514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4">
            <a:extLst>
              <a:ext uri="{FF2B5EF4-FFF2-40B4-BE49-F238E27FC236}">
                <a16:creationId xmlns:a16="http://schemas.microsoft.com/office/drawing/2014/main" id="{42E19821-A3CD-47F9-8A16-CAE2BC90B16D}"/>
              </a:ext>
            </a:extLst>
          </p:cNvPr>
          <p:cNvSpPr txBox="1">
            <a:spLocks noChangeArrowheads="1"/>
          </p:cNvSpPr>
          <p:nvPr/>
        </p:nvSpPr>
        <p:spPr bwMode="auto">
          <a:xfrm>
            <a:off x="2049464" y="1084264"/>
            <a:ext cx="2755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b="1">
                <a:solidFill>
                  <a:schemeClr val="bg1"/>
                </a:solidFill>
              </a:rPr>
              <a:t>RECONCILIATION MINISTRIES NETWORK</a:t>
            </a:r>
          </a:p>
        </p:txBody>
      </p:sp>
      <p:sp>
        <p:nvSpPr>
          <p:cNvPr id="6" name="Rounded Rectangle 5">
            <a:extLst>
              <a:ext uri="{FF2B5EF4-FFF2-40B4-BE49-F238E27FC236}">
                <a16:creationId xmlns:a16="http://schemas.microsoft.com/office/drawing/2014/main" id="{B4391B8C-D1FF-4DF9-9AFF-26936BEB27D8}"/>
              </a:ext>
            </a:extLst>
          </p:cNvPr>
          <p:cNvSpPr/>
          <p:nvPr/>
        </p:nvSpPr>
        <p:spPr>
          <a:xfrm>
            <a:off x="1905000" y="304800"/>
            <a:ext cx="2971800" cy="1066800"/>
          </a:xfrm>
          <a:prstGeom prst="roundRect">
            <a:avLst/>
          </a:prstGeom>
          <a:noFill/>
          <a:ln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93C9621-7E9D-490D-AF3D-EBDBF1787216}"/>
              </a:ext>
            </a:extLst>
          </p:cNvPr>
          <p:cNvSpPr>
            <a:spLocks noGrp="1"/>
          </p:cNvSpPr>
          <p:nvPr>
            <p:ph type="title"/>
          </p:nvPr>
        </p:nvSpPr>
        <p:spPr/>
        <p:txBody>
          <a:bodyPr/>
          <a:lstStyle/>
          <a:p>
            <a:r>
              <a:rPr lang="en-US" altLang="en-US"/>
              <a:t>The Hammer Does Fall</a:t>
            </a:r>
          </a:p>
        </p:txBody>
      </p:sp>
      <p:sp>
        <p:nvSpPr>
          <p:cNvPr id="12291" name="Content Placeholder 2">
            <a:extLst>
              <a:ext uri="{FF2B5EF4-FFF2-40B4-BE49-F238E27FC236}">
                <a16:creationId xmlns:a16="http://schemas.microsoft.com/office/drawing/2014/main" id="{98D2D9F5-6AF8-4653-847F-892DF0042D92}"/>
              </a:ext>
            </a:extLst>
          </p:cNvPr>
          <p:cNvSpPr>
            <a:spLocks noGrp="1"/>
          </p:cNvSpPr>
          <p:nvPr>
            <p:ph idx="1"/>
          </p:nvPr>
        </p:nvSpPr>
        <p:spPr>
          <a:xfrm>
            <a:off x="685800" y="1905000"/>
            <a:ext cx="10515600" cy="4572000"/>
          </a:xfrm>
        </p:spPr>
        <p:txBody>
          <a:bodyPr/>
          <a:lstStyle/>
          <a:p>
            <a:pPr lvl="1"/>
            <a:r>
              <a:rPr lang="en-US" altLang="en-US" dirty="0"/>
              <a:t>2 Peter 2:4-10  NIV  4 For if God did not spare angels when they sinned, but sent them to hell, putting them into gloomy dungeons to be held for judgment;  5 if he did not spare the ancient world when he brought the flood on its ungodly people, but protected Noah, a preacher of righteousness, and seven others;  6 if he condemned the cities of Sodom and Gomorrah by burning them to ashes, and made them an example of what is going to happen to the ungodly;  7 and if he rescued Lot, a righteous man, who was distressed by the filthy lives of lawless men  8 (for that righteous man, living among them day after day, was tormented in his righteous soul by the lawless deeds he saw and heard)--  9 if this is so, then the Lord knows how to rescue godly men from trials and to hold the unrighteous for the day of judgment, while continuing their punishment. 10 This is especially true of those who follow the corrupt desire of the sinful nature and despise authority. Bold and arrogant, these men are not afraid to slander celestial beings;</a:t>
            </a:r>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9DE1F89-3C61-4C77-82C0-91E51B2DC880}"/>
              </a:ext>
            </a:extLst>
          </p:cNvPr>
          <p:cNvSpPr>
            <a:spLocks noGrp="1"/>
          </p:cNvSpPr>
          <p:nvPr>
            <p:ph type="title"/>
          </p:nvPr>
        </p:nvSpPr>
        <p:spPr/>
        <p:txBody>
          <a:bodyPr/>
          <a:lstStyle/>
          <a:p>
            <a:pPr eaLnBrk="1" hangingPunct="1"/>
            <a:r>
              <a:rPr lang="en-US" altLang="en-US"/>
              <a:t>God wants us to </a:t>
            </a:r>
            <a:br>
              <a:rPr lang="en-US" altLang="en-US"/>
            </a:br>
            <a:r>
              <a:rPr lang="en-US" altLang="en-US"/>
              <a:t>walk in the light</a:t>
            </a:r>
          </a:p>
        </p:txBody>
      </p:sp>
      <p:sp>
        <p:nvSpPr>
          <p:cNvPr id="13315" name="Content Placeholder 2">
            <a:extLst>
              <a:ext uri="{FF2B5EF4-FFF2-40B4-BE49-F238E27FC236}">
                <a16:creationId xmlns:a16="http://schemas.microsoft.com/office/drawing/2014/main" id="{4CF7F2AF-6B54-4899-A043-0C0D2D8C9170}"/>
              </a:ext>
            </a:extLst>
          </p:cNvPr>
          <p:cNvSpPr>
            <a:spLocks noGrp="1"/>
          </p:cNvSpPr>
          <p:nvPr>
            <p:ph idx="1"/>
          </p:nvPr>
        </p:nvSpPr>
        <p:spPr>
          <a:xfrm>
            <a:off x="508000" y="1981200"/>
            <a:ext cx="11277600" cy="4876800"/>
          </a:xfrm>
        </p:spPr>
        <p:txBody>
          <a:bodyPr/>
          <a:lstStyle/>
          <a:p>
            <a:pPr lvl="1" eaLnBrk="1" hangingPunct="1"/>
            <a:r>
              <a:rPr lang="en-US" altLang="en-US" dirty="0"/>
              <a:t>1 John 1:5-7   </a:t>
            </a:r>
            <a:r>
              <a:rPr lang="en-US" altLang="en-US" baseline="30000" dirty="0"/>
              <a:t>5</a:t>
            </a:r>
            <a:r>
              <a:rPr lang="en-US" altLang="en-US" dirty="0"/>
              <a:t> This is the message we have heard from him and declare to you: God is light; in him there is no darkness at all.  </a:t>
            </a:r>
            <a:r>
              <a:rPr lang="en-US" altLang="en-US" baseline="30000" dirty="0"/>
              <a:t>6</a:t>
            </a:r>
            <a:r>
              <a:rPr lang="en-US" altLang="en-US" dirty="0"/>
              <a:t> If we claim to have fellowship with him yet walk in the darkness, we lie and do not live by the truth.  </a:t>
            </a:r>
            <a:r>
              <a:rPr lang="en-US" altLang="en-US" baseline="30000" dirty="0"/>
              <a:t>7</a:t>
            </a:r>
            <a:r>
              <a:rPr lang="en-US" altLang="en-US" dirty="0"/>
              <a:t> But if we walk in the light, as he is in the light, we have fellowship with one another, and the blood of Jesus, his Son, purifies us from all sin.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F7C5472-EC6E-490D-813B-4CDFE3DD0331}"/>
              </a:ext>
            </a:extLst>
          </p:cNvPr>
          <p:cNvSpPr>
            <a:spLocks noGrp="1"/>
          </p:cNvSpPr>
          <p:nvPr>
            <p:ph type="title"/>
          </p:nvPr>
        </p:nvSpPr>
        <p:spPr/>
        <p:txBody>
          <a:bodyPr/>
          <a:lstStyle/>
          <a:p>
            <a:pPr eaLnBrk="1" hangingPunct="1"/>
            <a:r>
              <a:rPr lang="en-US" altLang="en-US"/>
              <a:t>Walk in the Spirit</a:t>
            </a:r>
          </a:p>
        </p:txBody>
      </p:sp>
      <p:sp>
        <p:nvSpPr>
          <p:cNvPr id="14339" name="Content Placeholder 2">
            <a:extLst>
              <a:ext uri="{FF2B5EF4-FFF2-40B4-BE49-F238E27FC236}">
                <a16:creationId xmlns:a16="http://schemas.microsoft.com/office/drawing/2014/main" id="{2A320519-FE67-4A6C-B4DC-EE114E070D86}"/>
              </a:ext>
            </a:extLst>
          </p:cNvPr>
          <p:cNvSpPr>
            <a:spLocks noGrp="1"/>
          </p:cNvSpPr>
          <p:nvPr>
            <p:ph idx="1"/>
          </p:nvPr>
        </p:nvSpPr>
        <p:spPr>
          <a:xfrm>
            <a:off x="990600" y="1905000"/>
            <a:ext cx="9982200" cy="4495800"/>
          </a:xfrm>
        </p:spPr>
        <p:txBody>
          <a:bodyPr/>
          <a:lstStyle/>
          <a:p>
            <a:pPr eaLnBrk="1" hangingPunct="1"/>
            <a:r>
              <a:rPr lang="en-US" altLang="en-US" dirty="0"/>
              <a:t>We are commanded to “walk in the Spirit” (Gal. 5:16 </a:t>
            </a:r>
            <a:r>
              <a:rPr lang="en-US" altLang="en-US" sz="2100" dirty="0"/>
              <a:t>[</a:t>
            </a:r>
            <a:r>
              <a:rPr lang="en-US" altLang="en-US" sz="2100" dirty="0" err="1"/>
              <a:t>peripateo</a:t>
            </a:r>
            <a:r>
              <a:rPr lang="en-US" altLang="en-US" sz="2100" dirty="0"/>
              <a:t>--walk, go or move about; live, conduct oneself—Barclay-Neuman]; Gal. 5:25, [</a:t>
            </a:r>
            <a:r>
              <a:rPr lang="en-US" altLang="en-US" sz="2100" dirty="0" err="1"/>
              <a:t>stoicheo</a:t>
            </a:r>
            <a:r>
              <a:rPr lang="en-US" altLang="en-US" sz="2100" dirty="0"/>
              <a:t>, </a:t>
            </a:r>
            <a:r>
              <a:rPr lang="en-US" altLang="en-US" sz="2100" i="1" dirty="0"/>
              <a:t>to be in line with, walk by </a:t>
            </a:r>
            <a:r>
              <a:rPr lang="en-US" altLang="en-US" sz="2100" dirty="0"/>
              <a:t>rule or principle—Liddell-Scott]</a:t>
            </a:r>
            <a:r>
              <a:rPr lang="en-US" altLang="en-US" dirty="0"/>
              <a:t>; Rom. 8:4 </a:t>
            </a:r>
            <a:r>
              <a:rPr lang="en-US" altLang="en-US" sz="1900" dirty="0"/>
              <a:t>(</a:t>
            </a:r>
            <a:r>
              <a:rPr lang="en-US" altLang="en-US" sz="1900" dirty="0" err="1"/>
              <a:t>peripateo</a:t>
            </a:r>
            <a:r>
              <a:rPr lang="en-US" altLang="en-US" sz="1900" dirty="0"/>
              <a:t>,</a:t>
            </a:r>
            <a:r>
              <a:rPr lang="en-US" altLang="en-US" sz="1900" b="1" dirty="0"/>
              <a:t> </a:t>
            </a:r>
            <a:r>
              <a:rPr lang="en-US" altLang="en-US" sz="1900" dirty="0"/>
              <a:t>present active—who </a:t>
            </a:r>
            <a:r>
              <a:rPr lang="en-US" altLang="en-US" sz="1900" i="1" dirty="0"/>
              <a:t>continue</a:t>
            </a:r>
            <a:r>
              <a:rPr lang="en-US" altLang="en-US" sz="1900" dirty="0"/>
              <a:t> to walk). </a:t>
            </a:r>
            <a:r>
              <a:rPr lang="en-US" altLang="en-US" dirty="0"/>
              <a:t>We live in the Spirit, try to conform to the Spirit, and keep living by the Spirit. If we walk in the Spirit, we’ll walk in the light.</a:t>
            </a:r>
          </a:p>
          <a:p>
            <a:pPr lvl="1" eaLnBrk="1" hangingPunct="1"/>
            <a:r>
              <a:rPr lang="en-US" altLang="en-US" dirty="0"/>
              <a:t>Those impatient by nature may try to get ahead of the Spirit, instead of waiting upon the Lord. Those more sedentary will tend to lag behind the Spirit’s promptings.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1F45562-BCEA-4095-AE04-F08D9543CC32}"/>
              </a:ext>
            </a:extLst>
          </p:cNvPr>
          <p:cNvSpPr>
            <a:spLocks noGrp="1"/>
          </p:cNvSpPr>
          <p:nvPr>
            <p:ph type="title"/>
          </p:nvPr>
        </p:nvSpPr>
        <p:spPr/>
        <p:txBody>
          <a:bodyPr/>
          <a:lstStyle/>
          <a:p>
            <a:pPr eaLnBrk="1" hangingPunct="1"/>
            <a:r>
              <a:rPr lang="en-US" altLang="en-US"/>
              <a:t>Why Do Christians Need to be Held Accountable?</a:t>
            </a:r>
          </a:p>
        </p:txBody>
      </p:sp>
      <p:sp>
        <p:nvSpPr>
          <p:cNvPr id="15363" name="Content Placeholder 2">
            <a:extLst>
              <a:ext uri="{FF2B5EF4-FFF2-40B4-BE49-F238E27FC236}">
                <a16:creationId xmlns:a16="http://schemas.microsoft.com/office/drawing/2014/main" id="{E547442A-7E12-47F0-98CC-EE6495CA677C}"/>
              </a:ext>
            </a:extLst>
          </p:cNvPr>
          <p:cNvSpPr>
            <a:spLocks noGrp="1"/>
          </p:cNvSpPr>
          <p:nvPr>
            <p:ph idx="1"/>
          </p:nvPr>
        </p:nvSpPr>
        <p:spPr>
          <a:xfrm>
            <a:off x="914400" y="1981200"/>
            <a:ext cx="10134600" cy="4572000"/>
          </a:xfrm>
        </p:spPr>
        <p:txBody>
          <a:bodyPr/>
          <a:lstStyle/>
          <a:p>
            <a:pPr eaLnBrk="1" hangingPunct="1"/>
            <a:r>
              <a:rPr lang="en-US" altLang="en-US" sz="2200" dirty="0"/>
              <a:t>Romans 7:18-23   </a:t>
            </a:r>
            <a:r>
              <a:rPr lang="en-US" altLang="en-US" sz="2200" baseline="30000" dirty="0"/>
              <a:t>18</a:t>
            </a:r>
            <a:r>
              <a:rPr lang="en-US" altLang="en-US" sz="2200" dirty="0"/>
              <a:t> I know that </a:t>
            </a:r>
            <a:r>
              <a:rPr lang="en-US" altLang="en-US" sz="2200" b="1" dirty="0"/>
              <a:t>nothing good lives in me, that is, in my sinful nature</a:t>
            </a:r>
            <a:r>
              <a:rPr lang="en-US" altLang="en-US" sz="2200" dirty="0"/>
              <a:t>. For I have the desire to do what is good, but I cannot carry it out.  </a:t>
            </a:r>
            <a:r>
              <a:rPr lang="en-US" altLang="en-US" sz="2200" baseline="30000" dirty="0"/>
              <a:t>19</a:t>
            </a:r>
            <a:r>
              <a:rPr lang="en-US" altLang="en-US" sz="2200" dirty="0"/>
              <a:t> For what I do is not the good I want to do; no, </a:t>
            </a:r>
            <a:r>
              <a:rPr lang="en-US" altLang="en-US" sz="2200" b="1" dirty="0"/>
              <a:t>the evil I do not want to do-- this I keep on doing</a:t>
            </a:r>
            <a:r>
              <a:rPr lang="en-US" altLang="en-US" sz="2200" dirty="0"/>
              <a:t>.  </a:t>
            </a:r>
            <a:r>
              <a:rPr lang="en-US" altLang="en-US" sz="2200" baseline="30000" dirty="0"/>
              <a:t>20</a:t>
            </a:r>
            <a:r>
              <a:rPr lang="en-US" altLang="en-US" sz="2200" dirty="0"/>
              <a:t> Now if I do what I do not want to do, it is no longer I who do it, but it is sin living in me that does it.  </a:t>
            </a:r>
            <a:r>
              <a:rPr lang="en-US" altLang="en-US" sz="2200" baseline="30000" dirty="0"/>
              <a:t>21</a:t>
            </a:r>
            <a:r>
              <a:rPr lang="en-US" altLang="en-US" sz="2200" dirty="0"/>
              <a:t> So I find this law at work: When I want to do good, evil is right there with me.  </a:t>
            </a:r>
            <a:r>
              <a:rPr lang="en-US" altLang="en-US" sz="2200" baseline="30000" dirty="0"/>
              <a:t>22</a:t>
            </a:r>
            <a:r>
              <a:rPr lang="en-US" altLang="en-US" sz="2200" dirty="0"/>
              <a:t> For in my inner being I delight in God's law;  </a:t>
            </a:r>
            <a:r>
              <a:rPr lang="en-US" altLang="en-US" sz="2200" baseline="30000" dirty="0"/>
              <a:t>23</a:t>
            </a:r>
            <a:r>
              <a:rPr lang="en-US" altLang="en-US" sz="2200" dirty="0"/>
              <a:t> but I see another law at work in the members of my body, </a:t>
            </a:r>
            <a:r>
              <a:rPr lang="en-US" altLang="en-US" sz="2200" b="1" dirty="0"/>
              <a:t>waging war against the law of my mind and making me a prisoner of the law of sin at work within my members.</a:t>
            </a:r>
          </a:p>
          <a:p>
            <a:pPr lvl="1" eaLnBrk="1" hangingPunct="1"/>
            <a:r>
              <a:rPr lang="en-US" altLang="en-US" dirty="0"/>
              <a:t>I interpret this to mean life as a Christian.</a:t>
            </a:r>
          </a:p>
          <a:p>
            <a:pPr lvl="1" eaLnBrk="1" hangingPunct="1"/>
            <a:r>
              <a:rPr lang="en-US" altLang="en-US" dirty="0"/>
              <a:t>1 John 1:8  If we claim to be without sin, we deceive ourselves and the truth is not in us.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22F0C6F-39CB-4C92-B1A5-8A6A8AB2662B}"/>
              </a:ext>
            </a:extLst>
          </p:cNvPr>
          <p:cNvSpPr>
            <a:spLocks noGrp="1"/>
          </p:cNvSpPr>
          <p:nvPr>
            <p:ph type="title"/>
          </p:nvPr>
        </p:nvSpPr>
        <p:spPr/>
        <p:txBody>
          <a:bodyPr/>
          <a:lstStyle/>
          <a:p>
            <a:r>
              <a:rPr lang="en-US" altLang="en-US"/>
              <a:t>Denial of Sin</a:t>
            </a:r>
          </a:p>
        </p:txBody>
      </p:sp>
      <p:sp>
        <p:nvSpPr>
          <p:cNvPr id="16387" name="Content Placeholder 2">
            <a:extLst>
              <a:ext uri="{FF2B5EF4-FFF2-40B4-BE49-F238E27FC236}">
                <a16:creationId xmlns:a16="http://schemas.microsoft.com/office/drawing/2014/main" id="{5814354F-0A58-420E-B412-C87C77353048}"/>
              </a:ext>
            </a:extLst>
          </p:cNvPr>
          <p:cNvSpPr>
            <a:spLocks noGrp="1"/>
          </p:cNvSpPr>
          <p:nvPr>
            <p:ph idx="1"/>
          </p:nvPr>
        </p:nvSpPr>
        <p:spPr>
          <a:xfrm>
            <a:off x="508000" y="1981200"/>
            <a:ext cx="11277600" cy="4876800"/>
          </a:xfrm>
        </p:spPr>
        <p:txBody>
          <a:bodyPr/>
          <a:lstStyle/>
          <a:p>
            <a:r>
              <a:rPr lang="en-US" altLang="en-US" dirty="0"/>
              <a:t>Psalm 90:8  You have set our iniquities before you, our secret sins in the light of your presence.</a:t>
            </a:r>
          </a:p>
          <a:p>
            <a:r>
              <a:rPr lang="en-US" altLang="en-US" dirty="0"/>
              <a:t>Even Christians have an amazing ability to be in denial about their personal sins, including obvious, habitual sins.</a:t>
            </a:r>
          </a:p>
          <a:p>
            <a:pPr lvl="1"/>
            <a:r>
              <a:rPr lang="en-US" altLang="en-US" dirty="0"/>
              <a:t>Psalm 139:23-24   Search me, O God, and know my heart; test me and know my anxious thoughts.  24 See if there is any offensive way in me, and lead me in the way everlasting. </a:t>
            </a:r>
          </a:p>
          <a:p>
            <a:pPr lvl="1"/>
            <a:r>
              <a:rPr lang="en-US" altLang="en-US" dirty="0"/>
              <a:t>Proverbs 28:13   He who conceals his sins does not prosper, but whoever confesses and renounces them finds mercy.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EDE7962-DCD2-4872-8EEC-C11A779870E1}"/>
              </a:ext>
            </a:extLst>
          </p:cNvPr>
          <p:cNvSpPr>
            <a:spLocks noGrp="1"/>
          </p:cNvSpPr>
          <p:nvPr>
            <p:ph type="title"/>
          </p:nvPr>
        </p:nvSpPr>
        <p:spPr/>
        <p:txBody>
          <a:bodyPr/>
          <a:lstStyle/>
          <a:p>
            <a:r>
              <a:rPr lang="en-US" altLang="en-US"/>
              <a:t>Mutual Accountability</a:t>
            </a:r>
          </a:p>
        </p:txBody>
      </p:sp>
      <p:sp>
        <p:nvSpPr>
          <p:cNvPr id="17411" name="Content Placeholder 2">
            <a:extLst>
              <a:ext uri="{FF2B5EF4-FFF2-40B4-BE49-F238E27FC236}">
                <a16:creationId xmlns:a16="http://schemas.microsoft.com/office/drawing/2014/main" id="{D379F564-90E0-427B-A24F-02536B92A74F}"/>
              </a:ext>
            </a:extLst>
          </p:cNvPr>
          <p:cNvSpPr>
            <a:spLocks noGrp="1"/>
          </p:cNvSpPr>
          <p:nvPr>
            <p:ph idx="1"/>
          </p:nvPr>
        </p:nvSpPr>
        <p:spPr>
          <a:xfrm>
            <a:off x="508000" y="1828800"/>
            <a:ext cx="11277600" cy="5029200"/>
          </a:xfrm>
        </p:spPr>
        <p:txBody>
          <a:bodyPr/>
          <a:lstStyle/>
          <a:p>
            <a:r>
              <a:rPr lang="en-US" altLang="en-US" dirty="0"/>
              <a:t>Matthew 18:15-17  "If your brother sins against you, go and show him his fault, just between the two of you. If he listens to you, you have won your brother over.  </a:t>
            </a:r>
            <a:r>
              <a:rPr lang="en-US" altLang="en-US" baseline="30000" dirty="0"/>
              <a:t>16</a:t>
            </a:r>
            <a:r>
              <a:rPr lang="en-US" altLang="en-US" dirty="0"/>
              <a:t> But if he will not listen, take one or two others along, so that 'every matter may be established by the testimony of two or three witnesses.‘ </a:t>
            </a:r>
            <a:r>
              <a:rPr lang="en-US" altLang="en-US" baseline="30000" dirty="0"/>
              <a:t>17</a:t>
            </a:r>
            <a:r>
              <a:rPr lang="en-US" altLang="en-US" dirty="0"/>
              <a:t> If he refuses to listen to them, tell it to the church; and if he refuses to listen even to the church, treat him as you would a pagan or a tax collector.</a:t>
            </a:r>
          </a:p>
          <a:p>
            <a:r>
              <a:rPr lang="en-US" altLang="en-US" dirty="0"/>
              <a:t>Christians are encouraged to confess their sins to one another (James 5:16).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E45094E-1AA6-4A91-A6BB-F161F10A9D00}"/>
              </a:ext>
            </a:extLst>
          </p:cNvPr>
          <p:cNvSpPr>
            <a:spLocks noGrp="1"/>
          </p:cNvSpPr>
          <p:nvPr>
            <p:ph type="title"/>
          </p:nvPr>
        </p:nvSpPr>
        <p:spPr/>
        <p:txBody>
          <a:bodyPr/>
          <a:lstStyle/>
          <a:p>
            <a:r>
              <a:rPr lang="en-US" altLang="en-US"/>
              <a:t>Restore, But Gently</a:t>
            </a:r>
          </a:p>
        </p:txBody>
      </p:sp>
      <p:sp>
        <p:nvSpPr>
          <p:cNvPr id="18435" name="Content Placeholder 2">
            <a:extLst>
              <a:ext uri="{FF2B5EF4-FFF2-40B4-BE49-F238E27FC236}">
                <a16:creationId xmlns:a16="http://schemas.microsoft.com/office/drawing/2014/main" id="{F56EE9FD-F5FC-43F0-86B3-9DB6EB4903BD}"/>
              </a:ext>
            </a:extLst>
          </p:cNvPr>
          <p:cNvSpPr>
            <a:spLocks noGrp="1"/>
          </p:cNvSpPr>
          <p:nvPr>
            <p:ph idx="1"/>
          </p:nvPr>
        </p:nvSpPr>
        <p:spPr>
          <a:xfrm>
            <a:off x="508000" y="1981200"/>
            <a:ext cx="11277600" cy="4876800"/>
          </a:xfrm>
        </p:spPr>
        <p:txBody>
          <a:bodyPr/>
          <a:lstStyle/>
          <a:p>
            <a:r>
              <a:rPr lang="en-US" altLang="en-US" dirty="0"/>
              <a:t>Galatians 6:1-2  Brothers, if someone is caught in a sin, you who are spiritual should restore him gently. But watch yourself, or you also may be tempted.  </a:t>
            </a:r>
            <a:r>
              <a:rPr lang="en-US" altLang="en-US" baseline="30000" dirty="0"/>
              <a:t>2</a:t>
            </a:r>
            <a:r>
              <a:rPr lang="en-US" altLang="en-US" dirty="0"/>
              <a:t> Carry each other's burdens, and in this way you will fulfill the law of Christ. [We must judge sins we don’t practice.]</a:t>
            </a:r>
          </a:p>
          <a:p>
            <a:pPr lvl="1"/>
            <a:r>
              <a:rPr lang="en-US" altLang="en-US" dirty="0"/>
              <a:t>Matthew 7:4-5   </a:t>
            </a:r>
            <a:r>
              <a:rPr lang="en-US" altLang="en-US" baseline="30000" dirty="0"/>
              <a:t>4 </a:t>
            </a:r>
            <a:r>
              <a:rPr lang="en-US" altLang="en-US" dirty="0"/>
              <a:t>How can you say to your brother, 'Let me take the speck out of your eye,' when all the time there is a plank in your own eye?  </a:t>
            </a:r>
            <a:r>
              <a:rPr lang="en-US" altLang="en-US" baseline="30000" dirty="0"/>
              <a:t>5 </a:t>
            </a:r>
            <a:r>
              <a:rPr lang="en-US" altLang="en-US" dirty="0"/>
              <a:t>You hypocrite, first take the plank out of your own eye, and then you will see clearly to remove the speck from your brother's eye.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B1E9418-69EA-403E-80EE-FB19B0C9FEDC}"/>
              </a:ext>
            </a:extLst>
          </p:cNvPr>
          <p:cNvSpPr>
            <a:spLocks noGrp="1"/>
          </p:cNvSpPr>
          <p:nvPr>
            <p:ph type="title"/>
          </p:nvPr>
        </p:nvSpPr>
        <p:spPr/>
        <p:txBody>
          <a:bodyPr/>
          <a:lstStyle/>
          <a:p>
            <a:r>
              <a:rPr lang="en-US" altLang="en-US"/>
              <a:t>Accountability to Our Wife</a:t>
            </a:r>
          </a:p>
        </p:txBody>
      </p:sp>
      <p:sp>
        <p:nvSpPr>
          <p:cNvPr id="19459" name="Content Placeholder 2">
            <a:extLst>
              <a:ext uri="{FF2B5EF4-FFF2-40B4-BE49-F238E27FC236}">
                <a16:creationId xmlns:a16="http://schemas.microsoft.com/office/drawing/2014/main" id="{43E0797E-1806-4193-A46F-11DDA294011F}"/>
              </a:ext>
            </a:extLst>
          </p:cNvPr>
          <p:cNvSpPr>
            <a:spLocks noGrp="1"/>
          </p:cNvSpPr>
          <p:nvPr>
            <p:ph idx="1"/>
          </p:nvPr>
        </p:nvSpPr>
        <p:spPr>
          <a:xfrm>
            <a:off x="508000" y="1981200"/>
            <a:ext cx="11277600" cy="4876800"/>
          </a:xfrm>
        </p:spPr>
        <p:txBody>
          <a:bodyPr/>
          <a:lstStyle/>
          <a:p>
            <a:r>
              <a:rPr lang="en-US" altLang="en-US" dirty="0"/>
              <a:t>She knows us best. Her future is bound up with ours. If your half of the boat goes down, so will her half. She is not always right, however.</a:t>
            </a:r>
          </a:p>
          <a:p>
            <a:pPr lvl="1"/>
            <a:r>
              <a:rPr lang="en-US" altLang="en-US" dirty="0"/>
              <a:t>Even in areas where your knowledge exceeds hers, her “intuitive” reasoning can be a great asset. </a:t>
            </a:r>
          </a:p>
          <a:p>
            <a:pPr lvl="2"/>
            <a:r>
              <a:rPr lang="en-US" altLang="en-US" dirty="0"/>
              <a:t>Her neural connections between the brain’s hemispheres is more intact than in a male. She is able to size up a situation more quickly than we are, generally. I run investment decisions past my wife first.</a:t>
            </a:r>
          </a:p>
          <a:p>
            <a:pPr lvl="1"/>
            <a:r>
              <a:rPr lang="en-US" altLang="en-US" dirty="0"/>
              <a:t>If you deceive your wife by hiding expenditures or income, you are avoiding God-given accountability to your peril.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89271BB-8A3D-4F34-B697-394733FBA629}"/>
              </a:ext>
            </a:extLst>
          </p:cNvPr>
          <p:cNvSpPr>
            <a:spLocks noGrp="1"/>
          </p:cNvSpPr>
          <p:nvPr>
            <p:ph type="title"/>
          </p:nvPr>
        </p:nvSpPr>
        <p:spPr/>
        <p:txBody>
          <a:bodyPr/>
          <a:lstStyle/>
          <a:p>
            <a:r>
              <a:rPr lang="en-US" altLang="en-US"/>
              <a:t>Judging</a:t>
            </a:r>
          </a:p>
        </p:txBody>
      </p:sp>
      <p:sp>
        <p:nvSpPr>
          <p:cNvPr id="20483" name="Content Placeholder 2">
            <a:extLst>
              <a:ext uri="{FF2B5EF4-FFF2-40B4-BE49-F238E27FC236}">
                <a16:creationId xmlns:a16="http://schemas.microsoft.com/office/drawing/2014/main" id="{02B2F756-D965-4023-A1B6-9C8D58688D82}"/>
              </a:ext>
            </a:extLst>
          </p:cNvPr>
          <p:cNvSpPr>
            <a:spLocks noGrp="1"/>
          </p:cNvSpPr>
          <p:nvPr>
            <p:ph idx="1"/>
          </p:nvPr>
        </p:nvSpPr>
        <p:spPr>
          <a:xfrm>
            <a:off x="508000" y="2057400"/>
            <a:ext cx="11277600" cy="4800600"/>
          </a:xfrm>
        </p:spPr>
        <p:txBody>
          <a:bodyPr/>
          <a:lstStyle/>
          <a:p>
            <a:r>
              <a:rPr lang="en-US" altLang="en-US" dirty="0"/>
              <a:t>God expects us to make moral judgments about ourselves and others. How can we help a brother overtaken in a fault if it’s a sin to identify a fault?	</a:t>
            </a:r>
          </a:p>
          <a:p>
            <a:pPr lvl="1"/>
            <a:r>
              <a:rPr lang="en-US" altLang="en-US" dirty="0"/>
              <a:t>The cautions are against hypocrisy—to not practice the sin we expose in another—and against pride, to correct humbly, knowing that we could fall the same way within the next day. </a:t>
            </a:r>
          </a:p>
          <a:p>
            <a:pPr lvl="1"/>
            <a:r>
              <a:rPr lang="en-US" altLang="en-US" dirty="0"/>
              <a:t>We must make moral judgments in companions, selection of a pastor, of a spouse, an employee, etc.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35AC88D-7DFE-4D2D-9F57-50FF285CDB18}"/>
              </a:ext>
            </a:extLst>
          </p:cNvPr>
          <p:cNvSpPr>
            <a:spLocks noGrp="1"/>
          </p:cNvSpPr>
          <p:nvPr>
            <p:ph type="title"/>
          </p:nvPr>
        </p:nvSpPr>
        <p:spPr/>
        <p:txBody>
          <a:bodyPr/>
          <a:lstStyle/>
          <a:p>
            <a:r>
              <a:rPr lang="en-US" altLang="en-US"/>
              <a:t>Other Accountability Forms	</a:t>
            </a:r>
          </a:p>
        </p:txBody>
      </p:sp>
      <p:sp>
        <p:nvSpPr>
          <p:cNvPr id="21507" name="Content Placeholder 2">
            <a:extLst>
              <a:ext uri="{FF2B5EF4-FFF2-40B4-BE49-F238E27FC236}">
                <a16:creationId xmlns:a16="http://schemas.microsoft.com/office/drawing/2014/main" id="{08F876BF-5FCC-4205-A379-D79E186D9E1D}"/>
              </a:ext>
            </a:extLst>
          </p:cNvPr>
          <p:cNvSpPr>
            <a:spLocks noGrp="1"/>
          </p:cNvSpPr>
          <p:nvPr>
            <p:ph idx="1"/>
          </p:nvPr>
        </p:nvSpPr>
        <p:spPr>
          <a:xfrm>
            <a:off x="508000" y="1981200"/>
            <a:ext cx="11277600" cy="4876800"/>
          </a:xfrm>
        </p:spPr>
        <p:txBody>
          <a:bodyPr/>
          <a:lstStyle/>
          <a:p>
            <a:r>
              <a:rPr lang="en-US" altLang="en-US" dirty="0"/>
              <a:t>Join a small group of like-minded men.</a:t>
            </a:r>
          </a:p>
          <a:p>
            <a:pPr lvl="1"/>
            <a:r>
              <a:rPr lang="en-US" altLang="en-US" dirty="0"/>
              <a:t>Proverbs 27:17  As iron sharpens iron, so one man sharpens another.</a:t>
            </a:r>
          </a:p>
          <a:p>
            <a:pPr lvl="1"/>
            <a:r>
              <a:rPr lang="en-US" altLang="en-US" dirty="0"/>
              <a:t>Make a covenant to honor confidences.</a:t>
            </a:r>
          </a:p>
          <a:p>
            <a:pPr lvl="2"/>
            <a:r>
              <a:rPr lang="en-US" altLang="en-US" dirty="0"/>
              <a:t>Proverbs 11:13   A gossip betrays a confidence, but a trustworthy man keeps a secret.</a:t>
            </a:r>
          </a:p>
          <a:p>
            <a:r>
              <a:rPr lang="en-US" altLang="en-US" dirty="0"/>
              <a:t>Find a man with whom to pray each week. Take down the “No Fishing” sign (Joe </a:t>
            </a:r>
            <a:r>
              <a:rPr lang="en-US" altLang="en-US" dirty="0" err="1"/>
              <a:t>Novenson’s</a:t>
            </a:r>
            <a:r>
              <a:rPr lang="en-US" altLang="en-US" dirty="0"/>
              <a:t> term). Be completely open and honest.  Invite inquiry. I’ve done this over the past 35 years, in three towns.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A994A7F-2B54-4919-96F6-597110FFB84C}"/>
              </a:ext>
            </a:extLst>
          </p:cNvPr>
          <p:cNvSpPr>
            <a:spLocks noGrp="1"/>
          </p:cNvSpPr>
          <p:nvPr>
            <p:ph type="title"/>
          </p:nvPr>
        </p:nvSpPr>
        <p:spPr/>
        <p:txBody>
          <a:bodyPr/>
          <a:lstStyle/>
          <a:p>
            <a:r>
              <a:rPr lang="en-US" altLang="en-US"/>
              <a:t>Everyone But God is Accountable</a:t>
            </a:r>
          </a:p>
        </p:txBody>
      </p:sp>
      <p:sp>
        <p:nvSpPr>
          <p:cNvPr id="4099" name="Content Placeholder 2">
            <a:extLst>
              <a:ext uri="{FF2B5EF4-FFF2-40B4-BE49-F238E27FC236}">
                <a16:creationId xmlns:a16="http://schemas.microsoft.com/office/drawing/2014/main" id="{AFC8CF2D-6826-49AF-A144-4D79EBC15D8F}"/>
              </a:ext>
            </a:extLst>
          </p:cNvPr>
          <p:cNvSpPr>
            <a:spLocks noGrp="1"/>
          </p:cNvSpPr>
          <p:nvPr>
            <p:ph idx="1"/>
          </p:nvPr>
        </p:nvSpPr>
        <p:spPr>
          <a:xfrm>
            <a:off x="1295400" y="1676400"/>
            <a:ext cx="9525000" cy="4495800"/>
          </a:xfrm>
        </p:spPr>
        <p:txBody>
          <a:bodyPr/>
          <a:lstStyle/>
          <a:p>
            <a:r>
              <a:rPr lang="en-US" altLang="en-US" dirty="0"/>
              <a:t>Everyone else is under authority.</a:t>
            </a:r>
          </a:p>
          <a:p>
            <a:pPr lvl="1"/>
            <a:r>
              <a:rPr lang="en-US" altLang="en-US" dirty="0"/>
              <a:t>Isaiah 45:5  I am the LORD, and there is no other; apart from me there is no God. (NIV is used, unless noted)</a:t>
            </a:r>
          </a:p>
          <a:p>
            <a:r>
              <a:rPr lang="en-US" altLang="en-US" dirty="0"/>
              <a:t>Even within the godhead, there is subordination.</a:t>
            </a:r>
          </a:p>
          <a:p>
            <a:pPr lvl="1"/>
            <a:r>
              <a:rPr lang="en-US" altLang="en-US" dirty="0"/>
              <a:t>Jesus was sent by the Father, and submitted to the Father’s will.</a:t>
            </a:r>
          </a:p>
          <a:p>
            <a:pPr lvl="2"/>
            <a:r>
              <a:rPr lang="en-US" altLang="en-US" dirty="0"/>
              <a:t>John 8:29   The one who sent me is with me; he has not left me alone, for I always do what pleases him." </a:t>
            </a:r>
          </a:p>
          <a:p>
            <a:pPr lvl="2"/>
            <a:r>
              <a:rPr lang="en-US" altLang="en-US" dirty="0"/>
              <a:t>Philippians 2:5-8  </a:t>
            </a:r>
            <a:r>
              <a:rPr lang="en-US" altLang="en-US" baseline="30000" dirty="0"/>
              <a:t>5 </a:t>
            </a:r>
            <a:r>
              <a:rPr lang="en-US" altLang="en-US" dirty="0"/>
              <a:t>Your attitude should be the same as that of Christ Jesus:  </a:t>
            </a:r>
            <a:r>
              <a:rPr lang="en-US" altLang="en-US" baseline="30000" dirty="0"/>
              <a:t>6</a:t>
            </a:r>
            <a:r>
              <a:rPr lang="en-US" altLang="en-US" dirty="0"/>
              <a:t> Who, being in very nature {6 Or in the form of} God, did not consider equality with God something to be grasped,  </a:t>
            </a:r>
            <a:r>
              <a:rPr lang="en-US" altLang="en-US" baseline="30000" dirty="0"/>
              <a:t>7</a:t>
            </a:r>
            <a:r>
              <a:rPr lang="en-US" altLang="en-US" dirty="0"/>
              <a:t> but made himself nothing, taking the very nature {7 Or the form} of a servant, being made in human likeness.  </a:t>
            </a:r>
            <a:r>
              <a:rPr lang="en-US" altLang="en-US" baseline="30000" dirty="0"/>
              <a:t>8</a:t>
            </a:r>
            <a:r>
              <a:rPr lang="en-US" altLang="en-US" dirty="0"/>
              <a:t> And being found in appearance as a man, he humbled himself and became obedient to death-- even death on a cross!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235AD29-2D23-403C-B2F3-9E707CC12A52}"/>
              </a:ext>
            </a:extLst>
          </p:cNvPr>
          <p:cNvSpPr>
            <a:spLocks noGrp="1"/>
          </p:cNvSpPr>
          <p:nvPr>
            <p:ph type="title"/>
          </p:nvPr>
        </p:nvSpPr>
        <p:spPr/>
        <p:txBody>
          <a:bodyPr/>
          <a:lstStyle/>
          <a:p>
            <a:r>
              <a:rPr lang="en-US" altLang="en-US"/>
              <a:t>Limits to Groups</a:t>
            </a:r>
          </a:p>
        </p:txBody>
      </p:sp>
      <p:sp>
        <p:nvSpPr>
          <p:cNvPr id="22531" name="Content Placeholder 2">
            <a:extLst>
              <a:ext uri="{FF2B5EF4-FFF2-40B4-BE49-F238E27FC236}">
                <a16:creationId xmlns:a16="http://schemas.microsoft.com/office/drawing/2014/main" id="{7E9E7F6B-0705-462F-8C42-43B9577F82CB}"/>
              </a:ext>
            </a:extLst>
          </p:cNvPr>
          <p:cNvSpPr>
            <a:spLocks noGrp="1"/>
          </p:cNvSpPr>
          <p:nvPr>
            <p:ph idx="1"/>
          </p:nvPr>
        </p:nvSpPr>
        <p:spPr>
          <a:xfrm>
            <a:off x="508000" y="2209800"/>
            <a:ext cx="11277600" cy="4648200"/>
          </a:xfrm>
        </p:spPr>
        <p:txBody>
          <a:bodyPr/>
          <a:lstStyle/>
          <a:p>
            <a:r>
              <a:rPr lang="en-US" altLang="en-US" dirty="0"/>
              <a:t>We can still hide in a group. I was in a group of five men for about 5 years. The wife of one of them left him and moved away. He didn’t admit the abandonment until afterward, as he was planning to remarry.</a:t>
            </a:r>
          </a:p>
          <a:p>
            <a:pPr lvl="1"/>
            <a:r>
              <a:rPr lang="en-US" altLang="en-US" dirty="0"/>
              <a:t>Personal information can be used against us, so we must share information with discernment.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E602BF-84BF-49D3-9AC4-2DB6D7D11BF3}"/>
              </a:ext>
            </a:extLst>
          </p:cNvPr>
          <p:cNvSpPr>
            <a:spLocks noGrp="1"/>
          </p:cNvSpPr>
          <p:nvPr>
            <p:ph type="title"/>
          </p:nvPr>
        </p:nvSpPr>
        <p:spPr/>
        <p:txBody>
          <a:bodyPr/>
          <a:lstStyle/>
          <a:p>
            <a:r>
              <a:rPr lang="en-US" altLang="en-US"/>
              <a:t>Pastoral Accountability</a:t>
            </a:r>
          </a:p>
        </p:txBody>
      </p:sp>
      <p:sp>
        <p:nvSpPr>
          <p:cNvPr id="23555" name="Content Placeholder 2">
            <a:extLst>
              <a:ext uri="{FF2B5EF4-FFF2-40B4-BE49-F238E27FC236}">
                <a16:creationId xmlns:a16="http://schemas.microsoft.com/office/drawing/2014/main" id="{90DBB69C-06F8-4C14-AE3F-F109817E15E5}"/>
              </a:ext>
            </a:extLst>
          </p:cNvPr>
          <p:cNvSpPr>
            <a:spLocks noGrp="1"/>
          </p:cNvSpPr>
          <p:nvPr>
            <p:ph idx="1"/>
          </p:nvPr>
        </p:nvSpPr>
        <p:spPr>
          <a:xfrm>
            <a:off x="508000" y="2057400"/>
            <a:ext cx="11277600" cy="4800600"/>
          </a:xfrm>
        </p:spPr>
        <p:txBody>
          <a:bodyPr/>
          <a:lstStyle/>
          <a:p>
            <a:r>
              <a:rPr lang="en-US" altLang="en-US" dirty="0"/>
              <a:t>A Chattanooga pastor of a church of 2000 had a strong teaching and preaching ministry. </a:t>
            </a:r>
          </a:p>
          <a:p>
            <a:pPr lvl="1"/>
            <a:r>
              <a:rPr lang="en-US" altLang="en-US" dirty="0"/>
              <a:t>The pastor required his financial officers to sign a confidentiality agreement.</a:t>
            </a:r>
          </a:p>
          <a:p>
            <a:pPr lvl="1"/>
            <a:r>
              <a:rPr lang="en-US" altLang="en-US" dirty="0"/>
              <a:t>He was paid $3,000/week. He sold two pieces of church property without the church leadership knowing it—one of 173 acres.</a:t>
            </a:r>
          </a:p>
          <a:p>
            <a:pPr lvl="1"/>
            <a:r>
              <a:rPr lang="en-US" altLang="en-US" dirty="0"/>
              <a:t>He ran up a $49,000 bill at a local tailor and had “substantial” bills at local country and city clubs.</a:t>
            </a:r>
          </a:p>
          <a:p>
            <a:pPr lvl="1"/>
            <a:r>
              <a:rPr lang="en-US" altLang="en-US" dirty="0"/>
              <a:t>One church account went from over 1 million to $110.30.  Xerox filed suit for $45,000 and other bills had not been paid. </a:t>
            </a:r>
            <a:r>
              <a:rPr lang="en-US" altLang="en-US" sz="1600" dirty="0"/>
              <a:t>http://www.chattanoogan.com/articles/article_133701.asp</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E783FA1-A332-4DAF-8F49-44E1242F3903}"/>
              </a:ext>
            </a:extLst>
          </p:cNvPr>
          <p:cNvSpPr>
            <a:spLocks noGrp="1"/>
          </p:cNvSpPr>
          <p:nvPr>
            <p:ph type="title"/>
          </p:nvPr>
        </p:nvSpPr>
        <p:spPr/>
        <p:txBody>
          <a:bodyPr/>
          <a:lstStyle/>
          <a:p>
            <a:r>
              <a:rPr lang="en-US" altLang="en-US"/>
              <a:t>Ministry Leaders and </a:t>
            </a:r>
            <a:br>
              <a:rPr lang="en-US" altLang="en-US"/>
            </a:br>
            <a:r>
              <a:rPr lang="en-US" altLang="en-US"/>
              <a:t>Good Stewardship</a:t>
            </a:r>
          </a:p>
        </p:txBody>
      </p:sp>
      <p:sp>
        <p:nvSpPr>
          <p:cNvPr id="24579" name="Content Placeholder 2">
            <a:extLst>
              <a:ext uri="{FF2B5EF4-FFF2-40B4-BE49-F238E27FC236}">
                <a16:creationId xmlns:a16="http://schemas.microsoft.com/office/drawing/2014/main" id="{DE820927-6CD5-4247-A662-08411C137FE6}"/>
              </a:ext>
            </a:extLst>
          </p:cNvPr>
          <p:cNvSpPr>
            <a:spLocks noGrp="1"/>
          </p:cNvSpPr>
          <p:nvPr>
            <p:ph idx="1"/>
          </p:nvPr>
        </p:nvSpPr>
        <p:spPr>
          <a:xfrm>
            <a:off x="508000" y="2133600"/>
            <a:ext cx="11277600" cy="4724400"/>
          </a:xfrm>
        </p:spPr>
        <p:txBody>
          <a:bodyPr/>
          <a:lstStyle/>
          <a:p>
            <a:pPr>
              <a:defRPr/>
            </a:pPr>
            <a:r>
              <a:rPr lang="en-US" altLang="en-US" dirty="0"/>
              <a:t>Sen. Charles Grassley (R-Iowa) has opened an inquiry into six ministries.</a:t>
            </a:r>
          </a:p>
          <a:p>
            <a:pPr lvl="1">
              <a:defRPr/>
            </a:pPr>
            <a:r>
              <a:rPr lang="en-US" altLang="en-US" dirty="0"/>
              <a:t>Bishop Eddie Long lives in a 9-bathroom mansion on 20 acres, receives nearly 1 million per year as a “love offering” and drives a $350,000 Bentley. </a:t>
            </a:r>
          </a:p>
          <a:p>
            <a:pPr lvl="1">
              <a:defRPr/>
            </a:pPr>
            <a:r>
              <a:rPr lang="en-US" altLang="en-US" dirty="0"/>
              <a:t>Benny </a:t>
            </a:r>
            <a:r>
              <a:rPr lang="en-US" altLang="en-US" dirty="0" err="1"/>
              <a:t>Hinn</a:t>
            </a:r>
            <a:r>
              <a:rPr lang="en-US" altLang="en-US" dirty="0"/>
              <a:t> has an 8-bedroom mansion valued at 10 million.</a:t>
            </a:r>
          </a:p>
          <a:p>
            <a:pPr lvl="1">
              <a:defRPr/>
            </a:pPr>
            <a:r>
              <a:rPr lang="en-US" altLang="en-US" dirty="0" err="1"/>
              <a:t>Hinn’s</a:t>
            </a:r>
            <a:r>
              <a:rPr lang="en-US" altLang="en-US" dirty="0"/>
              <a:t> jet stops at popular tourist locations.</a:t>
            </a:r>
          </a:p>
          <a:p>
            <a:pPr lvl="1">
              <a:defRPr/>
            </a:pPr>
            <a:r>
              <a:rPr lang="en-US" altLang="en-US" dirty="0"/>
              <a:t>David and Joyce Meyers spent $30,000 for a conference table and $11,000 for a French clock.</a:t>
            </a:r>
          </a:p>
          <a:p>
            <a:pPr lvl="1">
              <a:defRPr/>
            </a:pPr>
            <a:r>
              <a:rPr lang="en-US" altLang="en-US" dirty="0"/>
              <a:t>Kenneth Copeland’s ministry jet had layovers in Maui, Fiji and Honolulu.</a:t>
            </a:r>
          </a:p>
          <a:p>
            <a:pPr marL="457200" lvl="1" indent="0">
              <a:buNone/>
              <a:defRPr/>
            </a:pPr>
            <a:r>
              <a:rPr lang="en-US" altLang="en-US" sz="1600" dirty="0">
                <a:hlinkClick r:id="rId3"/>
              </a:rPr>
              <a:t>www.alternet.org/story/72539</a:t>
            </a:r>
            <a:r>
              <a:rPr lang="en-US" altLang="en-US" sz="1600" dirty="0"/>
              <a:t> accessed 10/23/08</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778E4D5-0A11-4322-B34E-644D813A84C6}"/>
              </a:ext>
            </a:extLst>
          </p:cNvPr>
          <p:cNvSpPr>
            <a:spLocks noGrp="1"/>
          </p:cNvSpPr>
          <p:nvPr>
            <p:ph type="title"/>
          </p:nvPr>
        </p:nvSpPr>
        <p:spPr/>
        <p:txBody>
          <a:bodyPr/>
          <a:lstStyle/>
          <a:p>
            <a:r>
              <a:rPr lang="en-US" altLang="en-US"/>
              <a:t>A Governing Board</a:t>
            </a:r>
          </a:p>
        </p:txBody>
      </p:sp>
      <p:sp>
        <p:nvSpPr>
          <p:cNvPr id="25603" name="Content Placeholder 2">
            <a:extLst>
              <a:ext uri="{FF2B5EF4-FFF2-40B4-BE49-F238E27FC236}">
                <a16:creationId xmlns:a16="http://schemas.microsoft.com/office/drawing/2014/main" id="{7C18053A-9178-4F1F-8980-07222627A5E6}"/>
              </a:ext>
            </a:extLst>
          </p:cNvPr>
          <p:cNvSpPr>
            <a:spLocks noGrp="1"/>
          </p:cNvSpPr>
          <p:nvPr>
            <p:ph idx="1"/>
          </p:nvPr>
        </p:nvSpPr>
        <p:spPr>
          <a:xfrm>
            <a:off x="508000" y="2057400"/>
            <a:ext cx="11277600" cy="4800600"/>
          </a:xfrm>
        </p:spPr>
        <p:txBody>
          <a:bodyPr/>
          <a:lstStyle/>
          <a:p>
            <a:r>
              <a:rPr lang="en-US" altLang="en-US" dirty="0"/>
              <a:t>Not-for profit organizations (501-c-3, in the USA) should be board-governed, in fact:</a:t>
            </a:r>
          </a:p>
          <a:p>
            <a:pPr lvl="1"/>
            <a:r>
              <a:rPr lang="en-US" altLang="en-US" dirty="0"/>
              <a:t>The Board should advise, direct and hold the ministry leaders accountable for activities and expenditures.</a:t>
            </a:r>
          </a:p>
          <a:p>
            <a:pPr lvl="1"/>
            <a:r>
              <a:rPr lang="en-US" altLang="en-US" dirty="0"/>
              <a:t>I encountered a ministry leader who was proud that he did not have a Board—God, by the Spirit, directed him. He didn’t need a board.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CAA2590-883E-401C-94A8-F3D07A6FFFBE}"/>
              </a:ext>
            </a:extLst>
          </p:cNvPr>
          <p:cNvSpPr>
            <a:spLocks noGrp="1"/>
          </p:cNvSpPr>
          <p:nvPr>
            <p:ph type="title"/>
          </p:nvPr>
        </p:nvSpPr>
        <p:spPr/>
        <p:txBody>
          <a:bodyPr/>
          <a:lstStyle/>
          <a:p>
            <a:r>
              <a:rPr lang="en-US" altLang="en-US"/>
              <a:t>Do We Avoid Correction in a Preacher?</a:t>
            </a:r>
          </a:p>
        </p:txBody>
      </p:sp>
      <p:sp>
        <p:nvSpPr>
          <p:cNvPr id="26627" name="Content Placeholder 2">
            <a:extLst>
              <a:ext uri="{FF2B5EF4-FFF2-40B4-BE49-F238E27FC236}">
                <a16:creationId xmlns:a16="http://schemas.microsoft.com/office/drawing/2014/main" id="{DA569FFD-DB7E-4B92-96E2-C51F0C405C57}"/>
              </a:ext>
            </a:extLst>
          </p:cNvPr>
          <p:cNvSpPr>
            <a:spLocks noGrp="1"/>
          </p:cNvSpPr>
          <p:nvPr>
            <p:ph idx="1"/>
          </p:nvPr>
        </p:nvSpPr>
        <p:spPr>
          <a:xfrm>
            <a:off x="762000" y="1828800"/>
            <a:ext cx="10439400" cy="4724400"/>
          </a:xfrm>
        </p:spPr>
        <p:txBody>
          <a:bodyPr/>
          <a:lstStyle/>
          <a:p>
            <a:r>
              <a:rPr lang="en-US" altLang="en-US" dirty="0"/>
              <a:t>2 Timothy 4:2-4   </a:t>
            </a:r>
            <a:r>
              <a:rPr lang="en-US" altLang="en-US" baseline="30000" dirty="0"/>
              <a:t>2</a:t>
            </a:r>
            <a:r>
              <a:rPr lang="en-US" altLang="en-US" dirty="0"/>
              <a:t> Preach the Word; be prepared in season and out of season; correct, rebuke and encourage-- with great patience and careful instruction.  </a:t>
            </a:r>
            <a:r>
              <a:rPr lang="en-US" altLang="en-US" baseline="30000" dirty="0"/>
              <a:t>3</a:t>
            </a:r>
            <a:r>
              <a:rPr lang="en-US" altLang="en-US" dirty="0"/>
              <a:t> For the time will come when men will not put up with sound doctrine. Instead, to suit their own desires, they will gather around them a great number of teachers to say what their itching ears want to hear.  </a:t>
            </a:r>
            <a:r>
              <a:rPr lang="en-US" altLang="en-US" baseline="30000" dirty="0"/>
              <a:t>4</a:t>
            </a:r>
            <a:r>
              <a:rPr lang="en-US" altLang="en-US" dirty="0"/>
              <a:t> They will turn their ears away from the truth and turn aside to myths.</a:t>
            </a:r>
          </a:p>
          <a:p>
            <a:r>
              <a:rPr lang="en-US" altLang="en-US" dirty="0"/>
              <a:t>This is true today. We sometimes gather preachers to teach us how to prosper, feel good and get what we want from God. We want to hear about getting to the next level—how to succeed and become rich, not how to become more holy. </a:t>
            </a:r>
          </a:p>
          <a:p>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D7D324F-B21D-4973-A7B0-EE81FB1DDB6D}"/>
              </a:ext>
            </a:extLst>
          </p:cNvPr>
          <p:cNvSpPr>
            <a:spLocks noGrp="1"/>
          </p:cNvSpPr>
          <p:nvPr>
            <p:ph type="title"/>
          </p:nvPr>
        </p:nvSpPr>
        <p:spPr/>
        <p:txBody>
          <a:bodyPr/>
          <a:lstStyle/>
          <a:p>
            <a:r>
              <a:rPr lang="en-US" altLang="en-US"/>
              <a:t>Global Ecclesiastical Crime</a:t>
            </a:r>
          </a:p>
        </p:txBody>
      </p:sp>
      <p:sp>
        <p:nvSpPr>
          <p:cNvPr id="27651" name="Content Placeholder 2">
            <a:extLst>
              <a:ext uri="{FF2B5EF4-FFF2-40B4-BE49-F238E27FC236}">
                <a16:creationId xmlns:a16="http://schemas.microsoft.com/office/drawing/2014/main" id="{D8740047-3AA8-4035-8C14-C8DA5FEE050A}"/>
              </a:ext>
            </a:extLst>
          </p:cNvPr>
          <p:cNvSpPr>
            <a:spLocks noGrp="1"/>
          </p:cNvSpPr>
          <p:nvPr>
            <p:ph idx="1"/>
          </p:nvPr>
        </p:nvSpPr>
        <p:spPr>
          <a:xfrm>
            <a:off x="1905000" y="2057400"/>
            <a:ext cx="8458200" cy="4495800"/>
          </a:xfrm>
        </p:spPr>
        <p:txBody>
          <a:bodyPr/>
          <a:lstStyle/>
          <a:p>
            <a:pPr>
              <a:defRPr/>
            </a:pPr>
            <a:r>
              <a:rPr lang="en-US" altLang="en-US" dirty="0"/>
              <a:t>Ecclesiastical crime costs more than money spent on global missions. </a:t>
            </a:r>
          </a:p>
          <a:p>
            <a:pPr>
              <a:defRPr/>
            </a:pPr>
            <a:r>
              <a:rPr lang="en-US" altLang="en-US" dirty="0"/>
              <a:t>As of mid-2008, ecclesiastical crime totaled an estimated 25 billion dollars, or 70 million dollars every 24 hours.</a:t>
            </a:r>
          </a:p>
          <a:p>
            <a:pPr>
              <a:defRPr/>
            </a:pPr>
            <a:r>
              <a:rPr lang="en-US" altLang="en-US" dirty="0"/>
              <a:t>This crime is increasing at a rate of 5.8% per year.</a:t>
            </a:r>
          </a:p>
          <a:p>
            <a:pPr marL="0" indent="0">
              <a:buNone/>
              <a:defRPr/>
            </a:pPr>
            <a:r>
              <a:rPr lang="en-US" altLang="en-US" sz="1600" dirty="0"/>
              <a:t>David Barrett,, Todd M. Johnson &amp; Peter Crossing,  “</a:t>
            </a:r>
            <a:r>
              <a:rPr lang="en-US" altLang="en-US" sz="1600" dirty="0" err="1"/>
              <a:t>Missiometrics</a:t>
            </a:r>
            <a:r>
              <a:rPr lang="en-US" altLang="en-US" sz="1600" dirty="0"/>
              <a:t> 2008:  Reality Checks for Christian World Communions,” Int’l Bulletin of Missionary Research,  Jan. 2008, p. 30.</a:t>
            </a:r>
          </a:p>
          <a:p>
            <a:pPr>
              <a:defRPr/>
            </a:pPr>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1BEEA872-8E0E-44F9-8DBC-CD90357B546F}"/>
              </a:ext>
            </a:extLst>
          </p:cNvPr>
          <p:cNvSpPr>
            <a:spLocks noGrp="1"/>
          </p:cNvSpPr>
          <p:nvPr>
            <p:ph type="title"/>
          </p:nvPr>
        </p:nvSpPr>
        <p:spPr/>
        <p:txBody>
          <a:bodyPr/>
          <a:lstStyle/>
          <a:p>
            <a:r>
              <a:rPr lang="en-US" altLang="en-US"/>
              <a:t>Inadequate Accountability</a:t>
            </a:r>
          </a:p>
        </p:txBody>
      </p:sp>
      <p:sp>
        <p:nvSpPr>
          <p:cNvPr id="28675" name="Content Placeholder 2">
            <a:extLst>
              <a:ext uri="{FF2B5EF4-FFF2-40B4-BE49-F238E27FC236}">
                <a16:creationId xmlns:a16="http://schemas.microsoft.com/office/drawing/2014/main" id="{F836074F-E47E-4C19-999D-8E21A123716C}"/>
              </a:ext>
            </a:extLst>
          </p:cNvPr>
          <p:cNvSpPr>
            <a:spLocks noGrp="1"/>
          </p:cNvSpPr>
          <p:nvPr>
            <p:ph idx="1"/>
          </p:nvPr>
        </p:nvSpPr>
        <p:spPr>
          <a:xfrm>
            <a:off x="508000" y="1905000"/>
            <a:ext cx="11277600" cy="4953000"/>
          </a:xfrm>
        </p:spPr>
        <p:txBody>
          <a:bodyPr/>
          <a:lstStyle/>
          <a:p>
            <a:r>
              <a:rPr lang="en-US" altLang="en-US" dirty="0"/>
              <a:t>I received the following email inquiry:</a:t>
            </a:r>
          </a:p>
          <a:p>
            <a:pPr lvl="1"/>
            <a:r>
              <a:rPr lang="en-US" altLang="en-US" dirty="0"/>
              <a:t>“We go to a church who preaches the gospel and tithing but we never get a yearly report of where the money goes or how much and who in the church gets paid. Should we be concerned about this? I feel each one should be held accountable.”</a:t>
            </a:r>
          </a:p>
          <a:p>
            <a:pPr lvl="1"/>
            <a:r>
              <a:rPr lang="en-US" altLang="en-US" dirty="0"/>
              <a:t>A church’s finances should be open to the membership, at the least. This revelation might prompt better stewardship and accountability. Some church budgets are shameful in their selfishness.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E5DA7FA-E8DB-41E8-9D6D-E041F00E8211}"/>
              </a:ext>
            </a:extLst>
          </p:cNvPr>
          <p:cNvSpPr>
            <a:spLocks noGrp="1"/>
          </p:cNvSpPr>
          <p:nvPr>
            <p:ph type="title"/>
          </p:nvPr>
        </p:nvSpPr>
        <p:spPr/>
        <p:txBody>
          <a:bodyPr/>
          <a:lstStyle/>
          <a:p>
            <a:r>
              <a:rPr lang="en-US" altLang="en-US"/>
              <a:t>One Church’s Budget</a:t>
            </a:r>
          </a:p>
        </p:txBody>
      </p:sp>
      <p:sp>
        <p:nvSpPr>
          <p:cNvPr id="29699" name="Content Placeholder 2">
            <a:extLst>
              <a:ext uri="{FF2B5EF4-FFF2-40B4-BE49-F238E27FC236}">
                <a16:creationId xmlns:a16="http://schemas.microsoft.com/office/drawing/2014/main" id="{38C06928-BC30-4309-98B5-16E11F7F70D9}"/>
              </a:ext>
            </a:extLst>
          </p:cNvPr>
          <p:cNvSpPr>
            <a:spLocks noGrp="1"/>
          </p:cNvSpPr>
          <p:nvPr>
            <p:ph idx="1"/>
          </p:nvPr>
        </p:nvSpPr>
        <p:spPr>
          <a:xfrm>
            <a:off x="1625600" y="1905000"/>
            <a:ext cx="9194800" cy="4419600"/>
          </a:xfrm>
        </p:spPr>
        <p:txBody>
          <a:bodyPr/>
          <a:lstStyle/>
          <a:p>
            <a:r>
              <a:rPr lang="en-US" altLang="en-US" dirty="0"/>
              <a:t>Recently I received the proposed 2008 budget of over $220,000 for another African American church. Here are a few line items:</a:t>
            </a:r>
          </a:p>
          <a:p>
            <a:pPr lvl="1"/>
            <a:r>
              <a:rPr lang="en-US" altLang="en-US" dirty="0"/>
              <a:t>Salaries:  			$128,000 (57%)</a:t>
            </a:r>
          </a:p>
          <a:p>
            <a:pPr lvl="1"/>
            <a:r>
              <a:rPr lang="en-US" altLang="en-US" dirty="0"/>
              <a:t>Benevolence: 			$5000</a:t>
            </a:r>
          </a:p>
          <a:p>
            <a:pPr lvl="1"/>
            <a:r>
              <a:rPr lang="en-US" altLang="en-US" dirty="0"/>
              <a:t>Machine lease: 			$4200</a:t>
            </a:r>
          </a:p>
          <a:p>
            <a:pPr lvl="1"/>
            <a:r>
              <a:rPr lang="en-US" altLang="en-US" dirty="0"/>
              <a:t>Gifts, funerals, flowers: 		$4000</a:t>
            </a:r>
          </a:p>
          <a:p>
            <a:pPr lvl="1"/>
            <a:r>
              <a:rPr lang="en-US" altLang="en-US" dirty="0"/>
              <a:t>Conventions/conferences:	$4000</a:t>
            </a:r>
          </a:p>
          <a:p>
            <a:pPr lvl="1"/>
            <a:r>
              <a:rPr lang="en-US" altLang="en-US" dirty="0"/>
              <a:t>Kitchen: 				$3000</a:t>
            </a:r>
          </a:p>
          <a:p>
            <a:pPr lvl="1"/>
            <a:r>
              <a:rPr lang="en-US" altLang="en-US" dirty="0"/>
              <a:t>Recreation: 			$3000</a:t>
            </a:r>
          </a:p>
          <a:p>
            <a:pPr lvl="1"/>
            <a:r>
              <a:rPr lang="en-US" altLang="en-US" dirty="0"/>
              <a:t>Waste disposal: 			$2800		</a:t>
            </a:r>
          </a:p>
          <a:p>
            <a:pPr lvl="1"/>
            <a:r>
              <a:rPr lang="en-US" altLang="en-US" dirty="0"/>
              <a:t>Missions, local or global: 		$ 0  </a:t>
            </a:r>
            <a:br>
              <a:rPr lang="en-US" altLang="en-US" dirty="0"/>
            </a:br>
            <a:endParaRPr lang="en-US" altLang="en-US" dirty="0"/>
          </a:p>
          <a:p>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1B3DF43E-D65A-45ED-A969-C62180A8C09E}"/>
              </a:ext>
            </a:extLst>
          </p:cNvPr>
          <p:cNvSpPr>
            <a:spLocks noGrp="1"/>
          </p:cNvSpPr>
          <p:nvPr>
            <p:ph type="title"/>
          </p:nvPr>
        </p:nvSpPr>
        <p:spPr/>
        <p:txBody>
          <a:bodyPr/>
          <a:lstStyle/>
          <a:p>
            <a:r>
              <a:rPr lang="en-US" altLang="en-US"/>
              <a:t>A Holy Club?</a:t>
            </a:r>
          </a:p>
        </p:txBody>
      </p:sp>
      <p:sp>
        <p:nvSpPr>
          <p:cNvPr id="30723" name="Content Placeholder 2">
            <a:extLst>
              <a:ext uri="{FF2B5EF4-FFF2-40B4-BE49-F238E27FC236}">
                <a16:creationId xmlns:a16="http://schemas.microsoft.com/office/drawing/2014/main" id="{ABA17241-E6F5-4C03-9EE1-F87FE70A040E}"/>
              </a:ext>
            </a:extLst>
          </p:cNvPr>
          <p:cNvSpPr>
            <a:spLocks noGrp="1"/>
          </p:cNvSpPr>
          <p:nvPr>
            <p:ph idx="1"/>
          </p:nvPr>
        </p:nvSpPr>
        <p:spPr>
          <a:xfrm>
            <a:off x="1905000" y="1981200"/>
            <a:ext cx="8458200" cy="4343400"/>
          </a:xfrm>
        </p:spPr>
        <p:txBody>
          <a:bodyPr/>
          <a:lstStyle/>
          <a:p>
            <a:r>
              <a:rPr lang="en-US" altLang="en-US" dirty="0"/>
              <a:t>There is no budget allocation for Christian education literature. </a:t>
            </a:r>
          </a:p>
          <a:p>
            <a:r>
              <a:rPr lang="en-US" altLang="en-US" dirty="0"/>
              <a:t>Garbage is more important than global or local evangelism. </a:t>
            </a:r>
          </a:p>
          <a:p>
            <a:r>
              <a:rPr lang="en-US" altLang="en-US" dirty="0"/>
              <a:t>The similarity of this church to a religious club or co-op is unavoidable.  A co-op is owned by the members, existing for the benefit of its members. </a:t>
            </a:r>
          </a:p>
          <a:p>
            <a:r>
              <a:rPr lang="en-US" altLang="en-US" dirty="0"/>
              <a:t>However, Jesus said, “The Son of Man came to seek and to save what was lost” (Luke 19:10,NIV). “As the Father has sent me, I am sending you” (John 20:21).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E71C517-4655-401E-98EB-7F81E593D666}"/>
              </a:ext>
            </a:extLst>
          </p:cNvPr>
          <p:cNvSpPr>
            <a:spLocks noGrp="1"/>
          </p:cNvSpPr>
          <p:nvPr>
            <p:ph type="title"/>
          </p:nvPr>
        </p:nvSpPr>
        <p:spPr/>
        <p:txBody>
          <a:bodyPr/>
          <a:lstStyle/>
          <a:p>
            <a:pPr eaLnBrk="1" hangingPunct="1"/>
            <a:r>
              <a:rPr lang="en-US" altLang="en-US"/>
              <a:t>Lack of Accountability</a:t>
            </a:r>
          </a:p>
        </p:txBody>
      </p:sp>
      <p:sp>
        <p:nvSpPr>
          <p:cNvPr id="31747" name="Content Placeholder 2">
            <a:extLst>
              <a:ext uri="{FF2B5EF4-FFF2-40B4-BE49-F238E27FC236}">
                <a16:creationId xmlns:a16="http://schemas.microsoft.com/office/drawing/2014/main" id="{FCC1CDCE-A980-4648-8577-5CCE8FFE9810}"/>
              </a:ext>
            </a:extLst>
          </p:cNvPr>
          <p:cNvSpPr>
            <a:spLocks noGrp="1"/>
          </p:cNvSpPr>
          <p:nvPr>
            <p:ph idx="1"/>
          </p:nvPr>
        </p:nvSpPr>
        <p:spPr>
          <a:xfrm>
            <a:off x="508000" y="2133600"/>
            <a:ext cx="11277600" cy="4724400"/>
          </a:xfrm>
        </p:spPr>
        <p:txBody>
          <a:bodyPr/>
          <a:lstStyle/>
          <a:p>
            <a:pPr eaLnBrk="1" hangingPunct="1"/>
            <a:r>
              <a:rPr lang="en-US" altLang="en-US" dirty="0"/>
              <a:t>Ole Anthony, head of the Christian watchdog organization Trinity Foundation, said: </a:t>
            </a:r>
          </a:p>
          <a:p>
            <a:pPr lvl="1" eaLnBrk="1" hangingPunct="1"/>
            <a:r>
              <a:rPr lang="en-US" altLang="en-US" dirty="0"/>
              <a:t>“The ministries say we have an audited financial statement. But it’s a very friendly auditor.”</a:t>
            </a:r>
          </a:p>
          <a:p>
            <a:pPr lvl="1" eaLnBrk="1" hangingPunct="1"/>
            <a:r>
              <a:rPr lang="en-US" altLang="en-US" dirty="0"/>
              <a:t>“These organizations, for the most part, their accountability is a relative or just “yes” men—and if anyone disagrees with them, they’re touching the anointed of God….” </a:t>
            </a:r>
            <a:r>
              <a:rPr lang="en-US" altLang="en-US" sz="1800" dirty="0"/>
              <a:t>“Senator’s Inquiry Into Megachurch Money Hypocrisy Sparks Church-State Showdown,” </a:t>
            </a:r>
            <a:r>
              <a:rPr lang="en-US" altLang="en-US" sz="1800" dirty="0">
                <a:hlinkClick r:id="rId3"/>
              </a:rPr>
              <a:t>www.alternet.org/story/72539</a:t>
            </a:r>
            <a:r>
              <a:rPr lang="en-US" altLang="en-US" sz="1800" dirty="0"/>
              <a:t> accessed 10/23/08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DE15A8E-7741-4455-9A26-43CB4BC53C40}"/>
              </a:ext>
            </a:extLst>
          </p:cNvPr>
          <p:cNvSpPr>
            <a:spLocks noGrp="1"/>
          </p:cNvSpPr>
          <p:nvPr>
            <p:ph type="title"/>
          </p:nvPr>
        </p:nvSpPr>
        <p:spPr/>
        <p:txBody>
          <a:bodyPr/>
          <a:lstStyle/>
          <a:p>
            <a:r>
              <a:rPr lang="en-US" altLang="en-US"/>
              <a:t>The Spirit Came from the Father</a:t>
            </a:r>
          </a:p>
        </p:txBody>
      </p:sp>
      <p:sp>
        <p:nvSpPr>
          <p:cNvPr id="5123" name="Content Placeholder 2">
            <a:extLst>
              <a:ext uri="{FF2B5EF4-FFF2-40B4-BE49-F238E27FC236}">
                <a16:creationId xmlns:a16="http://schemas.microsoft.com/office/drawing/2014/main" id="{2CC83FA1-18B9-47AC-91AB-C237D44A7331}"/>
              </a:ext>
            </a:extLst>
          </p:cNvPr>
          <p:cNvSpPr>
            <a:spLocks noGrp="1"/>
          </p:cNvSpPr>
          <p:nvPr>
            <p:ph idx="1"/>
          </p:nvPr>
        </p:nvSpPr>
        <p:spPr>
          <a:xfrm>
            <a:off x="508000" y="2209800"/>
            <a:ext cx="11277600" cy="4648200"/>
          </a:xfrm>
        </p:spPr>
        <p:txBody>
          <a:bodyPr/>
          <a:lstStyle/>
          <a:p>
            <a:r>
              <a:rPr lang="en-US" altLang="en-US" dirty="0"/>
              <a:t>The Father sent the Spirit into the world through the Son (He proceeds from the Father, through the Son). The Spirit is, thus, under authority.</a:t>
            </a:r>
          </a:p>
          <a:p>
            <a:pPr lvl="1"/>
            <a:r>
              <a:rPr lang="en-US" altLang="en-US" dirty="0"/>
              <a:t>Luke 11:13; John 14:16,26; 15:26; Acts 1:4; 15:8; 1 Cor. 2:12; 2 Cor. 1:22; Gal. 3:5; 1 Thess. 4:8; 1 John 3:24</a:t>
            </a:r>
          </a:p>
          <a:p>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A1283027-CAC5-42F2-AFAB-64FB21AFC49F}"/>
              </a:ext>
            </a:extLst>
          </p:cNvPr>
          <p:cNvSpPr>
            <a:spLocks noGrp="1"/>
          </p:cNvSpPr>
          <p:nvPr>
            <p:ph type="title"/>
          </p:nvPr>
        </p:nvSpPr>
        <p:spPr/>
        <p:txBody>
          <a:bodyPr/>
          <a:lstStyle/>
          <a:p>
            <a:pPr eaLnBrk="1" hangingPunct="1"/>
            <a:r>
              <a:rPr lang="en-US" altLang="en-US"/>
              <a:t>Proactive Accountability</a:t>
            </a:r>
          </a:p>
        </p:txBody>
      </p:sp>
      <p:sp>
        <p:nvSpPr>
          <p:cNvPr id="32771" name="Content Placeholder 2">
            <a:extLst>
              <a:ext uri="{FF2B5EF4-FFF2-40B4-BE49-F238E27FC236}">
                <a16:creationId xmlns:a16="http://schemas.microsoft.com/office/drawing/2014/main" id="{13B4D308-1AC0-4596-A3A8-7EBCCABE5DD7}"/>
              </a:ext>
            </a:extLst>
          </p:cNvPr>
          <p:cNvSpPr>
            <a:spLocks noGrp="1"/>
          </p:cNvSpPr>
          <p:nvPr>
            <p:ph idx="1"/>
          </p:nvPr>
        </p:nvSpPr>
        <p:spPr>
          <a:xfrm>
            <a:off x="1905000" y="1981200"/>
            <a:ext cx="8458200" cy="4419600"/>
          </a:xfrm>
        </p:spPr>
        <p:txBody>
          <a:bodyPr/>
          <a:lstStyle/>
          <a:p>
            <a:pPr eaLnBrk="1" hangingPunct="1"/>
            <a:r>
              <a:rPr lang="en-US" altLang="en-US" dirty="0"/>
              <a:t>2 Corinthians 8:19-21  What is more, he was chosen by the churches to accompany us as we carry the offering, which we administer in order to honor the Lord himself and to show our eagerness to help.  </a:t>
            </a:r>
            <a:r>
              <a:rPr lang="en-US" altLang="en-US" baseline="30000" dirty="0"/>
              <a:t>20</a:t>
            </a:r>
            <a:r>
              <a:rPr lang="en-US" altLang="en-US" dirty="0"/>
              <a:t> We want to avoid any criticism of the way we administer this liberal gift.  </a:t>
            </a:r>
            <a:r>
              <a:rPr lang="en-US" altLang="en-US" baseline="30000" dirty="0"/>
              <a:t>21</a:t>
            </a:r>
            <a:r>
              <a:rPr lang="en-US" altLang="en-US" dirty="0"/>
              <a:t> </a:t>
            </a:r>
            <a:r>
              <a:rPr lang="en-US" altLang="en-US" b="1" dirty="0"/>
              <a:t>For we are taking pains to do what is right, not only in the eyes of the Lord but also in the eyes of men</a:t>
            </a:r>
            <a:r>
              <a:rPr lang="en-US" altLang="en-US" dirty="0"/>
              <a:t>.</a:t>
            </a:r>
          </a:p>
          <a:p>
            <a:pPr lvl="1" eaLnBrk="1" hangingPunct="1"/>
            <a:r>
              <a:rPr lang="en-US" altLang="en-US" dirty="0"/>
              <a:t>It’s inadequate to simply try to please God in financial matters.</a:t>
            </a:r>
          </a:p>
          <a:p>
            <a:pPr eaLnBrk="1" hangingPunct="1"/>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31D081CB-2F9A-4449-BE79-E722A8908280}"/>
              </a:ext>
            </a:extLst>
          </p:cNvPr>
          <p:cNvSpPr>
            <a:spLocks noGrp="1"/>
          </p:cNvSpPr>
          <p:nvPr>
            <p:ph type="title"/>
          </p:nvPr>
        </p:nvSpPr>
        <p:spPr/>
        <p:txBody>
          <a:bodyPr/>
          <a:lstStyle/>
          <a:p>
            <a:r>
              <a:rPr lang="en-US" altLang="en-US"/>
              <a:t>Financial Accountability Ideas</a:t>
            </a:r>
          </a:p>
        </p:txBody>
      </p:sp>
      <p:sp>
        <p:nvSpPr>
          <p:cNvPr id="33795" name="Content Placeholder 2">
            <a:extLst>
              <a:ext uri="{FF2B5EF4-FFF2-40B4-BE49-F238E27FC236}">
                <a16:creationId xmlns:a16="http://schemas.microsoft.com/office/drawing/2014/main" id="{AB414616-EA93-49E7-A6A2-06C430CCBE66}"/>
              </a:ext>
            </a:extLst>
          </p:cNvPr>
          <p:cNvSpPr>
            <a:spLocks noGrp="1"/>
          </p:cNvSpPr>
          <p:nvPr>
            <p:ph idx="1"/>
          </p:nvPr>
        </p:nvSpPr>
        <p:spPr>
          <a:xfrm>
            <a:off x="1066800" y="2057400"/>
            <a:ext cx="9753600" cy="4343400"/>
          </a:xfrm>
        </p:spPr>
        <p:txBody>
          <a:bodyPr/>
          <a:lstStyle/>
          <a:p>
            <a:r>
              <a:rPr lang="en-US" altLang="en-US" dirty="0"/>
              <a:t>Require two signatures for checks over a set amount. </a:t>
            </a:r>
          </a:p>
          <a:p>
            <a:r>
              <a:rPr lang="en-US" altLang="en-US" dirty="0"/>
              <a:t>Bond the treasurer.</a:t>
            </a:r>
          </a:p>
          <a:p>
            <a:r>
              <a:rPr lang="en-US" altLang="en-US" dirty="0"/>
              <a:t>Have two people count the offering together and make out the deposit slip.</a:t>
            </a:r>
          </a:p>
          <a:p>
            <a:r>
              <a:rPr lang="en-US" altLang="en-US" dirty="0"/>
              <a:t>Give the treasurer online account access. </a:t>
            </a:r>
          </a:p>
          <a:p>
            <a:r>
              <a:rPr lang="en-US" altLang="en-US" dirty="0"/>
              <a:t>Provide monthly financial reports to the governing board and offer financial reports to church members.</a:t>
            </a:r>
          </a:p>
          <a:p>
            <a:r>
              <a:rPr lang="en-US" altLang="en-US" dirty="0"/>
              <a:t>Spend only from funds in hand—not on credit.</a:t>
            </a:r>
          </a:p>
          <a:p>
            <a:r>
              <a:rPr lang="en-US" altLang="en-US" dirty="0"/>
              <a:t>Audit income over $250,000/year. Have an informal audit for lesser amounts.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782E50EE-D0A6-4C1A-89C2-6079D9F835DF}"/>
              </a:ext>
            </a:extLst>
          </p:cNvPr>
          <p:cNvSpPr>
            <a:spLocks noGrp="1"/>
          </p:cNvSpPr>
          <p:nvPr>
            <p:ph type="title"/>
          </p:nvPr>
        </p:nvSpPr>
        <p:spPr/>
        <p:txBody>
          <a:bodyPr/>
          <a:lstStyle/>
          <a:p>
            <a:r>
              <a:rPr lang="en-US" altLang="en-US"/>
              <a:t>National Accountability</a:t>
            </a:r>
          </a:p>
        </p:txBody>
      </p:sp>
      <p:sp>
        <p:nvSpPr>
          <p:cNvPr id="34819" name="Content Placeholder 2">
            <a:extLst>
              <a:ext uri="{FF2B5EF4-FFF2-40B4-BE49-F238E27FC236}">
                <a16:creationId xmlns:a16="http://schemas.microsoft.com/office/drawing/2014/main" id="{A8F2FDB2-66C3-48F0-BDFF-2BFA10961D02}"/>
              </a:ext>
            </a:extLst>
          </p:cNvPr>
          <p:cNvSpPr>
            <a:spLocks noGrp="1"/>
          </p:cNvSpPr>
          <p:nvPr>
            <p:ph idx="1"/>
          </p:nvPr>
        </p:nvSpPr>
        <p:spPr>
          <a:xfrm>
            <a:off x="838200" y="1905000"/>
            <a:ext cx="9982200" cy="4495800"/>
          </a:xfrm>
        </p:spPr>
        <p:txBody>
          <a:bodyPr/>
          <a:lstStyle/>
          <a:p>
            <a:r>
              <a:rPr lang="en-US" altLang="en-US" dirty="0"/>
              <a:t>Italy has had 61 governments since becoming a republic in 1945. Much of this is because of corruption. </a:t>
            </a:r>
            <a:r>
              <a:rPr lang="en-US" altLang="en-US" sz="1600" dirty="0">
                <a:hlinkClick r:id="rId3"/>
              </a:rPr>
              <a:t>http://en.wikipedia.org/wiki/Politics_of_Italy</a:t>
            </a:r>
            <a:r>
              <a:rPr lang="en-US" altLang="en-US" sz="1600" dirty="0"/>
              <a:t> </a:t>
            </a:r>
          </a:p>
          <a:p>
            <a:r>
              <a:rPr lang="en-US" altLang="en-US" dirty="0"/>
              <a:t>The Republic of China has been lax enforcing international intellectual property rights. But this hurts their own development. They graduate approximately 350,000 engineers per year, and about half of them want to work to develop phone company applications. The only way to get the application is through paid download, so their ideas will be remunerated </a:t>
            </a:r>
            <a:r>
              <a:rPr lang="en-US" altLang="en-US" sz="1600" dirty="0">
                <a:hlinkClick r:id="rId4"/>
              </a:rPr>
              <a:t>China, Inc.: How the Rise of the Next Superpower Challenges America and the World</a:t>
            </a:r>
            <a:r>
              <a:rPr lang="en-US" altLang="en-US" sz="1600" dirty="0"/>
              <a:t> by Ted C. Fishman</a:t>
            </a:r>
          </a:p>
          <a:p>
            <a:r>
              <a:rPr lang="en-US" altLang="en-US" dirty="0"/>
              <a:t>Psalm 110:6   He will judge the nations, heaping up the dead and crushing the rulers of the whole earth.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D7DE5A2B-AFD4-4F12-BCC8-DF0C3FDA1946}"/>
              </a:ext>
            </a:extLst>
          </p:cNvPr>
          <p:cNvSpPr>
            <a:spLocks noGrp="1"/>
          </p:cNvSpPr>
          <p:nvPr>
            <p:ph type="title"/>
          </p:nvPr>
        </p:nvSpPr>
        <p:spPr/>
        <p:txBody>
          <a:bodyPr/>
          <a:lstStyle/>
          <a:p>
            <a:r>
              <a:rPr lang="en-US" altLang="en-US"/>
              <a:t>The Gift of a Rebuke</a:t>
            </a:r>
          </a:p>
        </p:txBody>
      </p:sp>
      <p:sp>
        <p:nvSpPr>
          <p:cNvPr id="35843" name="Content Placeholder 2">
            <a:extLst>
              <a:ext uri="{FF2B5EF4-FFF2-40B4-BE49-F238E27FC236}">
                <a16:creationId xmlns:a16="http://schemas.microsoft.com/office/drawing/2014/main" id="{14D3C8D1-81F4-4E8F-B895-0B59B7D98860}"/>
              </a:ext>
            </a:extLst>
          </p:cNvPr>
          <p:cNvSpPr>
            <a:spLocks noGrp="1"/>
          </p:cNvSpPr>
          <p:nvPr>
            <p:ph idx="1"/>
          </p:nvPr>
        </p:nvSpPr>
        <p:spPr>
          <a:xfrm>
            <a:off x="990600" y="2057400"/>
            <a:ext cx="10058400" cy="4648200"/>
          </a:xfrm>
        </p:spPr>
        <p:txBody>
          <a:bodyPr/>
          <a:lstStyle/>
          <a:p>
            <a:r>
              <a:rPr lang="en-US" altLang="en-US" sz="2000" dirty="0"/>
              <a:t>Psalm 141:5   Let a righteous man strike me-- it is a kindness; let him rebuke me-- it is oil on my head. My head will not refuse it. Yet my prayer is ever against the deeds of evildoers;</a:t>
            </a:r>
          </a:p>
          <a:p>
            <a:r>
              <a:rPr lang="en-US" altLang="en-US" sz="2000" dirty="0"/>
              <a:t>Proverbs 9:8   Do not rebuke a mocker or he will hate you; rebuke a wise man and he will love you.</a:t>
            </a:r>
          </a:p>
          <a:p>
            <a:r>
              <a:rPr lang="en-US" altLang="en-US" sz="2000" dirty="0"/>
              <a:t>Proverbs 15:31-32  He who listens to a life-giving rebuke will be at home among the wise.  </a:t>
            </a:r>
            <a:r>
              <a:rPr lang="en-US" altLang="en-US" sz="2000" baseline="30000" dirty="0"/>
              <a:t>32</a:t>
            </a:r>
            <a:r>
              <a:rPr lang="en-US" altLang="en-US" sz="2000" dirty="0"/>
              <a:t> He who ignores discipline despises himself, but whoever heeds correction gains understanding.</a:t>
            </a:r>
          </a:p>
          <a:p>
            <a:r>
              <a:rPr lang="en-US" altLang="en-US" sz="2000" dirty="0"/>
              <a:t>Proverbs 17:10   A rebuke impresses a man of discernment more than a hundred lashes a fool.</a:t>
            </a:r>
          </a:p>
          <a:p>
            <a:r>
              <a:rPr lang="en-US" altLang="en-US" sz="2000" dirty="0"/>
              <a:t>Revelation 3:19   Those whom I love I rebuke and discipline. So be earnest, and repent.</a:t>
            </a:r>
          </a:p>
          <a:p>
            <a:endParaRPr lang="en-US"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27789BA4-C3AB-4E0D-A05B-21CB1A82BF7D}"/>
              </a:ext>
            </a:extLst>
          </p:cNvPr>
          <p:cNvSpPr>
            <a:spLocks noGrp="1"/>
          </p:cNvSpPr>
          <p:nvPr>
            <p:ph type="title"/>
          </p:nvPr>
        </p:nvSpPr>
        <p:spPr/>
        <p:txBody>
          <a:bodyPr/>
          <a:lstStyle/>
          <a:p>
            <a:r>
              <a:rPr lang="en-US" altLang="en-US"/>
              <a:t>The Bible Urges Us                           to Accept a Rebuke</a:t>
            </a:r>
          </a:p>
        </p:txBody>
      </p:sp>
      <p:sp>
        <p:nvSpPr>
          <p:cNvPr id="36867" name="Content Placeholder 2">
            <a:extLst>
              <a:ext uri="{FF2B5EF4-FFF2-40B4-BE49-F238E27FC236}">
                <a16:creationId xmlns:a16="http://schemas.microsoft.com/office/drawing/2014/main" id="{E37A4148-3D09-4A73-AC3F-2B463F2F671E}"/>
              </a:ext>
            </a:extLst>
          </p:cNvPr>
          <p:cNvSpPr>
            <a:spLocks noGrp="1"/>
          </p:cNvSpPr>
          <p:nvPr>
            <p:ph idx="1"/>
          </p:nvPr>
        </p:nvSpPr>
        <p:spPr>
          <a:xfrm>
            <a:off x="1219200" y="2057400"/>
            <a:ext cx="9677400" cy="3733800"/>
          </a:xfrm>
        </p:spPr>
        <p:txBody>
          <a:bodyPr/>
          <a:lstStyle/>
          <a:p>
            <a:r>
              <a:rPr lang="en-US" altLang="en-US" dirty="0"/>
              <a:t>Proverbs 19:25   Flog a mocker, and the simple will learn prudence; rebuke a discerning man, and </a:t>
            </a:r>
            <a:r>
              <a:rPr lang="en-US" altLang="en-US" b="1" dirty="0"/>
              <a:t>he will gain knowledge</a:t>
            </a:r>
            <a:r>
              <a:rPr lang="en-US" altLang="en-US" dirty="0"/>
              <a:t>.</a:t>
            </a:r>
          </a:p>
          <a:p>
            <a:r>
              <a:rPr lang="en-US" altLang="en-US" dirty="0"/>
              <a:t>Proverbs 25:12   Like an earring of gold or </a:t>
            </a:r>
            <a:r>
              <a:rPr lang="en-US" altLang="en-US" b="1" dirty="0"/>
              <a:t>an ornament of fine gold</a:t>
            </a:r>
            <a:r>
              <a:rPr lang="en-US" altLang="en-US" dirty="0"/>
              <a:t> is a wise man's rebuke to a listening ear.</a:t>
            </a:r>
          </a:p>
          <a:p>
            <a:r>
              <a:rPr lang="en-US" altLang="en-US" dirty="0"/>
              <a:t>Proverbs 29:1  A man who remains stiff-necked after many rebukes will suddenly be destroyed.</a:t>
            </a:r>
          </a:p>
          <a:p>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009AB64-7992-4611-BF55-053D496346EB}"/>
              </a:ext>
            </a:extLst>
          </p:cNvPr>
          <p:cNvSpPr>
            <a:spLocks noGrp="1"/>
          </p:cNvSpPr>
          <p:nvPr>
            <p:ph type="title"/>
          </p:nvPr>
        </p:nvSpPr>
        <p:spPr/>
        <p:txBody>
          <a:bodyPr/>
          <a:lstStyle/>
          <a:p>
            <a:r>
              <a:rPr lang="en-US" altLang="en-US"/>
              <a:t>Into the Fishbowl</a:t>
            </a:r>
          </a:p>
        </p:txBody>
      </p:sp>
      <p:sp>
        <p:nvSpPr>
          <p:cNvPr id="37891" name="Content Placeholder 2">
            <a:extLst>
              <a:ext uri="{FF2B5EF4-FFF2-40B4-BE49-F238E27FC236}">
                <a16:creationId xmlns:a16="http://schemas.microsoft.com/office/drawing/2014/main" id="{68F1BEF9-18DD-42CD-90CB-02C57F88C035}"/>
              </a:ext>
            </a:extLst>
          </p:cNvPr>
          <p:cNvSpPr>
            <a:spLocks noGrp="1"/>
          </p:cNvSpPr>
          <p:nvPr>
            <p:ph idx="1"/>
          </p:nvPr>
        </p:nvSpPr>
        <p:spPr>
          <a:xfrm>
            <a:off x="1219200" y="2133600"/>
            <a:ext cx="9677400" cy="4114800"/>
          </a:xfrm>
        </p:spPr>
        <p:txBody>
          <a:bodyPr/>
          <a:lstStyle/>
          <a:p>
            <a:pPr marL="0" indent="0">
              <a:buNone/>
            </a:pPr>
            <a:r>
              <a:rPr lang="en-US" altLang="en-US" dirty="0"/>
              <a:t>To sum up, putting ourselves into accountability structures is a discipline designed to identify what is not Christ-like in us, and to encourage us to continue to walk in the way that are Christ-like in us. </a:t>
            </a:r>
          </a:p>
          <a:p>
            <a:pPr marL="0" indent="0">
              <a:buNone/>
            </a:pPr>
            <a:endParaRPr lang="en-US" altLang="en-US" dirty="0"/>
          </a:p>
          <a:p>
            <a:pPr marL="0" indent="0">
              <a:buNone/>
            </a:pPr>
            <a:r>
              <a:rPr lang="en-US" altLang="en-US" dirty="0"/>
              <a:t>We acknowledge our tendency to drift, to err, and to cover up. </a:t>
            </a:r>
          </a:p>
          <a:p>
            <a:pPr marL="0" indent="0">
              <a:buNone/>
            </a:pPr>
            <a:endParaRPr lang="en-US" altLang="en-US" dirty="0"/>
          </a:p>
          <a:p>
            <a:pPr marL="0" indent="0">
              <a:buNone/>
            </a:pPr>
            <a:r>
              <a:rPr lang="en-US" altLang="en-US" dirty="0"/>
              <a:t>We ask others to help us to be transparent in all of life.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FE383C5D-6DFC-47BA-8A1E-FE2121C2AB1D}"/>
              </a:ext>
            </a:extLst>
          </p:cNvPr>
          <p:cNvSpPr>
            <a:spLocks noGrp="1"/>
          </p:cNvSpPr>
          <p:nvPr>
            <p:ph type="title"/>
          </p:nvPr>
        </p:nvSpPr>
        <p:spPr/>
        <p:txBody>
          <a:bodyPr/>
          <a:lstStyle/>
          <a:p>
            <a:r>
              <a:rPr lang="en-US" altLang="en-US"/>
              <a:t>Authority Structure</a:t>
            </a:r>
          </a:p>
        </p:txBody>
      </p:sp>
      <p:sp>
        <p:nvSpPr>
          <p:cNvPr id="6147" name="Content Placeholder 2">
            <a:extLst>
              <a:ext uri="{FF2B5EF4-FFF2-40B4-BE49-F238E27FC236}">
                <a16:creationId xmlns:a16="http://schemas.microsoft.com/office/drawing/2014/main" id="{0FAD2E2A-B49C-4D12-82F4-886219AF5AF7}"/>
              </a:ext>
            </a:extLst>
          </p:cNvPr>
          <p:cNvSpPr>
            <a:spLocks noGrp="1"/>
          </p:cNvSpPr>
          <p:nvPr>
            <p:ph idx="1"/>
          </p:nvPr>
        </p:nvSpPr>
        <p:spPr>
          <a:xfrm>
            <a:off x="508000" y="1905000"/>
            <a:ext cx="11277600" cy="4953000"/>
          </a:xfrm>
        </p:spPr>
        <p:txBody>
          <a:bodyPr/>
          <a:lstStyle/>
          <a:p>
            <a:r>
              <a:rPr lang="en-US" altLang="en-US" dirty="0"/>
              <a:t>God the Father, God the Son, God the Spirit, angels, man, woman, (children), animal and plant world.</a:t>
            </a:r>
          </a:p>
          <a:p>
            <a:pPr lvl="1"/>
            <a:r>
              <a:rPr lang="en-US" altLang="en-US" dirty="0"/>
              <a:t>1 Corinthians 11:3   Now I want you to realize that the head of every man is Christ, and the head of the woman is man, and the head of Christ is God.</a:t>
            </a:r>
          </a:p>
          <a:p>
            <a:pPr lvl="1"/>
            <a:r>
              <a:rPr lang="en-US" altLang="en-US" dirty="0"/>
              <a:t>Genesis 1:28  God blessed them and said to them, "Be fruitful and increase in number; fill the earth and subdue it. Rule over the fish of the sea and the birds of the air and over every living creature that moves on the ground." </a:t>
            </a:r>
          </a:p>
          <a:p>
            <a:pPr lvl="2"/>
            <a:r>
              <a:rPr lang="en-US" altLang="en-US" dirty="0"/>
              <a:t>This is termed the “creation” or “dominion” mandate.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5497769-4D51-4D74-BFA3-009688E471B7}"/>
              </a:ext>
            </a:extLst>
          </p:cNvPr>
          <p:cNvSpPr>
            <a:spLocks noGrp="1"/>
          </p:cNvSpPr>
          <p:nvPr>
            <p:ph type="title"/>
          </p:nvPr>
        </p:nvSpPr>
        <p:spPr/>
        <p:txBody>
          <a:bodyPr/>
          <a:lstStyle/>
          <a:p>
            <a:r>
              <a:rPr lang="en-US" altLang="en-US"/>
              <a:t>Chaos of Authority</a:t>
            </a:r>
          </a:p>
        </p:txBody>
      </p:sp>
      <p:sp>
        <p:nvSpPr>
          <p:cNvPr id="7171" name="Content Placeholder 2">
            <a:extLst>
              <a:ext uri="{FF2B5EF4-FFF2-40B4-BE49-F238E27FC236}">
                <a16:creationId xmlns:a16="http://schemas.microsoft.com/office/drawing/2014/main" id="{DBD79DC4-D02C-4105-9E36-8022BA7F3A7F}"/>
              </a:ext>
            </a:extLst>
          </p:cNvPr>
          <p:cNvSpPr>
            <a:spLocks noGrp="1"/>
          </p:cNvSpPr>
          <p:nvPr>
            <p:ph idx="1"/>
          </p:nvPr>
        </p:nvSpPr>
        <p:spPr>
          <a:xfrm>
            <a:off x="508000" y="1828800"/>
            <a:ext cx="11277600" cy="5029200"/>
          </a:xfrm>
        </p:spPr>
        <p:txBody>
          <a:bodyPr/>
          <a:lstStyle/>
          <a:p>
            <a:r>
              <a:rPr lang="en-US" altLang="en-US" dirty="0"/>
              <a:t>What would a world of authority chaos resemble?</a:t>
            </a:r>
          </a:p>
          <a:p>
            <a:pPr lvl="1"/>
            <a:r>
              <a:rPr lang="en-US" altLang="en-US" dirty="0"/>
              <a:t>On July 13, 1977, New York City’s power went out for 25 hours. Over 550 police were injured fighting looters and 3,400 were arrested for looting. Cars stolen from car lots were driven in a parade.  There were 850 fires. </a:t>
            </a:r>
            <a:r>
              <a:rPr lang="en-US" altLang="en-US" sz="1400" dirty="0">
                <a:hlinkClick r:id="rId3"/>
              </a:rPr>
              <a:t>http://www.nydailynews.com/features/bronxisburning/blackout/The-Lights-Go-Back-On.html</a:t>
            </a:r>
            <a:r>
              <a:rPr lang="en-US" altLang="en-US" sz="1400" dirty="0"/>
              <a:t> </a:t>
            </a:r>
          </a:p>
          <a:p>
            <a:pPr lvl="1"/>
            <a:r>
              <a:rPr lang="en-US" altLang="en-US" dirty="0"/>
              <a:t>There have been almost 60 Italian governments since 1946 </a:t>
            </a:r>
            <a:r>
              <a:rPr lang="en-US" altLang="en-US" sz="1600" dirty="0">
                <a:hlinkClick r:id="rId4"/>
              </a:rPr>
              <a:t>http://italian.about.com/od/italianculture/a/aa111605a.htm</a:t>
            </a:r>
            <a:r>
              <a:rPr lang="en-US" altLang="en-US" sz="1600" dirty="0"/>
              <a:t>, </a:t>
            </a:r>
            <a:r>
              <a:rPr lang="en-US" altLang="en-US" dirty="0"/>
              <a:t>accessed 10/23/08</a:t>
            </a:r>
          </a:p>
          <a:p>
            <a:pPr lvl="1"/>
            <a:r>
              <a:rPr lang="en-US" altLang="en-US" dirty="0"/>
              <a:t>Judges 17:6  In those days Israel had no king; everyone did as he saw fit.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B7C5F33E-BD2F-4522-A42B-FF0224AC621F}"/>
              </a:ext>
            </a:extLst>
          </p:cNvPr>
          <p:cNvSpPr>
            <a:spLocks noGrp="1"/>
          </p:cNvSpPr>
          <p:nvPr>
            <p:ph type="title"/>
          </p:nvPr>
        </p:nvSpPr>
        <p:spPr/>
        <p:txBody>
          <a:bodyPr/>
          <a:lstStyle/>
          <a:p>
            <a:pPr eaLnBrk="1" hangingPunct="1"/>
            <a:r>
              <a:rPr lang="en-US" altLang="en-US"/>
              <a:t>We’re Judged Against Absolutes</a:t>
            </a:r>
          </a:p>
        </p:txBody>
      </p:sp>
      <p:sp>
        <p:nvSpPr>
          <p:cNvPr id="8195" name="Content Placeholder 2">
            <a:extLst>
              <a:ext uri="{FF2B5EF4-FFF2-40B4-BE49-F238E27FC236}">
                <a16:creationId xmlns:a16="http://schemas.microsoft.com/office/drawing/2014/main" id="{C7EC6AAC-9065-4859-83FB-DD5176243A91}"/>
              </a:ext>
            </a:extLst>
          </p:cNvPr>
          <p:cNvSpPr>
            <a:spLocks noGrp="1"/>
          </p:cNvSpPr>
          <p:nvPr>
            <p:ph idx="1"/>
          </p:nvPr>
        </p:nvSpPr>
        <p:spPr>
          <a:xfrm>
            <a:off x="508000" y="1905000"/>
            <a:ext cx="11277600" cy="4953000"/>
          </a:xfrm>
        </p:spPr>
        <p:txBody>
          <a:bodyPr/>
          <a:lstStyle/>
          <a:p>
            <a:pPr eaLnBrk="1" hangingPunct="1"/>
            <a:r>
              <a:rPr lang="en-US" altLang="en-US" dirty="0"/>
              <a:t>The Bible is absolutely true. What is contrary to biblical truth is absolutely wrong, and our life will be measured against its moral absolutes. </a:t>
            </a:r>
          </a:p>
          <a:p>
            <a:pPr eaLnBrk="1" hangingPunct="1"/>
            <a:r>
              <a:rPr lang="en-US" altLang="en-US" dirty="0"/>
              <a:t>Ethics is accountability before people; morality is accountability before God</a:t>
            </a:r>
            <a:r>
              <a:rPr lang="en-US" altLang="en-US" sz="1800" dirty="0"/>
              <a:t>.  </a:t>
            </a:r>
            <a:r>
              <a:rPr lang="en-US" altLang="en-US" dirty="0"/>
              <a:t>Morality is absolute—ethics is relative, varying according to group norms. </a:t>
            </a:r>
            <a:r>
              <a:rPr lang="en-US" altLang="en-US" sz="1800" dirty="0"/>
              <a:t>(Arthur </a:t>
            </a:r>
            <a:r>
              <a:rPr lang="en-US" altLang="en-US" sz="1800" dirty="0" err="1"/>
              <a:t>Custance</a:t>
            </a:r>
            <a:r>
              <a:rPr lang="en-US" altLang="en-US" sz="1800" dirty="0"/>
              <a:t>, Noah’s Three Sons, 1975, p. 29)</a:t>
            </a:r>
          </a:p>
          <a:p>
            <a:pPr eaLnBrk="1" hangingPunct="1"/>
            <a:r>
              <a:rPr lang="en-US" altLang="en-US" dirty="0" err="1"/>
              <a:t>Barna</a:t>
            </a:r>
            <a:r>
              <a:rPr lang="en-US" altLang="en-US" dirty="0"/>
              <a:t> Research found that only 22% of American adults and 6% of teens believed in moral absolutes. </a:t>
            </a:r>
            <a:r>
              <a:rPr lang="en-US" altLang="en-US" sz="1400" dirty="0">
                <a:hlinkClick r:id="rId3"/>
              </a:rPr>
              <a:t>http://www.barna.org/FlexPage.aspx?Page=BarnaUpdate&amp;BarnaUpdateID=106</a:t>
            </a:r>
            <a:r>
              <a:rPr lang="en-US" altLang="en-US" sz="1400" dirty="0"/>
              <a:t> , accessed 10/27/08</a:t>
            </a:r>
          </a:p>
          <a:p>
            <a:pPr eaLnBrk="1" hangingPunct="1"/>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8BC90C7-88BC-4485-9006-DB84172FC1CD}"/>
              </a:ext>
            </a:extLst>
          </p:cNvPr>
          <p:cNvSpPr>
            <a:spLocks noGrp="1"/>
          </p:cNvSpPr>
          <p:nvPr>
            <p:ph type="title"/>
          </p:nvPr>
        </p:nvSpPr>
        <p:spPr/>
        <p:txBody>
          <a:bodyPr/>
          <a:lstStyle/>
          <a:p>
            <a:r>
              <a:rPr lang="en-US" altLang="en-US"/>
              <a:t>God Does Hold Us Accountable</a:t>
            </a:r>
          </a:p>
        </p:txBody>
      </p:sp>
      <p:sp>
        <p:nvSpPr>
          <p:cNvPr id="9219" name="Content Placeholder 2">
            <a:extLst>
              <a:ext uri="{FF2B5EF4-FFF2-40B4-BE49-F238E27FC236}">
                <a16:creationId xmlns:a16="http://schemas.microsoft.com/office/drawing/2014/main" id="{988CEFE4-B394-4733-A6F5-EC3EC472FFD6}"/>
              </a:ext>
            </a:extLst>
          </p:cNvPr>
          <p:cNvSpPr>
            <a:spLocks noGrp="1"/>
          </p:cNvSpPr>
          <p:nvPr>
            <p:ph idx="1"/>
          </p:nvPr>
        </p:nvSpPr>
        <p:spPr>
          <a:xfrm>
            <a:off x="508000" y="1828800"/>
            <a:ext cx="11277600" cy="5029200"/>
          </a:xfrm>
        </p:spPr>
        <p:txBody>
          <a:bodyPr/>
          <a:lstStyle/>
          <a:p>
            <a:r>
              <a:rPr lang="en-US" altLang="en-US" dirty="0"/>
              <a:t>The fact that we physically die, and most die spiritually (Matthew 7:13-14), is due to God holding Eve and Adam accountable to a single command not to eat of the tree of the knowledge of good and evil (Genesis 2:17;3). </a:t>
            </a:r>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C9F4591-F6D7-4C78-9107-39437EA1FA15}"/>
              </a:ext>
            </a:extLst>
          </p:cNvPr>
          <p:cNvSpPr>
            <a:spLocks noGrp="1"/>
          </p:cNvSpPr>
          <p:nvPr>
            <p:ph type="title"/>
          </p:nvPr>
        </p:nvSpPr>
        <p:spPr/>
        <p:txBody>
          <a:bodyPr/>
          <a:lstStyle/>
          <a:p>
            <a:r>
              <a:rPr lang="en-US" altLang="en-US"/>
              <a:t>The Freedom of Accountability</a:t>
            </a:r>
          </a:p>
        </p:txBody>
      </p:sp>
      <p:sp>
        <p:nvSpPr>
          <p:cNvPr id="10243" name="Content Placeholder 2">
            <a:extLst>
              <a:ext uri="{FF2B5EF4-FFF2-40B4-BE49-F238E27FC236}">
                <a16:creationId xmlns:a16="http://schemas.microsoft.com/office/drawing/2014/main" id="{93542071-C7D0-4DD6-A349-76B0B02F2135}"/>
              </a:ext>
            </a:extLst>
          </p:cNvPr>
          <p:cNvSpPr>
            <a:spLocks noGrp="1"/>
          </p:cNvSpPr>
          <p:nvPr>
            <p:ph idx="1"/>
          </p:nvPr>
        </p:nvSpPr>
        <p:spPr>
          <a:xfrm>
            <a:off x="508000" y="1981200"/>
            <a:ext cx="11277600" cy="4876800"/>
          </a:xfrm>
        </p:spPr>
        <p:txBody>
          <a:bodyPr/>
          <a:lstStyle/>
          <a:p>
            <a:r>
              <a:rPr lang="en-US" altLang="en-US" dirty="0"/>
              <a:t>The more genuinely accountable we are to God, the less we will need to be accountable to people. We still are accountable to people, but our life will be above reproach (1 Tim. 3:2).</a:t>
            </a:r>
          </a:p>
          <a:p>
            <a:pPr lvl="1"/>
            <a:r>
              <a:rPr lang="en-US" altLang="en-US" dirty="0"/>
              <a:t>Thus submission to God results in freedom. Stated another way, the more we control ourselves, the less we need to be controlled by others. </a:t>
            </a:r>
          </a:p>
          <a:p>
            <a:pPr lvl="1"/>
            <a:r>
              <a:rPr lang="en-US" altLang="en-US" dirty="0"/>
              <a:t>The less genuinely accountable we are to God, the more people will hold us accountable.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B68464A-36C4-4A40-B974-127B0D44C40F}"/>
              </a:ext>
            </a:extLst>
          </p:cNvPr>
          <p:cNvSpPr>
            <a:spLocks noGrp="1"/>
          </p:cNvSpPr>
          <p:nvPr>
            <p:ph type="title"/>
          </p:nvPr>
        </p:nvSpPr>
        <p:spPr/>
        <p:txBody>
          <a:bodyPr/>
          <a:lstStyle/>
          <a:p>
            <a:pPr eaLnBrk="1" hangingPunct="1"/>
            <a:r>
              <a:rPr lang="en-US" altLang="en-US"/>
              <a:t>God Enforces His Authority</a:t>
            </a:r>
          </a:p>
        </p:txBody>
      </p:sp>
      <p:sp>
        <p:nvSpPr>
          <p:cNvPr id="11267" name="Content Placeholder 2">
            <a:extLst>
              <a:ext uri="{FF2B5EF4-FFF2-40B4-BE49-F238E27FC236}">
                <a16:creationId xmlns:a16="http://schemas.microsoft.com/office/drawing/2014/main" id="{A0405630-768E-48BB-8CE6-65A2100DFE11}"/>
              </a:ext>
            </a:extLst>
          </p:cNvPr>
          <p:cNvSpPr>
            <a:spLocks noGrp="1"/>
          </p:cNvSpPr>
          <p:nvPr>
            <p:ph idx="1"/>
          </p:nvPr>
        </p:nvSpPr>
        <p:spPr>
          <a:xfrm>
            <a:off x="508000" y="1981200"/>
            <a:ext cx="11277600" cy="4876800"/>
          </a:xfrm>
        </p:spPr>
        <p:txBody>
          <a:bodyPr/>
          <a:lstStyle/>
          <a:p>
            <a:pPr eaLnBrk="1" hangingPunct="1"/>
            <a:r>
              <a:rPr lang="en-US" altLang="en-US" dirty="0"/>
              <a:t>That is why there is a day of reward and judgment.</a:t>
            </a:r>
          </a:p>
          <a:p>
            <a:pPr lvl="1" eaLnBrk="1" hangingPunct="1"/>
            <a:r>
              <a:rPr lang="en-US" altLang="en-US" dirty="0"/>
              <a:t>Romans 2:6-11   </a:t>
            </a:r>
            <a:r>
              <a:rPr lang="en-US" altLang="en-US" b="1" dirty="0"/>
              <a:t>God "will give to each person according to what he has done</a:t>
            </a:r>
            <a:r>
              <a:rPr lang="en-US" altLang="en-US" dirty="0"/>
              <a:t>.“ </a:t>
            </a:r>
            <a:r>
              <a:rPr lang="en-US" altLang="en-US" baseline="30000" dirty="0"/>
              <a:t>7</a:t>
            </a:r>
            <a:r>
              <a:rPr lang="en-US" altLang="en-US" dirty="0"/>
              <a:t> To those who by persistence in doing good seek glory, honor and immortality, he will give eternal life.  </a:t>
            </a:r>
            <a:r>
              <a:rPr lang="en-US" altLang="en-US" baseline="30000" dirty="0"/>
              <a:t>8</a:t>
            </a:r>
            <a:r>
              <a:rPr lang="en-US" altLang="en-US" dirty="0"/>
              <a:t> But for those who are self-seeking and who reject the truth and follow evil, there will be wrath and anger.  </a:t>
            </a:r>
            <a:r>
              <a:rPr lang="en-US" altLang="en-US" baseline="30000" dirty="0"/>
              <a:t>9</a:t>
            </a:r>
            <a:r>
              <a:rPr lang="en-US" altLang="en-US" dirty="0"/>
              <a:t> There will be </a:t>
            </a:r>
            <a:r>
              <a:rPr lang="en-US" altLang="en-US" b="1" dirty="0"/>
              <a:t>trouble and distress for every human being who does evil</a:t>
            </a:r>
            <a:r>
              <a:rPr lang="en-US" altLang="en-US" dirty="0"/>
              <a:t>: first for the Jew, then for the Gentile;  </a:t>
            </a:r>
            <a:r>
              <a:rPr lang="en-US" altLang="en-US" baseline="30000" dirty="0"/>
              <a:t>10</a:t>
            </a:r>
            <a:r>
              <a:rPr lang="en-US" altLang="en-US" dirty="0"/>
              <a:t> but </a:t>
            </a:r>
            <a:r>
              <a:rPr lang="en-US" altLang="en-US" b="1" dirty="0"/>
              <a:t>glory, honor and peace for everyone who does good</a:t>
            </a:r>
            <a:r>
              <a:rPr lang="en-US" altLang="en-US" dirty="0"/>
              <a:t>: first for the Jew, then for the Gentile.  </a:t>
            </a:r>
            <a:r>
              <a:rPr lang="en-US" altLang="en-US" baseline="30000" dirty="0"/>
              <a:t>11</a:t>
            </a:r>
            <a:r>
              <a:rPr lang="en-US" altLang="en-US" dirty="0"/>
              <a:t> For God does not show favoritism.</a:t>
            </a:r>
          </a:p>
        </p:txBody>
      </p:sp>
    </p:spTree>
  </p:cSld>
  <p:clrMapOvr>
    <a:masterClrMapping/>
  </p:clrMapOvr>
</p:sld>
</file>

<file path=ppt/theme/theme1.xml><?xml version="1.0" encoding="utf-8"?>
<a:theme xmlns:a="http://schemas.openxmlformats.org/drawingml/2006/main" name="3PuzzlePieces PowerPlugs Templates for PowerPoint">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3PuzzlePieces PowerPlugs Templates for PowerPoint</Template>
  <TotalTime>719</TotalTime>
  <Words>3850</Words>
  <Application>Microsoft Office PowerPoint</Application>
  <PresentationFormat>Widescreen</PresentationFormat>
  <Paragraphs>193</Paragraphs>
  <Slides>35</Slides>
  <Notes>35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3PuzzlePieces PowerPlugs Templates for PowerPoint</vt:lpstr>
      <vt:lpstr>Accountability</vt:lpstr>
      <vt:lpstr>Everyone But God is Accountable</vt:lpstr>
      <vt:lpstr>The Spirit Came from the Father</vt:lpstr>
      <vt:lpstr>Authority Structure</vt:lpstr>
      <vt:lpstr>Chaos of Authority</vt:lpstr>
      <vt:lpstr>We’re Judged Against Absolutes</vt:lpstr>
      <vt:lpstr>God Does Hold Us Accountable</vt:lpstr>
      <vt:lpstr>The Freedom of Accountability</vt:lpstr>
      <vt:lpstr>God Enforces His Authority</vt:lpstr>
      <vt:lpstr>The Hammer Does Fall</vt:lpstr>
      <vt:lpstr>God wants us to  walk in the light</vt:lpstr>
      <vt:lpstr>Walk in the Spirit</vt:lpstr>
      <vt:lpstr>Why Do Christians Need to be Held Accountable?</vt:lpstr>
      <vt:lpstr>Denial of Sin</vt:lpstr>
      <vt:lpstr>Mutual Accountability</vt:lpstr>
      <vt:lpstr>Restore, But Gently</vt:lpstr>
      <vt:lpstr>Accountability to Our Wife</vt:lpstr>
      <vt:lpstr>Judging</vt:lpstr>
      <vt:lpstr>Other Accountability Forms </vt:lpstr>
      <vt:lpstr>Limits to Groups</vt:lpstr>
      <vt:lpstr>Pastoral Accountability</vt:lpstr>
      <vt:lpstr>Ministry Leaders and  Good Stewardship</vt:lpstr>
      <vt:lpstr>A Governing Board</vt:lpstr>
      <vt:lpstr>Do We Avoid Correction in a Preacher?</vt:lpstr>
      <vt:lpstr>Global Ecclesiastical Crime</vt:lpstr>
      <vt:lpstr>Inadequate Accountability</vt:lpstr>
      <vt:lpstr>One Church’s Budget</vt:lpstr>
      <vt:lpstr>A Holy Club?</vt:lpstr>
      <vt:lpstr>Lack of Accountability</vt:lpstr>
      <vt:lpstr>Proactive Accountability</vt:lpstr>
      <vt:lpstr>Financial Accountability Ideas</vt:lpstr>
      <vt:lpstr>National Accountability</vt:lpstr>
      <vt:lpstr>The Gift of a Rebuke</vt:lpstr>
      <vt:lpstr>The Bible Urges Us                           to Accept a Rebuke</vt:lpstr>
      <vt:lpstr>Into the Fishbowl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Sutherland</dc:creator>
  <cp:lastModifiedBy>Walt Robertson</cp:lastModifiedBy>
  <cp:revision>84</cp:revision>
  <dcterms:created xsi:type="dcterms:W3CDTF">2008-10-23T18:36:09Z</dcterms:created>
  <dcterms:modified xsi:type="dcterms:W3CDTF">2021-02-10T03:23:15Z</dcterms:modified>
</cp:coreProperties>
</file>