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256" r:id="rId2"/>
    <p:sldId id="259" r:id="rId3"/>
    <p:sldId id="257" r:id="rId4"/>
    <p:sldId id="258" r:id="rId5"/>
    <p:sldId id="274" r:id="rId6"/>
    <p:sldId id="260" r:id="rId7"/>
    <p:sldId id="264" r:id="rId8"/>
    <p:sldId id="265" r:id="rId9"/>
    <p:sldId id="273" r:id="rId10"/>
    <p:sldId id="266" r:id="rId11"/>
    <p:sldId id="261" r:id="rId12"/>
    <p:sldId id="267" r:id="rId13"/>
    <p:sldId id="268" r:id="rId14"/>
    <p:sldId id="269" r:id="rId15"/>
    <p:sldId id="270" r:id="rId16"/>
    <p:sldId id="271" r:id="rId17"/>
    <p:sldId id="272" r:id="rId18"/>
    <p:sldId id="262" r:id="rId19"/>
    <p:sldId id="263" r:id="rId20"/>
    <p:sldId id="276" r:id="rId21"/>
    <p:sldId id="275" r:id="rId22"/>
    <p:sldId id="278" r:id="rId23"/>
  </p:sldIdLst>
  <p:sldSz cx="12192000" cy="6858000"/>
  <p:notesSz cx="7315200" cy="96012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642" autoAdjust="0"/>
    <p:restoredTop sz="94688" autoAdjust="0"/>
  </p:normalViewPr>
  <p:slideViewPr>
    <p:cSldViewPr>
      <p:cViewPr varScale="1">
        <p:scale>
          <a:sx n="100" d="100"/>
          <a:sy n="100" d="100"/>
        </p:scale>
        <p:origin x="114" y="204"/>
      </p:cViewPr>
      <p:guideLst>
        <p:guide orient="horz" pos="2160"/>
        <p:guide pos="3840"/>
      </p:guideLst>
    </p:cSldViewPr>
  </p:slideViewPr>
  <p:outlineViewPr>
    <p:cViewPr>
      <p:scale>
        <a:sx n="33" d="100"/>
        <a:sy n="33" d="100"/>
      </p:scale>
      <p:origin x="0" y="2113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D95669B-806D-4BCE-8D59-68CDDB2DCA5F}"/>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E385A534-A513-45FC-B29D-CFF1657DF96C}"/>
              </a:ext>
            </a:extLst>
          </p:cNvPr>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latin typeface="Arial" charset="0"/>
                <a:cs typeface="Arial" charset="0"/>
              </a:defRPr>
            </a:lvl1pPr>
          </a:lstStyle>
          <a:p>
            <a:pPr>
              <a:defRPr/>
            </a:pPr>
            <a:fld id="{140D6C6A-729F-4588-B251-4B9A182A30F8}" type="datetimeFigureOut">
              <a:rPr lang="en-US"/>
              <a:pPr>
                <a:defRPr/>
              </a:pPr>
              <a:t>2/10/2021</a:t>
            </a:fld>
            <a:endParaRPr lang="en-US"/>
          </a:p>
        </p:txBody>
      </p:sp>
      <p:sp>
        <p:nvSpPr>
          <p:cNvPr id="4" name="Footer Placeholder 3">
            <a:extLst>
              <a:ext uri="{FF2B5EF4-FFF2-40B4-BE49-F238E27FC236}">
                <a16:creationId xmlns:a16="http://schemas.microsoft.com/office/drawing/2014/main" id="{C6AA0E37-7B94-437C-8FE6-8943797B98FF}"/>
              </a:ext>
            </a:extLst>
          </p:cNvPr>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EBA11A47-C65A-499A-B43A-E1FF3C944021}"/>
              </a:ext>
            </a:extLst>
          </p:cNvPr>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0AF4B64C-9031-4B95-9AA1-2AF50957171F}"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1D4369-8A1C-42AA-8640-BC9A39A13A83}"/>
              </a:ext>
            </a:extLst>
          </p:cNvPr>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CA4BA79D-44B9-4ED4-9B3A-B5D5430F3094}"/>
              </a:ext>
            </a:extLst>
          </p:cNvPr>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6B6DADDE-8241-4CAF-9EB9-9612FF390E80}" type="datetimeFigureOut">
              <a:rPr lang="en-US"/>
              <a:pPr>
                <a:defRPr/>
              </a:pPr>
              <a:t>2/10/2021</a:t>
            </a:fld>
            <a:endParaRPr lang="en-US"/>
          </a:p>
        </p:txBody>
      </p:sp>
      <p:sp>
        <p:nvSpPr>
          <p:cNvPr id="4" name="Slide Image Placeholder 3">
            <a:extLst>
              <a:ext uri="{FF2B5EF4-FFF2-40B4-BE49-F238E27FC236}">
                <a16:creationId xmlns:a16="http://schemas.microsoft.com/office/drawing/2014/main" id="{ADC67672-CF1A-4CB6-856E-17015E554693}"/>
              </a:ext>
            </a:extLst>
          </p:cNvPr>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a:extLst>
              <a:ext uri="{FF2B5EF4-FFF2-40B4-BE49-F238E27FC236}">
                <a16:creationId xmlns:a16="http://schemas.microsoft.com/office/drawing/2014/main" id="{74384DBC-C1E8-429C-8510-CF11E0D30281}"/>
              </a:ext>
            </a:extLst>
          </p:cNvPr>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FD10FEA-C4FE-4EAE-BF9A-703132BB9FEF}"/>
              </a:ext>
            </a:extLst>
          </p:cNvPr>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5D16D3CE-8FA6-4337-A2FD-C2DDB00F93E2}"/>
              </a:ext>
            </a:extLst>
          </p:cNvPr>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7CC1FF42-9398-4C26-BDE6-B8D27DF1CD7C}"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D7B494F-B7B1-4A6A-BA11-FF9274B6321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6BC87405-9210-480B-B87A-6AE4BB4C14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44CD2A88-13C5-4562-88F2-D7EAC8382567}"/>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CF4FA0-FB0A-411A-824C-47FEED99ECA3}"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1DCAC1E9-546F-41D3-A73D-C537CE5580E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7AC70796-F159-4416-AD82-406CF3E3C3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34D86F7-45C3-407C-9E23-32177B5513E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3FA2F7-16C8-4CFE-998E-6974154D6E7A}"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49FAD06C-254E-4DBD-9609-51AC60FA738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BD7941C8-CD1C-430A-AF64-CE27DB9D8D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23A75E33-FFF7-4E87-905F-7B4826F51D1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84D5B57-76F8-4E0C-9744-7CECD2FD9EB4}"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46DEF25E-6BA7-4E55-A409-28F4C291E20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DBDDE36D-BBA5-418F-A1DC-B097389245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BB21AAC-0110-4BEE-A70F-AA0BC53695C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82C565-B505-422A-8CCF-F4F1ECDCB341}"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B0B1066B-7622-47C1-92B1-2893C4B01DF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E59337A4-A39C-4CDF-8F0A-74D8676193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7F14439-064F-41E9-9AB7-AF430C2427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5342C2D-DE73-4016-B410-D3EA6A2F5B13}"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2C653700-1536-46F1-9B60-37465E8FB36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DA16C36B-3AFE-41F8-9ECE-3B695FA222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1138488-A0D4-4E0B-9C52-B1F2633AAE3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6478CDB-B03A-4A3A-AB7A-EFFCC4BC5F47}"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A227F576-3CCF-4393-90A7-53A5ACB9C93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B0571869-1800-49DC-8F0F-91467FEBE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1BECACE-E282-4D49-AF92-EFFF74EAE2A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F6407C8-7440-4402-B8D3-E33508C93436}"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882C923-DB4C-45AF-A975-67F2ED284D8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A5B92DBB-FF5E-4C78-B0DB-4FE488BDEB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5B5D7DB-698E-4B57-9044-248673A5E1B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D27F6A-4A92-4899-A1BF-694EA0DABF6E}"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C1A35E4D-6398-4D0C-8706-8A7A966A433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B7222262-99E3-4078-B9A5-06F7029AFB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7E0F055-BB1E-47D5-B39E-69D4137D669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48DD7F-A60D-4911-BC88-455787CA5AB8}"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7EADAD96-F5C0-4AFD-84EA-B8727A3CFCA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6D61D6FB-EDA1-4551-BC03-A756E03D3C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613B5F3-56AB-4E27-B6F4-CF3443F3508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AF8A92-F7E1-445A-95FB-2CCBA46D5C5A}"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2DBF787-9A43-4610-A35E-244202D6040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4C1C66F0-EDC5-4D9D-9238-F8DBF79D4C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0EF92B3-9469-460D-83D3-8F41FDC1D9F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23BFBA-6C46-4D51-9C21-042F6F77A599}"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B3E1217-33F5-4CD5-AA0D-D1BF2A7BE05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6A94F59-8DA8-4D8E-9A72-08F22398E4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012AF214-2835-4898-95CB-E5F73635ABC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51C96E-BFA9-4866-A516-DC25CFB20538}"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01800EF3-5938-4BAA-A7C2-91431E9E526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777F05AC-C946-419D-9909-6DB265AF9E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B3B6C1C-D98F-4E8A-8E8E-1F2A7545270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0D88AF6-508F-42AB-A4AE-7677E746FCAA}"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4AB7735B-9DAF-4E60-9039-35E23BE6856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17DFABF0-E7E1-401C-9497-6A50AD2FD3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7DD8C89-EE2B-4686-9710-F50BBB4F550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357147-206F-40FB-843E-96370E105D8E}"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667B973-FC0C-40C0-B1F8-749BB8F56F7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4F53A3CC-FD10-4ED5-B5CF-929CD1D33E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DE91B4B-6A85-4520-96C0-689C461A23B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7F91FBE-A0CD-425E-890D-64AEE637A71C}"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EBE01B22-0FF6-4D58-99CF-8A6CA393C9F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D70105DC-8CA6-48A0-9A68-96FD56E0D3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A386D0C7-A32B-4917-B0F6-6AB7930941EA}"/>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807CB5B-56E4-44E1-9487-FD15FDB0FFA3}"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E4CFF1D8-B152-4923-BC2B-9F65FF9EF8E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721D0196-4C3C-4767-8984-B03C084173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E95D5230-7EDE-4C0B-88F4-9CBB2D779A8A}"/>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5B7E6F-AFC9-497E-AC0C-8AE48B27BA22}"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35EF9595-4386-45D8-BAC1-8FAFAF2B277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47C9BB3D-59AC-4D0D-B43F-467E20288F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DB97A52-FDC4-4F00-88F0-B7BEFBA6626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AF71A53-6071-4442-9741-96C5E6EA4A85}"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541E707C-9AD9-468D-9D5E-0581837E412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BFADAC75-15D3-4CB8-AB92-A839EB09BE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0505B0B0-888A-4676-B850-5DEBFEC8FC0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6FCDFC-715B-403C-B735-18D3BE73E14A}"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C289700D-D93B-4FA1-B88D-3FE46C337BC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513EEED-87DF-4DB3-9A8E-03A7ECF7E5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749E6D4-11CE-4C1E-96A2-A4EBC51D0F9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8DEA5C-65E1-458B-B793-F1503CB78A8D}"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CA654374-8BEB-4AB0-B377-22640DB69CA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470E1E6D-16F3-4499-A66C-5E33FFF71B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EA71001-F55C-4F97-B040-630680FD418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46914E-F1CA-4CBF-BF1A-454B7EFBEB5C}"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1BB1E4D2-8921-4B8C-97BF-239CC689D9C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D0E016F9-FA5E-4B4B-8163-7B1BF87CAA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FAE990F-C2C6-451B-B155-A2A6CEE8C97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1C67CB3-77FE-425D-9799-05829330FA79}"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4470400" y="3962400"/>
            <a:ext cx="7518400" cy="990600"/>
          </a:xfrm>
        </p:spPr>
        <p:txBody>
          <a:bodyPr/>
          <a:lstStyle>
            <a:lvl1pPr algn="l">
              <a:defRPr/>
            </a:lvl1pPr>
          </a:lstStyle>
          <a:p>
            <a:r>
              <a:rPr lang="en-US"/>
              <a:t>Click to edit Master title style</a:t>
            </a:r>
          </a:p>
        </p:txBody>
      </p:sp>
      <p:sp>
        <p:nvSpPr>
          <p:cNvPr id="72707" name="Rectangle 3"/>
          <p:cNvSpPr>
            <a:spLocks noGrp="1" noChangeArrowheads="1"/>
          </p:cNvSpPr>
          <p:nvPr>
            <p:ph type="subTitle" idx="1"/>
          </p:nvPr>
        </p:nvSpPr>
        <p:spPr>
          <a:xfrm>
            <a:off x="4470400" y="4724400"/>
            <a:ext cx="7518400" cy="609600"/>
          </a:xfrm>
        </p:spPr>
        <p:txBody>
          <a:bodyPr/>
          <a:lstStyle>
            <a:lvl1pPr marL="0" indent="0">
              <a:buFont typeface="Wingdings" pitchFamily="2" charset="2"/>
              <a:buNone/>
              <a:defRPr>
                <a:solidFill>
                  <a:schemeClr val="tx2"/>
                </a:solidFill>
              </a:defRPr>
            </a:lvl1pPr>
          </a:lstStyle>
          <a:p>
            <a:r>
              <a:rPr lang="en-US"/>
              <a:t>Click to edit Master subtitle style</a:t>
            </a:r>
          </a:p>
        </p:txBody>
      </p:sp>
    </p:spTree>
    <p:extLst>
      <p:ext uri="{BB962C8B-B14F-4D97-AF65-F5344CB8AC3E}">
        <p14:creationId xmlns:p14="http://schemas.microsoft.com/office/powerpoint/2010/main" val="12155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768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25000" y="304800"/>
            <a:ext cx="23622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38400" y="304800"/>
            <a:ext cx="68834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148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304800"/>
            <a:ext cx="11480800" cy="914400"/>
          </a:xfrm>
        </p:spPr>
        <p:txBody>
          <a:bodyPr/>
          <a:lstStyle/>
          <a:p>
            <a:r>
              <a:rPr lang="en-US" dirty="0"/>
              <a:t>Click to edit Master title style</a:t>
            </a:r>
          </a:p>
        </p:txBody>
      </p:sp>
      <p:sp>
        <p:nvSpPr>
          <p:cNvPr id="3" name="Content Placeholder 2"/>
          <p:cNvSpPr>
            <a:spLocks noGrp="1"/>
          </p:cNvSpPr>
          <p:nvPr>
            <p:ph idx="1"/>
          </p:nvPr>
        </p:nvSpPr>
        <p:spPr>
          <a:xfrm>
            <a:off x="406400" y="1447800"/>
            <a:ext cx="114808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8321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901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06400" y="1371600"/>
            <a:ext cx="5486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94400" y="1371600"/>
            <a:ext cx="5892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14728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7307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0309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838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3496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25349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7D9C0DE4-A336-493B-9775-9279D415B50B}"/>
              </a:ext>
            </a:extLst>
          </p:cNvPr>
          <p:cNvSpPr>
            <a:spLocks noGrp="1" noChangeArrowheads="1"/>
          </p:cNvSpPr>
          <p:nvPr>
            <p:ph type="title"/>
          </p:nvPr>
        </p:nvSpPr>
        <p:spPr bwMode="auto">
          <a:xfrm>
            <a:off x="406400" y="304800"/>
            <a:ext cx="11480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title style</a:t>
            </a:r>
          </a:p>
        </p:txBody>
      </p:sp>
      <p:sp>
        <p:nvSpPr>
          <p:cNvPr id="71683" name="Rectangle 3">
            <a:extLst>
              <a:ext uri="{FF2B5EF4-FFF2-40B4-BE49-F238E27FC236}">
                <a16:creationId xmlns:a16="http://schemas.microsoft.com/office/drawing/2014/main" id="{993DB803-1841-42B9-9900-7FB19CA12512}"/>
              </a:ext>
            </a:extLst>
          </p:cNvPr>
          <p:cNvSpPr>
            <a:spLocks noGrp="1" noChangeArrowheads="1"/>
          </p:cNvSpPr>
          <p:nvPr>
            <p:ph type="body" idx="1"/>
          </p:nvPr>
        </p:nvSpPr>
        <p:spPr bwMode="auto">
          <a:xfrm>
            <a:off x="406400" y="1447800"/>
            <a:ext cx="114808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		</a:t>
            </a:r>
          </a:p>
          <a:p>
            <a:pPr lvl="3"/>
            <a:r>
              <a:rPr lang="en-US" dirty="0"/>
              <a:t>Fourth level</a:t>
            </a:r>
          </a:p>
          <a:p>
            <a:pPr lvl="4"/>
            <a:r>
              <a:rPr lang="en-US" dirty="0"/>
              <a:t>Fifth level</a:t>
            </a:r>
          </a:p>
        </p:txBody>
      </p:sp>
    </p:spTree>
  </p:cSld>
  <p:clrMap bg1="dk2" tx1="lt1" bg2="dk1" tx2="lt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l"/>
        <a:defRPr kumimoji="1" sz="28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bg2"/>
        </a:buClr>
        <a:buSzPct val="75000"/>
        <a:buFont typeface="Wingdings" panose="05000000000000000000" pitchFamily="2" charset="2"/>
        <a:buChar char="l"/>
        <a:defRPr kumimoji="1"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bg2"/>
        </a:buClr>
        <a:buSzPct val="75000"/>
        <a:buFont typeface="Wingdings" panose="05000000000000000000" pitchFamily="2" charset="2"/>
        <a:buChar char="l"/>
        <a:defRPr kumimoji="1" sz="20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bg2"/>
        </a:buClr>
        <a:buSzPct val="75000"/>
        <a:buFont typeface="Wingdings" panose="05000000000000000000" pitchFamily="2" charset="2"/>
        <a:buChar char="l"/>
        <a:defRPr kumimoji="1">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bg2"/>
        </a:buClr>
        <a:buSzPct val="75000"/>
        <a:buFont typeface="Wingdings" pitchFamily="2" charset="2"/>
        <a:buChar char="l"/>
        <a:defRPr kumimoji="1"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bg2"/>
        </a:buClr>
        <a:buSzPct val="75000"/>
        <a:buFont typeface="Wingdings" pitchFamily="2" charset="2"/>
        <a:buChar char="l"/>
        <a:defRPr kumimoji="1"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bg2"/>
        </a:buClr>
        <a:buSzPct val="75000"/>
        <a:buFont typeface="Wingdings" pitchFamily="2" charset="2"/>
        <a:buChar char="l"/>
        <a:defRPr kumimoji="1"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bg2"/>
        </a:buClr>
        <a:buSzPct val="75000"/>
        <a:buFont typeface="Wingdings" pitchFamily="2" charset="2"/>
        <a:buChar char="l"/>
        <a:defRPr kumimoji="1"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4BD72-2B72-4D1B-9C7F-473A1876F840}"/>
              </a:ext>
            </a:extLst>
          </p:cNvPr>
          <p:cNvSpPr>
            <a:spLocks noGrp="1"/>
          </p:cNvSpPr>
          <p:nvPr>
            <p:ph type="ctrTitle"/>
          </p:nvPr>
        </p:nvSpPr>
        <p:spPr>
          <a:xfrm>
            <a:off x="5334000" y="3124200"/>
            <a:ext cx="5334000" cy="1295400"/>
          </a:xfrm>
        </p:spPr>
        <p:txBody>
          <a:bodyPr/>
          <a:lstStyle/>
          <a:p>
            <a:pPr algn="ctr" eaLnBrk="1" hangingPunct="1">
              <a:defRPr/>
            </a:pPr>
            <a:r>
              <a:rPr lang="en-US" dirty="0"/>
              <a:t>An Introduction to              Traditional Religion</a:t>
            </a:r>
          </a:p>
        </p:txBody>
      </p:sp>
      <p:sp>
        <p:nvSpPr>
          <p:cNvPr id="3" name="Subtitle 2">
            <a:extLst>
              <a:ext uri="{FF2B5EF4-FFF2-40B4-BE49-F238E27FC236}">
                <a16:creationId xmlns:a16="http://schemas.microsoft.com/office/drawing/2014/main" id="{90257FEC-AF8E-4A6D-AE2B-D2283C0F6263}"/>
              </a:ext>
            </a:extLst>
          </p:cNvPr>
          <p:cNvSpPr>
            <a:spLocks noGrp="1"/>
          </p:cNvSpPr>
          <p:nvPr>
            <p:ph type="subTitle" idx="1"/>
          </p:nvPr>
        </p:nvSpPr>
        <p:spPr>
          <a:xfrm>
            <a:off x="6324600" y="4953000"/>
            <a:ext cx="4343400" cy="1371600"/>
          </a:xfrm>
        </p:spPr>
        <p:txBody>
          <a:bodyPr/>
          <a:lstStyle/>
          <a:p>
            <a:pPr eaLnBrk="1" hangingPunct="1">
              <a:defRPr/>
            </a:pPr>
            <a:r>
              <a:rPr lang="en-US" dirty="0"/>
              <a:t>Jim Sutherland, PhD</a:t>
            </a:r>
          </a:p>
          <a:p>
            <a:pPr eaLnBrk="1" hangingPunct="1">
              <a:defRPr/>
            </a:pPr>
            <a:r>
              <a:rPr lang="en-US" dirty="0"/>
              <a:t>RMNI.org</a:t>
            </a:r>
          </a:p>
        </p:txBody>
      </p:sp>
      <p:pic>
        <p:nvPicPr>
          <p:cNvPr id="5" name="Picture 4" descr="Logo&#10;&#10;Description automatically generated">
            <a:extLst>
              <a:ext uri="{FF2B5EF4-FFF2-40B4-BE49-F238E27FC236}">
                <a16:creationId xmlns:a16="http://schemas.microsoft.com/office/drawing/2014/main" id="{C671DDF6-5A67-4BC0-A3C1-237846DC0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5486400"/>
            <a:ext cx="1506528" cy="53367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59B5B-918C-457F-8AB9-014C3E5851D3}"/>
              </a:ext>
            </a:extLst>
          </p:cNvPr>
          <p:cNvSpPr>
            <a:spLocks noGrp="1"/>
          </p:cNvSpPr>
          <p:nvPr>
            <p:ph type="title"/>
          </p:nvPr>
        </p:nvSpPr>
        <p:spPr>
          <a:xfrm>
            <a:off x="3581400" y="0"/>
            <a:ext cx="7086600" cy="685800"/>
          </a:xfrm>
        </p:spPr>
        <p:txBody>
          <a:bodyPr/>
          <a:lstStyle/>
          <a:p>
            <a:pPr>
              <a:defRPr/>
            </a:pPr>
            <a:r>
              <a:rPr lang="en-US" dirty="0"/>
              <a:t>“Folk” Religions </a:t>
            </a:r>
          </a:p>
        </p:txBody>
      </p:sp>
      <p:sp>
        <p:nvSpPr>
          <p:cNvPr id="3" name="Content Placeholder 2">
            <a:extLst>
              <a:ext uri="{FF2B5EF4-FFF2-40B4-BE49-F238E27FC236}">
                <a16:creationId xmlns:a16="http://schemas.microsoft.com/office/drawing/2014/main" id="{ADCC2B58-A894-4CAF-A31A-ECD4C341932C}"/>
              </a:ext>
            </a:extLst>
          </p:cNvPr>
          <p:cNvSpPr>
            <a:spLocks noGrp="1"/>
          </p:cNvSpPr>
          <p:nvPr>
            <p:ph idx="1"/>
          </p:nvPr>
        </p:nvSpPr>
        <p:spPr>
          <a:xfrm>
            <a:off x="1524000" y="762000"/>
            <a:ext cx="8915400" cy="6096000"/>
          </a:xfrm>
        </p:spPr>
        <p:txBody>
          <a:bodyPr/>
          <a:lstStyle/>
          <a:p>
            <a:pPr>
              <a:defRPr/>
            </a:pPr>
            <a:r>
              <a:rPr lang="en-US" dirty="0"/>
              <a:t>All major religions have those who mix their beliefs with animistic ones, on the level of daily living. For example:</a:t>
            </a:r>
          </a:p>
          <a:p>
            <a:pPr lvl="1">
              <a:defRPr/>
            </a:pPr>
            <a:r>
              <a:rPr lang="en-US" dirty="0"/>
              <a:t>Most Muslims rely upon holy men—“</a:t>
            </a:r>
            <a:r>
              <a:rPr lang="en-US" dirty="0" err="1"/>
              <a:t>marabuts</a:t>
            </a:r>
            <a:r>
              <a:rPr lang="en-US" dirty="0"/>
              <a:t>” who head Sufis, etc.—for their prayers, breath and even spittle for miraculous intervention. They also look to saints, both living and dead, for their intervention when in need.  Sacred objects, such as trees and rocks, are associated with saints. Also relics from holy men are used as a talisman against the </a:t>
            </a:r>
            <a:r>
              <a:rPr lang="en-US" i="1" dirty="0"/>
              <a:t>jinn</a:t>
            </a:r>
            <a:r>
              <a:rPr lang="en-US" dirty="0"/>
              <a:t>—evil spirits, generally, and to protect from the genie or devil-mate.                 </a:t>
            </a:r>
            <a:r>
              <a:rPr lang="en-US" sz="1600" dirty="0"/>
              <a:t>Norman Anderson, Islam, Ch. 9 in </a:t>
            </a:r>
            <a:r>
              <a:rPr lang="en-US" sz="1600" i="1" dirty="0"/>
              <a:t>The World’s Religions</a:t>
            </a:r>
            <a:r>
              <a:rPr lang="en-US" sz="1600" dirty="0"/>
              <a:t>, pp. 113-114, Inter-Varsity Press.</a:t>
            </a:r>
          </a:p>
          <a:p>
            <a:pPr lvl="1">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4BF99F-7D88-4903-9DD4-7A1DE7FF3741}"/>
              </a:ext>
            </a:extLst>
          </p:cNvPr>
          <p:cNvSpPr>
            <a:spLocks noGrp="1"/>
          </p:cNvSpPr>
          <p:nvPr>
            <p:ph type="title"/>
          </p:nvPr>
        </p:nvSpPr>
        <p:spPr>
          <a:xfrm>
            <a:off x="1752600" y="152400"/>
            <a:ext cx="8686800" cy="914400"/>
          </a:xfrm>
        </p:spPr>
        <p:txBody>
          <a:bodyPr/>
          <a:lstStyle/>
          <a:p>
            <a:pPr eaLnBrk="1" hangingPunct="1">
              <a:defRPr/>
            </a:pPr>
            <a:r>
              <a:rPr lang="en-US" dirty="0"/>
              <a:t>Generally Held Animistic Beliefs</a:t>
            </a:r>
          </a:p>
        </p:txBody>
      </p:sp>
      <p:sp>
        <p:nvSpPr>
          <p:cNvPr id="8" name="Content Placeholder 7">
            <a:extLst>
              <a:ext uri="{FF2B5EF4-FFF2-40B4-BE49-F238E27FC236}">
                <a16:creationId xmlns:a16="http://schemas.microsoft.com/office/drawing/2014/main" id="{479EF83C-7239-47B4-B0D2-B1B20E8480A0}"/>
              </a:ext>
            </a:extLst>
          </p:cNvPr>
          <p:cNvSpPr>
            <a:spLocks noGrp="1"/>
          </p:cNvSpPr>
          <p:nvPr>
            <p:ph idx="1"/>
          </p:nvPr>
        </p:nvSpPr>
        <p:spPr>
          <a:xfrm>
            <a:off x="1524000" y="1143000"/>
            <a:ext cx="9144000" cy="5181600"/>
          </a:xfrm>
        </p:spPr>
        <p:txBody>
          <a:bodyPr/>
          <a:lstStyle/>
          <a:p>
            <a:pPr eaLnBrk="1" hangingPunct="1">
              <a:defRPr/>
            </a:pPr>
            <a:r>
              <a:rPr lang="en-US" dirty="0"/>
              <a:t>A supreme creator god has been offended by those, so god abandoned humankind, and is now inaccessible, even by prayer</a:t>
            </a:r>
          </a:p>
          <a:p>
            <a:pPr lvl="1" eaLnBrk="1" hangingPunct="1">
              <a:defRPr/>
            </a:pPr>
            <a:r>
              <a:rPr lang="en-US" dirty="0"/>
              <a:t>The chief god may be named the Sky God or Supreme God.</a:t>
            </a:r>
          </a:p>
          <a:p>
            <a:pPr eaLnBrk="1" hangingPunct="1">
              <a:defRPr/>
            </a:pPr>
            <a:r>
              <a:rPr lang="en-US" dirty="0"/>
              <a:t>Lesser gods are those with whom tribal religionists deal. They were created by the high god and live in inanimate things, but can indwell animals. </a:t>
            </a:r>
            <a:r>
              <a:rPr lang="en-US" sz="1600" dirty="0"/>
              <a:t>(</a:t>
            </a:r>
            <a:r>
              <a:rPr lang="en-US" sz="1600" dirty="0" err="1"/>
              <a:t>Boafo</a:t>
            </a:r>
            <a:r>
              <a:rPr lang="en-US" sz="1600" dirty="0"/>
              <a:t>, p. 3)</a:t>
            </a:r>
          </a:p>
          <a:p>
            <a:pPr lvl="1" eaLnBrk="1" hangingPunct="1">
              <a:defRPr/>
            </a:pPr>
            <a:r>
              <a:rPr lang="en-US" dirty="0"/>
              <a:t>Lesser gods live in towns or are served by families or individuals. </a:t>
            </a:r>
            <a:r>
              <a:rPr lang="en-US" sz="1600" dirty="0" err="1"/>
              <a:t>Boafo</a:t>
            </a:r>
            <a:r>
              <a:rPr lang="en-US" sz="1600" dirty="0"/>
              <a:t>, p. 3</a:t>
            </a:r>
          </a:p>
          <a:p>
            <a:pPr lvl="1" eaLnBrk="1" hangingPunct="1">
              <a:buFont typeface="Wingdings" panose="05000000000000000000" pitchFamily="2" charset="2"/>
              <a:buNone/>
              <a:defRPr/>
            </a:pP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D8C02-4BE2-4F1B-8B54-27DF1777753B}"/>
              </a:ext>
            </a:extLst>
          </p:cNvPr>
          <p:cNvSpPr>
            <a:spLocks noGrp="1"/>
          </p:cNvSpPr>
          <p:nvPr>
            <p:ph type="title"/>
          </p:nvPr>
        </p:nvSpPr>
        <p:spPr>
          <a:xfrm>
            <a:off x="2057400" y="304800"/>
            <a:ext cx="8382000" cy="914400"/>
          </a:xfrm>
        </p:spPr>
        <p:txBody>
          <a:bodyPr/>
          <a:lstStyle/>
          <a:p>
            <a:pPr>
              <a:defRPr/>
            </a:pPr>
            <a:r>
              <a:rPr lang="en-US" dirty="0"/>
              <a:t>Personal Spirit Beings</a:t>
            </a:r>
          </a:p>
        </p:txBody>
      </p:sp>
      <p:sp>
        <p:nvSpPr>
          <p:cNvPr id="3" name="Content Placeholder 2">
            <a:extLst>
              <a:ext uri="{FF2B5EF4-FFF2-40B4-BE49-F238E27FC236}">
                <a16:creationId xmlns:a16="http://schemas.microsoft.com/office/drawing/2014/main" id="{47C572F0-27C8-4E68-BDB0-B3F5BC7CB9BB}"/>
              </a:ext>
            </a:extLst>
          </p:cNvPr>
          <p:cNvSpPr>
            <a:spLocks noGrp="1"/>
          </p:cNvSpPr>
          <p:nvPr>
            <p:ph idx="1"/>
          </p:nvPr>
        </p:nvSpPr>
        <p:spPr>
          <a:xfrm>
            <a:off x="2057400" y="1447800"/>
            <a:ext cx="8382000" cy="4876800"/>
          </a:xfrm>
        </p:spPr>
        <p:txBody>
          <a:bodyPr/>
          <a:lstStyle/>
          <a:p>
            <a:pPr>
              <a:defRPr/>
            </a:pPr>
            <a:r>
              <a:rPr lang="en-US" dirty="0"/>
              <a:t>Those that have bodies, including dead ancestors</a:t>
            </a:r>
          </a:p>
          <a:p>
            <a:pPr>
              <a:defRPr/>
            </a:pPr>
            <a:r>
              <a:rPr lang="en-US" dirty="0"/>
              <a:t>Those that do not have bodies, such as spirits and gods.</a:t>
            </a:r>
          </a:p>
          <a:p>
            <a:pPr lvl="1">
              <a:defRPr/>
            </a:pPr>
            <a:r>
              <a:rPr lang="en-US" dirty="0"/>
              <a:t>These spirits are seen as helpers in life, or those that hinder us, if they are not given honor.</a:t>
            </a:r>
          </a:p>
          <a:p>
            <a:pPr lvl="1">
              <a:defRPr/>
            </a:pPr>
            <a:endParaRPr lang="en-US" sz="1600" dirty="0"/>
          </a:p>
          <a:p>
            <a:pPr lvl="1">
              <a:defRPr/>
            </a:pPr>
            <a:r>
              <a:rPr lang="en-US" sz="1600" dirty="0"/>
              <a:t>Dean C. Halverson, “Animism,” in </a:t>
            </a:r>
            <a:r>
              <a:rPr lang="en-US" sz="1600" i="1" dirty="0"/>
              <a:t>The Compact Guide to World Religions,</a:t>
            </a:r>
            <a:r>
              <a:rPr lang="en-US" sz="1600" dirty="0"/>
              <a:t> Dean Halverson, ed., 1996, ISBN:1556617046, p. 40.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972FB-8E15-4B20-A68B-476440A53957}"/>
              </a:ext>
            </a:extLst>
          </p:cNvPr>
          <p:cNvSpPr>
            <a:spLocks noGrp="1"/>
          </p:cNvSpPr>
          <p:nvPr>
            <p:ph type="title"/>
          </p:nvPr>
        </p:nvSpPr>
        <p:spPr/>
        <p:txBody>
          <a:bodyPr/>
          <a:lstStyle/>
          <a:p>
            <a:pPr>
              <a:defRPr/>
            </a:pPr>
            <a:r>
              <a:rPr lang="en-US" dirty="0"/>
              <a:t>Personal Spirits</a:t>
            </a:r>
          </a:p>
        </p:txBody>
      </p:sp>
      <p:sp>
        <p:nvSpPr>
          <p:cNvPr id="3" name="Content Placeholder 2">
            <a:extLst>
              <a:ext uri="{FF2B5EF4-FFF2-40B4-BE49-F238E27FC236}">
                <a16:creationId xmlns:a16="http://schemas.microsoft.com/office/drawing/2014/main" id="{EE2ED6BA-F576-4C3B-8241-3D77BEDFD974}"/>
              </a:ext>
            </a:extLst>
          </p:cNvPr>
          <p:cNvSpPr>
            <a:spLocks noGrp="1"/>
          </p:cNvSpPr>
          <p:nvPr>
            <p:ph idx="1"/>
          </p:nvPr>
        </p:nvSpPr>
        <p:spPr>
          <a:xfrm>
            <a:off x="1828800" y="1066800"/>
            <a:ext cx="8610600" cy="5257800"/>
          </a:xfrm>
        </p:spPr>
        <p:txBody>
          <a:bodyPr/>
          <a:lstStyle/>
          <a:p>
            <a:pPr>
              <a:defRPr/>
            </a:pPr>
            <a:r>
              <a:rPr lang="en-US" dirty="0"/>
              <a:t>Spirits have local power, rather than universal power.</a:t>
            </a:r>
          </a:p>
          <a:p>
            <a:pPr>
              <a:defRPr/>
            </a:pPr>
            <a:r>
              <a:rPr lang="en-US" dirty="0"/>
              <a:t>Some exercise power over people.</a:t>
            </a:r>
          </a:p>
          <a:p>
            <a:pPr lvl="1">
              <a:defRPr/>
            </a:pPr>
            <a:r>
              <a:rPr lang="en-US" dirty="0"/>
              <a:t>They may influence business deals, marriage, relations with others, etc.</a:t>
            </a:r>
          </a:p>
          <a:p>
            <a:pPr>
              <a:defRPr/>
            </a:pPr>
            <a:r>
              <a:rPr lang="en-US" dirty="0"/>
              <a:t>Some spirits influence, or seem to influence, nature.</a:t>
            </a:r>
          </a:p>
          <a:p>
            <a:pPr lvl="1">
              <a:defRPr/>
            </a:pPr>
            <a:r>
              <a:rPr lang="en-US" dirty="0"/>
              <a:t>Sacrifices are made to the river god in S. Sudan and Uganda.</a:t>
            </a:r>
          </a:p>
          <a:p>
            <a:pPr>
              <a:defRPr/>
            </a:pPr>
            <a:r>
              <a:rPr lang="en-US" dirty="0"/>
              <a:t>They seem to control rain, or harvests, etc. </a:t>
            </a:r>
            <a:r>
              <a:rPr lang="en-US" sz="1600" dirty="0"/>
              <a:t>Dean C. Halverson, “Animism,” in </a:t>
            </a:r>
            <a:r>
              <a:rPr lang="en-US" sz="1600" i="1" dirty="0"/>
              <a:t>The Compact Guide to World Religions,</a:t>
            </a:r>
            <a:r>
              <a:rPr lang="en-US" sz="1600" dirty="0"/>
              <a:t> Dean Halverson, ed., 1996, ISBN:1556617046, p. 41.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CA289-E126-4E5F-8A1C-5303EF796226}"/>
              </a:ext>
            </a:extLst>
          </p:cNvPr>
          <p:cNvSpPr>
            <a:spLocks noGrp="1"/>
          </p:cNvSpPr>
          <p:nvPr>
            <p:ph type="title"/>
          </p:nvPr>
        </p:nvSpPr>
        <p:spPr/>
        <p:txBody>
          <a:bodyPr/>
          <a:lstStyle/>
          <a:p>
            <a:pPr>
              <a:defRPr/>
            </a:pPr>
            <a:r>
              <a:rPr lang="en-US" dirty="0"/>
              <a:t>Impersonal Spirits</a:t>
            </a:r>
          </a:p>
        </p:txBody>
      </p:sp>
      <p:sp>
        <p:nvSpPr>
          <p:cNvPr id="3" name="Content Placeholder 2">
            <a:extLst>
              <a:ext uri="{FF2B5EF4-FFF2-40B4-BE49-F238E27FC236}">
                <a16:creationId xmlns:a16="http://schemas.microsoft.com/office/drawing/2014/main" id="{D023F932-6C62-4FB6-8440-74B8F1BA012A}"/>
              </a:ext>
            </a:extLst>
          </p:cNvPr>
          <p:cNvSpPr>
            <a:spLocks noGrp="1"/>
          </p:cNvSpPr>
          <p:nvPr>
            <p:ph idx="1"/>
          </p:nvPr>
        </p:nvSpPr>
        <p:spPr/>
        <p:txBody>
          <a:bodyPr/>
          <a:lstStyle/>
          <a:p>
            <a:pPr>
              <a:defRPr/>
            </a:pPr>
            <a:r>
              <a:rPr lang="en-US" dirty="0"/>
              <a:t>These are believed to indwell inanimate objects. This concept is called “</a:t>
            </a:r>
            <a:r>
              <a:rPr lang="en-US" dirty="0" err="1"/>
              <a:t>mana</a:t>
            </a:r>
            <a:r>
              <a:rPr lang="en-US" dirty="0"/>
              <a:t>.”</a:t>
            </a:r>
          </a:p>
          <a:p>
            <a:pPr>
              <a:defRPr/>
            </a:pPr>
            <a:r>
              <a:rPr lang="en-US" dirty="0"/>
              <a:t>Additionally, spirits may inhabit words or ritual practices.</a:t>
            </a:r>
          </a:p>
          <a:p>
            <a:pPr>
              <a:defRPr/>
            </a:pPr>
            <a:endParaRPr lang="en-US" dirty="0"/>
          </a:p>
          <a:p>
            <a:pPr>
              <a:buFont typeface="Wingdings" panose="05000000000000000000" pitchFamily="2" charset="2"/>
              <a:buNone/>
              <a:defRPr/>
            </a:pPr>
            <a:endParaRPr lang="en-US" dirty="0"/>
          </a:p>
          <a:p>
            <a:pPr>
              <a:buFont typeface="Wingdings" panose="05000000000000000000" pitchFamily="2" charset="2"/>
              <a:buNone/>
              <a:defRPr/>
            </a:pPr>
            <a:r>
              <a:rPr lang="en-US" dirty="0"/>
              <a:t>   </a:t>
            </a:r>
            <a:r>
              <a:rPr lang="en-US" sz="1600" dirty="0"/>
              <a:t>Dean C. Halverson, “Animism,” in </a:t>
            </a:r>
            <a:r>
              <a:rPr lang="en-US" sz="1600" i="1" dirty="0"/>
              <a:t>The Compact Guide to World Religions,</a:t>
            </a:r>
            <a:r>
              <a:rPr lang="en-US" sz="1600" dirty="0"/>
              <a:t> Dean Halverson, ed., 1996, ISBN:1556617046, p. 41.</a:t>
            </a:r>
          </a:p>
          <a:p>
            <a:pP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767FB-F9C8-4643-A8E6-B870BA6084F6}"/>
              </a:ext>
            </a:extLst>
          </p:cNvPr>
          <p:cNvSpPr>
            <a:spLocks noGrp="1"/>
          </p:cNvSpPr>
          <p:nvPr>
            <p:ph type="title"/>
          </p:nvPr>
        </p:nvSpPr>
        <p:spPr/>
        <p:txBody>
          <a:bodyPr/>
          <a:lstStyle/>
          <a:p>
            <a:pPr>
              <a:defRPr/>
            </a:pPr>
            <a:r>
              <a:rPr lang="en-US" dirty="0"/>
              <a:t>Concept of Sin</a:t>
            </a:r>
          </a:p>
        </p:txBody>
      </p:sp>
      <p:sp>
        <p:nvSpPr>
          <p:cNvPr id="3" name="Content Placeholder 2">
            <a:extLst>
              <a:ext uri="{FF2B5EF4-FFF2-40B4-BE49-F238E27FC236}">
                <a16:creationId xmlns:a16="http://schemas.microsoft.com/office/drawing/2014/main" id="{8CD3A1E4-CB1F-4BD3-9BED-1B3AF1B90589}"/>
              </a:ext>
            </a:extLst>
          </p:cNvPr>
          <p:cNvSpPr>
            <a:spLocks noGrp="1"/>
          </p:cNvSpPr>
          <p:nvPr>
            <p:ph idx="1"/>
          </p:nvPr>
        </p:nvSpPr>
        <p:spPr/>
        <p:txBody>
          <a:bodyPr/>
          <a:lstStyle/>
          <a:p>
            <a:pPr>
              <a:defRPr/>
            </a:pPr>
            <a:r>
              <a:rPr lang="en-US" dirty="0"/>
              <a:t>“Sin, for the African traditional religionist, is not a state of being, as in Christianity. Rather, it is primarily blasphemies or breach of vows against the gods or ancestors. Murder, theft and all ‘offences against persons or property are matters which have to be settled primarily by the family and society’ (Williamson, 107). It would appear that the gods and ancestors are mainly concerned about their dignity and about offerings to be paid to them, and that man’s concerns must be rectified and punished by man.”  </a:t>
            </a:r>
            <a:r>
              <a:rPr lang="en-US" sz="1600" dirty="0" err="1"/>
              <a:t>Boafo</a:t>
            </a:r>
            <a:r>
              <a:rPr lang="en-US" sz="1600" dirty="0"/>
              <a:t>, p. 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A7FBF-65E3-49D4-8BCE-75CB28DCDC82}"/>
              </a:ext>
            </a:extLst>
          </p:cNvPr>
          <p:cNvSpPr>
            <a:spLocks noGrp="1"/>
          </p:cNvSpPr>
          <p:nvPr>
            <p:ph type="title"/>
          </p:nvPr>
        </p:nvSpPr>
        <p:spPr>
          <a:xfrm>
            <a:off x="1828800" y="152400"/>
            <a:ext cx="8610600" cy="685800"/>
          </a:xfrm>
        </p:spPr>
        <p:txBody>
          <a:bodyPr/>
          <a:lstStyle/>
          <a:p>
            <a:pPr>
              <a:defRPr/>
            </a:pPr>
            <a:r>
              <a:rPr lang="en-US" dirty="0"/>
              <a:t>Divination</a:t>
            </a:r>
          </a:p>
        </p:txBody>
      </p:sp>
      <p:sp>
        <p:nvSpPr>
          <p:cNvPr id="3" name="Content Placeholder 2">
            <a:extLst>
              <a:ext uri="{FF2B5EF4-FFF2-40B4-BE49-F238E27FC236}">
                <a16:creationId xmlns:a16="http://schemas.microsoft.com/office/drawing/2014/main" id="{8898870C-F75B-4C02-BAF1-131676273E0A}"/>
              </a:ext>
            </a:extLst>
          </p:cNvPr>
          <p:cNvSpPr>
            <a:spLocks noGrp="1"/>
          </p:cNvSpPr>
          <p:nvPr>
            <p:ph idx="1"/>
          </p:nvPr>
        </p:nvSpPr>
        <p:spPr>
          <a:xfrm>
            <a:off x="1905000" y="762000"/>
            <a:ext cx="8763000" cy="5562600"/>
          </a:xfrm>
        </p:spPr>
        <p:txBody>
          <a:bodyPr/>
          <a:lstStyle/>
          <a:p>
            <a:pPr>
              <a:defRPr/>
            </a:pPr>
            <a:r>
              <a:rPr lang="en-US" dirty="0"/>
              <a:t>To find out information about spirits and the future and other matters of interest, divination is used. These methods include:</a:t>
            </a:r>
          </a:p>
          <a:p>
            <a:pPr lvl="1">
              <a:defRPr/>
            </a:pPr>
            <a:r>
              <a:rPr lang="en-US" dirty="0"/>
              <a:t>astrology, reading entrails of animals, using special stones, and astrology.</a:t>
            </a:r>
          </a:p>
          <a:p>
            <a:pPr lvl="1">
              <a:defRPr/>
            </a:pPr>
            <a:r>
              <a:rPr lang="en-US" dirty="0"/>
              <a:t>They also may include “</a:t>
            </a:r>
            <a:r>
              <a:rPr lang="en-US" i="1" dirty="0"/>
              <a:t>tarot</a:t>
            </a:r>
            <a:r>
              <a:rPr lang="en-US" dirty="0"/>
              <a:t> cards, palm reading, the </a:t>
            </a:r>
            <a:r>
              <a:rPr lang="en-US" i="1" dirty="0"/>
              <a:t>I </a:t>
            </a:r>
            <a:r>
              <a:rPr lang="en-US" i="1" dirty="0" err="1"/>
              <a:t>Ching</a:t>
            </a:r>
            <a:r>
              <a:rPr lang="en-US" dirty="0"/>
              <a:t>, tea-leaf reading, observing how feathers fall, the throwing of </a:t>
            </a:r>
            <a:r>
              <a:rPr lang="en-US" dirty="0" err="1"/>
              <a:t>cowrie</a:t>
            </a:r>
            <a:r>
              <a:rPr lang="en-US" dirty="0"/>
              <a:t> shells…necromancy (contacting the dead) and interpreting dreams and visions.”</a:t>
            </a:r>
          </a:p>
          <a:p>
            <a:pPr lvl="1">
              <a:defRPr/>
            </a:pPr>
            <a:r>
              <a:rPr lang="en-US" dirty="0"/>
              <a:t>Leviticus 19:26 "'Do not practice divination or sorcery. NIV cf. Dt. 18:10.  </a:t>
            </a:r>
            <a:r>
              <a:rPr lang="en-US" sz="1600" dirty="0"/>
              <a:t>Dean C. Halverson, “Animism,” in </a:t>
            </a:r>
            <a:r>
              <a:rPr lang="en-US" sz="1600" i="1" dirty="0"/>
              <a:t>The Compact Guide to World Religions,</a:t>
            </a:r>
            <a:r>
              <a:rPr lang="en-US" sz="1600" dirty="0"/>
              <a:t> Dean Halverson, ed., 1996, ISBN:1556617046, p. 40</a:t>
            </a:r>
          </a:p>
          <a:p>
            <a:pPr lvl="1">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C9684-8B70-4A1A-87AF-13C7179649F6}"/>
              </a:ext>
            </a:extLst>
          </p:cNvPr>
          <p:cNvSpPr>
            <a:spLocks noGrp="1"/>
          </p:cNvSpPr>
          <p:nvPr>
            <p:ph type="title"/>
          </p:nvPr>
        </p:nvSpPr>
        <p:spPr/>
        <p:txBody>
          <a:bodyPr/>
          <a:lstStyle/>
          <a:p>
            <a:pPr>
              <a:defRPr/>
            </a:pPr>
            <a:r>
              <a:rPr lang="en-US" dirty="0"/>
              <a:t>The Afterlife</a:t>
            </a:r>
          </a:p>
        </p:txBody>
      </p:sp>
      <p:sp>
        <p:nvSpPr>
          <p:cNvPr id="3" name="Content Placeholder 2">
            <a:extLst>
              <a:ext uri="{FF2B5EF4-FFF2-40B4-BE49-F238E27FC236}">
                <a16:creationId xmlns:a16="http://schemas.microsoft.com/office/drawing/2014/main" id="{7FF69E1F-156F-4296-9D20-CB9198D2A37E}"/>
              </a:ext>
            </a:extLst>
          </p:cNvPr>
          <p:cNvSpPr>
            <a:spLocks noGrp="1"/>
          </p:cNvSpPr>
          <p:nvPr>
            <p:ph idx="1"/>
          </p:nvPr>
        </p:nvSpPr>
        <p:spPr>
          <a:xfrm>
            <a:off x="2057400" y="1447800"/>
            <a:ext cx="8382000" cy="4876800"/>
          </a:xfrm>
        </p:spPr>
        <p:txBody>
          <a:bodyPr/>
          <a:lstStyle/>
          <a:p>
            <a:pPr>
              <a:defRPr/>
            </a:pPr>
            <a:r>
              <a:rPr lang="en-US" dirty="0"/>
              <a:t>At death, a person’s </a:t>
            </a:r>
            <a:r>
              <a:rPr lang="en-US" i="1" dirty="0"/>
              <a:t>spirit</a:t>
            </a:r>
            <a:r>
              <a:rPr lang="en-US" dirty="0"/>
              <a:t> returns to the Supreme Being, in African traditional religion. </a:t>
            </a:r>
          </a:p>
          <a:p>
            <a:pPr>
              <a:defRPr/>
            </a:pPr>
            <a:r>
              <a:rPr lang="en-US" dirty="0"/>
              <a:t>The person’s </a:t>
            </a:r>
            <a:r>
              <a:rPr lang="en-US" i="1" dirty="0"/>
              <a:t>soul</a:t>
            </a:r>
            <a:r>
              <a:rPr lang="en-US" dirty="0"/>
              <a:t> goes on to the spirit world, which is like life on earth, and the departed is considered part of the clan. </a:t>
            </a:r>
          </a:p>
          <a:p>
            <a:pPr lvl="1">
              <a:defRPr/>
            </a:pPr>
            <a:r>
              <a:rPr lang="en-US" dirty="0"/>
              <a:t>Of course, now they must be kept happy.</a:t>
            </a:r>
          </a:p>
          <a:p>
            <a:pPr>
              <a:defRPr/>
            </a:pPr>
            <a:r>
              <a:rPr lang="en-US" dirty="0"/>
              <a:t>Alternately, some animists believe in reincarnation.  </a:t>
            </a:r>
            <a:r>
              <a:rPr lang="en-US" sz="1600" dirty="0" err="1"/>
              <a:t>Boafo</a:t>
            </a:r>
            <a:r>
              <a:rPr lang="en-US" sz="1600" dirty="0"/>
              <a:t>, p. 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0BB5B-52DC-426D-964C-4D4839B9F8C4}"/>
              </a:ext>
            </a:extLst>
          </p:cNvPr>
          <p:cNvSpPr>
            <a:spLocks noGrp="1"/>
          </p:cNvSpPr>
          <p:nvPr>
            <p:ph type="title"/>
          </p:nvPr>
        </p:nvSpPr>
        <p:spPr>
          <a:xfrm>
            <a:off x="1905000" y="228600"/>
            <a:ext cx="8534400" cy="914400"/>
          </a:xfrm>
        </p:spPr>
        <p:txBody>
          <a:bodyPr/>
          <a:lstStyle/>
          <a:p>
            <a:pPr>
              <a:defRPr/>
            </a:pPr>
            <a:r>
              <a:rPr lang="en-US" dirty="0"/>
              <a:t>The Gospel for Animists</a:t>
            </a:r>
          </a:p>
        </p:txBody>
      </p:sp>
      <p:sp>
        <p:nvSpPr>
          <p:cNvPr id="3" name="Content Placeholder 2">
            <a:extLst>
              <a:ext uri="{FF2B5EF4-FFF2-40B4-BE49-F238E27FC236}">
                <a16:creationId xmlns:a16="http://schemas.microsoft.com/office/drawing/2014/main" id="{18116D2D-C153-44CB-932E-458464B881CE}"/>
              </a:ext>
            </a:extLst>
          </p:cNvPr>
          <p:cNvSpPr>
            <a:spLocks noGrp="1"/>
          </p:cNvSpPr>
          <p:nvPr>
            <p:ph idx="1"/>
          </p:nvPr>
        </p:nvSpPr>
        <p:spPr>
          <a:xfrm>
            <a:off x="1905000" y="1371600"/>
            <a:ext cx="8534400" cy="4953000"/>
          </a:xfrm>
        </p:spPr>
        <p:txBody>
          <a:bodyPr/>
          <a:lstStyle/>
          <a:p>
            <a:pPr>
              <a:defRPr/>
            </a:pPr>
            <a:r>
              <a:rPr lang="en-US" dirty="0"/>
              <a:t>Christians have a great alternative to offer:</a:t>
            </a:r>
          </a:p>
          <a:p>
            <a:pPr lvl="1">
              <a:defRPr/>
            </a:pPr>
            <a:r>
              <a:rPr lang="en-US" dirty="0"/>
              <a:t> freedom from bondage to spirit beings, including ancestors and evil spirits.</a:t>
            </a:r>
          </a:p>
          <a:p>
            <a:pPr lvl="1">
              <a:defRPr/>
            </a:pPr>
            <a:r>
              <a:rPr lang="en-US" dirty="0"/>
              <a:t> freedom from impoverishing family by offerings to appease gods and from paying shamans/medicine men and women.</a:t>
            </a:r>
          </a:p>
          <a:p>
            <a:pPr lvl="1">
              <a:defRPr/>
            </a:pPr>
            <a:r>
              <a:rPr lang="en-US" dirty="0"/>
              <a:t>forgiveness for sins, which animal sacrifices cannot accomplish.</a:t>
            </a:r>
          </a:p>
          <a:p>
            <a:pPr lvl="2">
              <a:defRPr/>
            </a:pPr>
            <a:r>
              <a:rPr lang="en-US" b="1" dirty="0"/>
              <a:t>Hebrews 10:4   because it is impossible for the blood of bulls and goats to take away sins. </a:t>
            </a:r>
          </a:p>
          <a:p>
            <a:pPr lvl="2">
              <a:defRPr/>
            </a:pPr>
            <a:r>
              <a:rPr lang="en-US" b="1" dirty="0"/>
              <a:t>Hebrews 9:28   so Christ was sacrificed once to take away the sins of many people</a:t>
            </a:r>
            <a:endParaRPr lang="en-US" dirty="0"/>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2E872-F9F5-4ABD-A94C-21E0AA0CB58F}"/>
              </a:ext>
            </a:extLst>
          </p:cNvPr>
          <p:cNvSpPr>
            <a:spLocks noGrp="1"/>
          </p:cNvSpPr>
          <p:nvPr>
            <p:ph type="title"/>
          </p:nvPr>
        </p:nvSpPr>
        <p:spPr/>
        <p:txBody>
          <a:bodyPr/>
          <a:lstStyle/>
          <a:p>
            <a:pPr>
              <a:defRPr/>
            </a:pPr>
            <a:r>
              <a:rPr lang="en-US" dirty="0"/>
              <a:t>How to Reach Animists</a:t>
            </a:r>
          </a:p>
        </p:txBody>
      </p:sp>
      <p:sp>
        <p:nvSpPr>
          <p:cNvPr id="3" name="Content Placeholder 2">
            <a:extLst>
              <a:ext uri="{FF2B5EF4-FFF2-40B4-BE49-F238E27FC236}">
                <a16:creationId xmlns:a16="http://schemas.microsoft.com/office/drawing/2014/main" id="{3CD6622D-AFC3-4E6D-B973-536D0DAFC8D5}"/>
              </a:ext>
            </a:extLst>
          </p:cNvPr>
          <p:cNvSpPr>
            <a:spLocks noGrp="1"/>
          </p:cNvSpPr>
          <p:nvPr>
            <p:ph idx="1"/>
          </p:nvPr>
        </p:nvSpPr>
        <p:spPr>
          <a:xfrm>
            <a:off x="1524000" y="1447800"/>
            <a:ext cx="8915400" cy="4876800"/>
          </a:xfrm>
        </p:spPr>
        <p:txBody>
          <a:bodyPr/>
          <a:lstStyle/>
          <a:p>
            <a:pPr>
              <a:defRPr/>
            </a:pPr>
            <a:r>
              <a:rPr lang="en-US" dirty="0"/>
              <a:t>Paul </a:t>
            </a:r>
            <a:r>
              <a:rPr lang="en-US" dirty="0" err="1"/>
              <a:t>Hiebert</a:t>
            </a:r>
            <a:r>
              <a:rPr lang="en-US" dirty="0"/>
              <a:t> advocated two ways:</a:t>
            </a:r>
          </a:p>
          <a:p>
            <a:pPr lvl="1">
              <a:defRPr/>
            </a:pPr>
            <a:r>
              <a:rPr lang="en-US" dirty="0"/>
              <a:t> (1 a more holistic ministry—dealing with the comprehensive needs of people </a:t>
            </a:r>
          </a:p>
          <a:p>
            <a:pPr lvl="1">
              <a:defRPr/>
            </a:pPr>
            <a:r>
              <a:rPr lang="en-US" dirty="0"/>
              <a:t>(2 not going to the extreme of turning Christianity into a form of magic, trying to control beings with impersonal forces, such as formulae—saying the right words. </a:t>
            </a:r>
            <a:r>
              <a:rPr lang="en-US" sz="1600" dirty="0" err="1"/>
              <a:t>Hiebert</a:t>
            </a:r>
            <a:r>
              <a:rPr lang="en-US" sz="1600" dirty="0"/>
              <a:t>, pp. 45-46</a:t>
            </a: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88996-F99C-4846-A3A2-C8AB5B71A98C}"/>
              </a:ext>
            </a:extLst>
          </p:cNvPr>
          <p:cNvSpPr>
            <a:spLocks noGrp="1"/>
          </p:cNvSpPr>
          <p:nvPr>
            <p:ph type="title"/>
          </p:nvPr>
        </p:nvSpPr>
        <p:spPr/>
        <p:txBody>
          <a:bodyPr/>
          <a:lstStyle/>
          <a:p>
            <a:pPr eaLnBrk="1" hangingPunct="1">
              <a:defRPr/>
            </a:pPr>
            <a:r>
              <a:rPr lang="en-US" dirty="0"/>
              <a:t>Who Are </a:t>
            </a:r>
            <a:r>
              <a:rPr lang="en-US" dirty="0" err="1"/>
              <a:t>Ethnoreligionists</a:t>
            </a:r>
            <a:r>
              <a:rPr lang="en-US" dirty="0"/>
              <a:t>?</a:t>
            </a:r>
          </a:p>
        </p:txBody>
      </p:sp>
      <p:sp>
        <p:nvSpPr>
          <p:cNvPr id="3" name="Content Placeholder 2">
            <a:extLst>
              <a:ext uri="{FF2B5EF4-FFF2-40B4-BE49-F238E27FC236}">
                <a16:creationId xmlns:a16="http://schemas.microsoft.com/office/drawing/2014/main" id="{0598D348-7682-4702-AB8D-4CC2EA44F5AD}"/>
              </a:ext>
            </a:extLst>
          </p:cNvPr>
          <p:cNvSpPr>
            <a:spLocks noGrp="1"/>
          </p:cNvSpPr>
          <p:nvPr>
            <p:ph idx="1"/>
          </p:nvPr>
        </p:nvSpPr>
        <p:spPr>
          <a:xfrm>
            <a:off x="1828800" y="1447800"/>
            <a:ext cx="8610600" cy="5105400"/>
          </a:xfrm>
        </p:spPr>
        <p:txBody>
          <a:bodyPr/>
          <a:lstStyle/>
          <a:p>
            <a:pPr eaLnBrk="1" hangingPunct="1">
              <a:defRPr/>
            </a:pPr>
            <a:r>
              <a:rPr lang="en-US" dirty="0"/>
              <a:t>They are animists, polytheists and shamanists tied to an ethnic group, according to the World Christian Database.</a:t>
            </a:r>
          </a:p>
          <a:p>
            <a:pPr eaLnBrk="1" hangingPunct="1">
              <a:defRPr/>
            </a:pPr>
            <a:r>
              <a:rPr lang="en-US" dirty="0"/>
              <a:t>Other names are “traditional religions,” “tribal religions,” “cosmic religion,” or “primitive religions.”  </a:t>
            </a:r>
            <a:r>
              <a:rPr lang="en-US" sz="1400" dirty="0"/>
              <a:t>Ebenezer </a:t>
            </a:r>
            <a:r>
              <a:rPr lang="en-US" sz="1400" dirty="0" err="1"/>
              <a:t>Boafo</a:t>
            </a:r>
            <a:r>
              <a:rPr lang="en-US" sz="1400" dirty="0"/>
              <a:t>, “Communicating the Message About Jesus to African Traditional Religionists,” p. 1</a:t>
            </a:r>
          </a:p>
          <a:p>
            <a:pPr eaLnBrk="1" hangingPunct="1">
              <a:defRPr/>
            </a:pPr>
            <a:r>
              <a:rPr lang="en-US" dirty="0"/>
              <a:t>“The essence of all African traditional religions is the overlaying of our world by another world of gods, spirits of the returning dead and rites in a world where everything is alive.” </a:t>
            </a:r>
            <a:r>
              <a:rPr lang="en-US" sz="1600" dirty="0" err="1"/>
              <a:t>Boafo</a:t>
            </a:r>
            <a:r>
              <a:rPr lang="en-US" sz="1600" dirty="0"/>
              <a:t>, p. 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094D-338D-4F5B-A5B4-5DFD526E4330}"/>
              </a:ext>
            </a:extLst>
          </p:cNvPr>
          <p:cNvSpPr>
            <a:spLocks noGrp="1"/>
          </p:cNvSpPr>
          <p:nvPr>
            <p:ph type="title"/>
          </p:nvPr>
        </p:nvSpPr>
        <p:spPr>
          <a:xfrm>
            <a:off x="1981200" y="152400"/>
            <a:ext cx="8458200" cy="914400"/>
          </a:xfrm>
        </p:spPr>
        <p:txBody>
          <a:bodyPr/>
          <a:lstStyle/>
          <a:p>
            <a:pPr>
              <a:defRPr/>
            </a:pPr>
            <a:r>
              <a:rPr lang="en-US" dirty="0"/>
              <a:t>Why Knock on Wood?</a:t>
            </a:r>
          </a:p>
        </p:txBody>
      </p:sp>
      <p:sp>
        <p:nvSpPr>
          <p:cNvPr id="3" name="Content Placeholder 2">
            <a:extLst>
              <a:ext uri="{FF2B5EF4-FFF2-40B4-BE49-F238E27FC236}">
                <a16:creationId xmlns:a16="http://schemas.microsoft.com/office/drawing/2014/main" id="{0EC097FB-8E82-47E8-880B-AED5D72B8D5F}"/>
              </a:ext>
            </a:extLst>
          </p:cNvPr>
          <p:cNvSpPr>
            <a:spLocks noGrp="1"/>
          </p:cNvSpPr>
          <p:nvPr>
            <p:ph idx="1"/>
          </p:nvPr>
        </p:nvSpPr>
        <p:spPr>
          <a:xfrm>
            <a:off x="990600" y="1066800"/>
            <a:ext cx="10134600" cy="5181600"/>
          </a:xfrm>
        </p:spPr>
        <p:txBody>
          <a:bodyPr/>
          <a:lstStyle/>
          <a:p>
            <a:pPr>
              <a:defRPr/>
            </a:pPr>
            <a:r>
              <a:rPr lang="en-US" sz="2400" dirty="0"/>
              <a:t>“The explanation we prefer is the ancient belief that spirits either dwelled in or guarded trees. We prefer this because many cultures around the world show evidence of tree worship dating back thousands of years.” </a:t>
            </a:r>
          </a:p>
          <a:p>
            <a:pPr>
              <a:defRPr/>
            </a:pPr>
            <a:r>
              <a:rPr lang="en-US" sz="2400" dirty="0"/>
              <a:t>“Greeks worshipped the oak as it was sacred to Zeus, Celts believed in tree spirits, and both believed touching sacred trees would bring good fortune. Irish lore holds that “touching wood" is a way to thank the leprechauns for a bit of luck. Pagans also held similar beliefs of protective tree spirits. Chinese and Koreans thought the spirits of mothers who died in childbirth remained in nearby trees.”</a:t>
            </a:r>
            <a:r>
              <a:rPr lang="en-US" sz="2400" baseline="30000" dirty="0"/>
              <a:t>1</a:t>
            </a:r>
          </a:p>
          <a:p>
            <a:pPr marL="342900" lvl="1" indent="-342900">
              <a:defRPr/>
            </a:pPr>
            <a:r>
              <a:rPr lang="en-US" dirty="0"/>
              <a:t>10% of US teens have been in a séance and 8% have cast a spell or concocted a potion.</a:t>
            </a:r>
            <a:r>
              <a:rPr lang="en-US" baseline="30000" dirty="0"/>
              <a:t>1</a:t>
            </a:r>
          </a:p>
          <a:p>
            <a:pPr marL="342900" lvl="1" indent="-342900">
              <a:defRPr/>
            </a:pPr>
            <a:endParaRPr lang="en-US" dirty="0"/>
          </a:p>
          <a:p>
            <a:pPr>
              <a:defRPr/>
            </a:pPr>
            <a:endParaRPr lang="en-US" dirty="0"/>
          </a:p>
        </p:txBody>
      </p:sp>
      <p:sp>
        <p:nvSpPr>
          <p:cNvPr id="22532" name="TextBox 3">
            <a:extLst>
              <a:ext uri="{FF2B5EF4-FFF2-40B4-BE49-F238E27FC236}">
                <a16:creationId xmlns:a16="http://schemas.microsoft.com/office/drawing/2014/main" id="{EE1D5B9E-4EA1-47BD-BDDB-A8AEA6E4D8E8}"/>
              </a:ext>
            </a:extLst>
          </p:cNvPr>
          <p:cNvSpPr txBox="1">
            <a:spLocks noChangeArrowheads="1"/>
          </p:cNvSpPr>
          <p:nvPr/>
        </p:nvSpPr>
        <p:spPr bwMode="auto">
          <a:xfrm>
            <a:off x="1524000" y="5657850"/>
            <a:ext cx="8534400" cy="600075"/>
          </a:xfrm>
          <a:prstGeom prst="rect">
            <a:avLst/>
          </a:prstGeom>
          <a:noFill/>
          <a:ln>
            <a:noFill/>
          </a:ln>
        </p:spPr>
        <p:txBody>
          <a:bodyPr>
            <a:spAutoFit/>
          </a:bodyPr>
          <a:lstStyle>
            <a:lvl1pPr eaLnBrk="0" hangingPunct="0">
              <a:spcBef>
                <a:spcPct val="20000"/>
              </a:spcBef>
              <a:buClr>
                <a:schemeClr val="bg2"/>
              </a:buClr>
              <a:buSzPct val="75000"/>
              <a:buFont typeface="Wingdings" panose="05000000000000000000" pitchFamily="2" charset="2"/>
              <a:buChar char="l"/>
              <a:defRPr kumimoji="1" sz="2800">
                <a:solidFill>
                  <a:schemeClr val="tx1"/>
                </a:solidFill>
                <a:latin typeface="Arial" panose="020B0604020202020204" pitchFamily="34" charset="0"/>
              </a:defRPr>
            </a:lvl1pPr>
            <a:lvl2pPr marL="742950" indent="-285750" eaLnBrk="0" hangingPunct="0">
              <a:spcBef>
                <a:spcPct val="20000"/>
              </a:spcBef>
              <a:buClr>
                <a:schemeClr val="bg2"/>
              </a:buClr>
              <a:buSzPct val="75000"/>
              <a:buFont typeface="Wingdings" panose="05000000000000000000" pitchFamily="2" charset="2"/>
              <a:buChar char="l"/>
              <a:defRPr kumimoji="1" sz="2400">
                <a:solidFill>
                  <a:schemeClr val="tx1"/>
                </a:solidFill>
                <a:latin typeface="Arial" panose="020B0604020202020204" pitchFamily="34" charset="0"/>
              </a:defRPr>
            </a:lvl2pPr>
            <a:lvl3pPr marL="1143000" indent="-228600" eaLnBrk="0" hangingPunct="0">
              <a:spcBef>
                <a:spcPct val="20000"/>
              </a:spcBef>
              <a:buClr>
                <a:schemeClr val="bg2"/>
              </a:buClr>
              <a:buSzPct val="75000"/>
              <a:buFont typeface="Wingdings" panose="05000000000000000000" pitchFamily="2" charset="2"/>
              <a:buChar char="l"/>
              <a:defRPr kumimoji="1" sz="2000">
                <a:solidFill>
                  <a:schemeClr val="tx1"/>
                </a:solidFill>
                <a:latin typeface="Arial" panose="020B0604020202020204" pitchFamily="34" charset="0"/>
              </a:defRPr>
            </a:lvl3pPr>
            <a:lvl4pPr marL="1600200" indent="-228600" eaLnBrk="0" hangingPunct="0">
              <a:spcBef>
                <a:spcPct val="20000"/>
              </a:spcBef>
              <a:buClr>
                <a:schemeClr val="bg2"/>
              </a:buClr>
              <a:buSzPct val="75000"/>
              <a:buFont typeface="Wingdings" panose="05000000000000000000" pitchFamily="2" charset="2"/>
              <a:buChar char="l"/>
              <a:defRPr kumimoji="1">
                <a:solidFill>
                  <a:schemeClr val="tx1"/>
                </a:solidFill>
                <a:latin typeface="Arial" panose="020B0604020202020204" pitchFamily="34" charset="0"/>
              </a:defRPr>
            </a:lvl4pPr>
            <a:lvl5pPr marL="2057400" indent="-228600" eaLnBrk="0" hangingPunct="0">
              <a:spcBef>
                <a:spcPct val="20000"/>
              </a:spcBef>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9pPr>
          </a:lstStyle>
          <a:p>
            <a:pPr eaLnBrk="1" hangingPunct="1">
              <a:spcBef>
                <a:spcPct val="0"/>
              </a:spcBef>
              <a:buClrTx/>
              <a:buSzTx/>
              <a:buFontTx/>
              <a:buNone/>
            </a:pPr>
            <a:r>
              <a:rPr kumimoji="0" lang="en-US" altLang="en-US" sz="1100" baseline="30000" dirty="0">
                <a:solidFill>
                  <a:schemeClr val="tx2">
                    <a:lumMod val="85000"/>
                  </a:schemeClr>
                </a:solidFill>
              </a:rPr>
              <a:t>1</a:t>
            </a:r>
            <a:r>
              <a:rPr kumimoji="0" lang="en-US" altLang="en-US" sz="1100" dirty="0">
                <a:solidFill>
                  <a:schemeClr val="tx2">
                    <a:lumMod val="85000"/>
                  </a:schemeClr>
                </a:solidFill>
              </a:rPr>
              <a:t> Ask Yahoo, http://ask.yahoo.com/20040504.html accessed 5/30/09</a:t>
            </a:r>
          </a:p>
          <a:p>
            <a:pPr eaLnBrk="1" hangingPunct="1">
              <a:spcBef>
                <a:spcPct val="0"/>
              </a:spcBef>
              <a:buClrTx/>
              <a:buSzTx/>
              <a:buFontTx/>
              <a:buNone/>
            </a:pPr>
            <a:r>
              <a:rPr kumimoji="0" lang="en-US" altLang="en-US" sz="1100" baseline="30000" dirty="0">
                <a:solidFill>
                  <a:schemeClr val="tx2">
                    <a:lumMod val="85000"/>
                  </a:schemeClr>
                </a:solidFill>
              </a:rPr>
              <a:t>2</a:t>
            </a:r>
            <a:r>
              <a:rPr kumimoji="0" lang="en-US" altLang="en-US" sz="1100" dirty="0">
                <a:solidFill>
                  <a:schemeClr val="tx2">
                    <a:lumMod val="85000"/>
                  </a:schemeClr>
                </a:solidFill>
              </a:rPr>
              <a:t> 1/23/06 </a:t>
            </a:r>
            <a:r>
              <a:rPr kumimoji="0" lang="en-US" altLang="en-US" sz="1100" dirty="0" err="1">
                <a:solidFill>
                  <a:schemeClr val="tx2">
                    <a:lumMod val="85000"/>
                  </a:schemeClr>
                </a:solidFill>
              </a:rPr>
              <a:t>Barna</a:t>
            </a:r>
            <a:r>
              <a:rPr kumimoji="0" lang="en-US" altLang="en-US" sz="1100" dirty="0">
                <a:solidFill>
                  <a:schemeClr val="tx2">
                    <a:lumMod val="85000"/>
                  </a:schemeClr>
                </a:solidFill>
              </a:rPr>
              <a:t> Report www.barna.org/barna-update/article/5-barna-update/164-new-research-explores-teenage-views-and-behavior-regarding-the-supernatural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32A6E-3041-41B6-83E2-FB73A888D225}"/>
              </a:ext>
            </a:extLst>
          </p:cNvPr>
          <p:cNvSpPr>
            <a:spLocks noGrp="1"/>
          </p:cNvSpPr>
          <p:nvPr>
            <p:ph type="title"/>
          </p:nvPr>
        </p:nvSpPr>
        <p:spPr>
          <a:xfrm>
            <a:off x="1524000" y="0"/>
            <a:ext cx="9144000" cy="838200"/>
          </a:xfrm>
        </p:spPr>
        <p:txBody>
          <a:bodyPr/>
          <a:lstStyle/>
          <a:p>
            <a:pPr>
              <a:defRPr/>
            </a:pPr>
            <a:r>
              <a:rPr lang="en-US" dirty="0"/>
              <a:t>Folk Christianity </a:t>
            </a:r>
          </a:p>
        </p:txBody>
      </p:sp>
      <p:sp>
        <p:nvSpPr>
          <p:cNvPr id="3" name="Content Placeholder 2">
            <a:extLst>
              <a:ext uri="{FF2B5EF4-FFF2-40B4-BE49-F238E27FC236}">
                <a16:creationId xmlns:a16="http://schemas.microsoft.com/office/drawing/2014/main" id="{353BEAF9-9478-4200-83EE-6D4E6A7A9DD3}"/>
              </a:ext>
            </a:extLst>
          </p:cNvPr>
          <p:cNvSpPr>
            <a:spLocks noGrp="1"/>
          </p:cNvSpPr>
          <p:nvPr>
            <p:ph idx="1"/>
          </p:nvPr>
        </p:nvSpPr>
        <p:spPr>
          <a:xfrm>
            <a:off x="1752600" y="762000"/>
            <a:ext cx="8686800" cy="5638800"/>
          </a:xfrm>
        </p:spPr>
        <p:txBody>
          <a:bodyPr/>
          <a:lstStyle/>
          <a:p>
            <a:pPr>
              <a:defRPr/>
            </a:pPr>
            <a:r>
              <a:rPr lang="en-US" dirty="0"/>
              <a:t>Christians may try to control God or spirits</a:t>
            </a:r>
          </a:p>
          <a:p>
            <a:pPr lvl="1">
              <a:defRPr/>
            </a:pPr>
            <a:r>
              <a:rPr lang="en-US" dirty="0"/>
              <a:t>“Praise goes up, blessings come down.” This is a form of attempted manipulation. </a:t>
            </a:r>
          </a:p>
          <a:p>
            <a:pPr lvl="1">
              <a:defRPr/>
            </a:pPr>
            <a:r>
              <a:rPr lang="en-US" dirty="0"/>
              <a:t>Some think that by reciting the names of God—such as Jehovah </a:t>
            </a:r>
            <a:r>
              <a:rPr lang="en-US" dirty="0" err="1"/>
              <a:t>Jirah</a:t>
            </a:r>
            <a:r>
              <a:rPr lang="en-US" dirty="0"/>
              <a:t>—that God is somehow obligated to express that attribute toward the one naming the attribute.</a:t>
            </a:r>
          </a:p>
          <a:p>
            <a:pPr lvl="1">
              <a:defRPr/>
            </a:pPr>
            <a:r>
              <a:rPr lang="en-US" dirty="0"/>
              <a:t>Some give “seed money” to the church to cause God to give much more in return.</a:t>
            </a:r>
          </a:p>
          <a:p>
            <a:pPr lvl="1">
              <a:defRPr/>
            </a:pPr>
            <a:r>
              <a:rPr lang="en-US" dirty="0"/>
              <a:t>African Americans have the highest rates of reading horoscopes, church attendance and Bible reading.</a:t>
            </a:r>
          </a:p>
          <a:p>
            <a:pPr marL="914400" lvl="2" indent="0">
              <a:buNone/>
              <a:defRPr/>
            </a:pPr>
            <a:r>
              <a:rPr lang="en-US" sz="1400" dirty="0" err="1"/>
              <a:t>Barna</a:t>
            </a:r>
            <a:r>
              <a:rPr lang="en-US" sz="1400" dirty="0"/>
              <a:t> Group 6/23/03  http://www.barna.org/barna-update/article/5-barna-update/123-fragmented-populations-require-diverse-means-of-connection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2AE8F-58AA-4734-BE53-381AF2AFAC4B}"/>
              </a:ext>
            </a:extLst>
          </p:cNvPr>
          <p:cNvSpPr>
            <a:spLocks noGrp="1"/>
          </p:cNvSpPr>
          <p:nvPr>
            <p:ph type="title"/>
          </p:nvPr>
        </p:nvSpPr>
        <p:spPr/>
        <p:txBody>
          <a:bodyPr/>
          <a:lstStyle/>
          <a:p>
            <a:pPr>
              <a:defRPr/>
            </a:pPr>
            <a:r>
              <a:rPr lang="en-US" dirty="0"/>
              <a:t>Folk Christianity &amp; Chance</a:t>
            </a:r>
          </a:p>
        </p:txBody>
      </p:sp>
      <p:sp>
        <p:nvSpPr>
          <p:cNvPr id="3" name="Content Placeholder 2">
            <a:extLst>
              <a:ext uri="{FF2B5EF4-FFF2-40B4-BE49-F238E27FC236}">
                <a16:creationId xmlns:a16="http://schemas.microsoft.com/office/drawing/2014/main" id="{919451D3-DA4D-404E-BA40-98944AB6DE14}"/>
              </a:ext>
            </a:extLst>
          </p:cNvPr>
          <p:cNvSpPr>
            <a:spLocks noGrp="1"/>
          </p:cNvSpPr>
          <p:nvPr>
            <p:ph idx="1"/>
          </p:nvPr>
        </p:nvSpPr>
        <p:spPr>
          <a:xfrm>
            <a:off x="1752600" y="1219200"/>
            <a:ext cx="8686800" cy="5105400"/>
          </a:xfrm>
        </p:spPr>
        <p:txBody>
          <a:bodyPr/>
          <a:lstStyle/>
          <a:p>
            <a:pPr>
              <a:defRPr/>
            </a:pPr>
            <a:r>
              <a:rPr lang="en-US" dirty="0"/>
              <a:t>“Christians are more likely to invest their money in lottery tickets than are non-Christians. Overall, 15% of born again and 23% of notional Christians purchased lottery tickets in a typical week, compared to just 10% of other-faith adherents and 12% of atheists/agnostics.”</a:t>
            </a:r>
          </a:p>
          <a:p>
            <a:pPr>
              <a:defRPr/>
            </a:pPr>
            <a:r>
              <a:rPr lang="en-US" dirty="0"/>
              <a:t>Looking to chance for provision?</a:t>
            </a:r>
          </a:p>
        </p:txBody>
      </p:sp>
      <p:sp>
        <p:nvSpPr>
          <p:cNvPr id="24580" name="TextBox 3">
            <a:extLst>
              <a:ext uri="{FF2B5EF4-FFF2-40B4-BE49-F238E27FC236}">
                <a16:creationId xmlns:a16="http://schemas.microsoft.com/office/drawing/2014/main" id="{0F3092D2-75A7-46AA-9876-1F2A569FCDF5}"/>
              </a:ext>
            </a:extLst>
          </p:cNvPr>
          <p:cNvSpPr txBox="1">
            <a:spLocks noChangeArrowheads="1"/>
          </p:cNvSpPr>
          <p:nvPr/>
        </p:nvSpPr>
        <p:spPr bwMode="auto">
          <a:xfrm>
            <a:off x="2413000" y="5791200"/>
            <a:ext cx="7467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SzPct val="75000"/>
              <a:buFont typeface="Wingdings" panose="05000000000000000000" pitchFamily="2" charset="2"/>
              <a:buChar char="l"/>
              <a:defRPr kumimoji="1" sz="2800">
                <a:solidFill>
                  <a:schemeClr val="tx1"/>
                </a:solidFill>
                <a:latin typeface="Arial" panose="020B0604020202020204" pitchFamily="34" charset="0"/>
              </a:defRPr>
            </a:lvl1pPr>
            <a:lvl2pPr marL="742950" indent="-285750" eaLnBrk="0" hangingPunct="0">
              <a:spcBef>
                <a:spcPct val="20000"/>
              </a:spcBef>
              <a:buClr>
                <a:schemeClr val="bg2"/>
              </a:buClr>
              <a:buSzPct val="75000"/>
              <a:buFont typeface="Wingdings" panose="05000000000000000000" pitchFamily="2" charset="2"/>
              <a:buChar char="l"/>
              <a:defRPr kumimoji="1" sz="2400">
                <a:solidFill>
                  <a:schemeClr val="tx1"/>
                </a:solidFill>
                <a:latin typeface="Arial" panose="020B0604020202020204" pitchFamily="34" charset="0"/>
              </a:defRPr>
            </a:lvl2pPr>
            <a:lvl3pPr marL="1143000" indent="-228600" eaLnBrk="0" hangingPunct="0">
              <a:spcBef>
                <a:spcPct val="20000"/>
              </a:spcBef>
              <a:buClr>
                <a:schemeClr val="bg2"/>
              </a:buClr>
              <a:buSzPct val="75000"/>
              <a:buFont typeface="Wingdings" panose="05000000000000000000" pitchFamily="2" charset="2"/>
              <a:buChar char="l"/>
              <a:defRPr kumimoji="1" sz="2000">
                <a:solidFill>
                  <a:schemeClr val="tx1"/>
                </a:solidFill>
                <a:latin typeface="Arial" panose="020B0604020202020204" pitchFamily="34" charset="0"/>
              </a:defRPr>
            </a:lvl3pPr>
            <a:lvl4pPr marL="1600200" indent="-228600" eaLnBrk="0" hangingPunct="0">
              <a:spcBef>
                <a:spcPct val="20000"/>
              </a:spcBef>
              <a:buClr>
                <a:schemeClr val="bg2"/>
              </a:buClr>
              <a:buSzPct val="75000"/>
              <a:buFont typeface="Wingdings" panose="05000000000000000000" pitchFamily="2" charset="2"/>
              <a:buChar char="l"/>
              <a:defRPr kumimoji="1">
                <a:solidFill>
                  <a:schemeClr val="tx1"/>
                </a:solidFill>
                <a:latin typeface="Arial" panose="020B0604020202020204" pitchFamily="34" charset="0"/>
              </a:defRPr>
            </a:lvl4pPr>
            <a:lvl5pPr marL="2057400" indent="-228600" eaLnBrk="0" hangingPunct="0">
              <a:spcBef>
                <a:spcPct val="20000"/>
              </a:spcBef>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9pPr>
          </a:lstStyle>
          <a:p>
            <a:pPr eaLnBrk="1" hangingPunct="1">
              <a:spcBef>
                <a:spcPct val="0"/>
              </a:spcBef>
              <a:buClrTx/>
              <a:buSzTx/>
              <a:buFontTx/>
              <a:buNone/>
            </a:pPr>
            <a:r>
              <a:rPr kumimoji="0" lang="en-US" altLang="en-US" sz="1800" dirty="0"/>
              <a:t>5/24/04 http://www.barna.org/barna-update/article/5-barna-update/188-faith-has-a-limited-effect-on-most-peoples-behavior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9E908-3D78-4BCF-B7AE-39A0C4895FDF}"/>
              </a:ext>
            </a:extLst>
          </p:cNvPr>
          <p:cNvSpPr>
            <a:spLocks noGrp="1"/>
          </p:cNvSpPr>
          <p:nvPr>
            <p:ph type="title"/>
          </p:nvPr>
        </p:nvSpPr>
        <p:spPr>
          <a:xfrm>
            <a:off x="1524000" y="0"/>
            <a:ext cx="8915400" cy="914400"/>
          </a:xfrm>
        </p:spPr>
        <p:txBody>
          <a:bodyPr/>
          <a:lstStyle/>
          <a:p>
            <a:pPr eaLnBrk="1" hangingPunct="1">
              <a:defRPr/>
            </a:pPr>
            <a:r>
              <a:rPr lang="en-US" dirty="0"/>
              <a:t>Traditional Religionists/Animists</a:t>
            </a:r>
          </a:p>
        </p:txBody>
      </p:sp>
      <p:sp>
        <p:nvSpPr>
          <p:cNvPr id="3" name="Content Placeholder 2">
            <a:extLst>
              <a:ext uri="{FF2B5EF4-FFF2-40B4-BE49-F238E27FC236}">
                <a16:creationId xmlns:a16="http://schemas.microsoft.com/office/drawing/2014/main" id="{F087F07F-7291-424C-8830-E35611D92895}"/>
              </a:ext>
            </a:extLst>
          </p:cNvPr>
          <p:cNvSpPr>
            <a:spLocks noGrp="1"/>
          </p:cNvSpPr>
          <p:nvPr>
            <p:ph idx="1"/>
          </p:nvPr>
        </p:nvSpPr>
        <p:spPr>
          <a:xfrm>
            <a:off x="1828800" y="914400"/>
            <a:ext cx="8610600" cy="5410200"/>
          </a:xfrm>
        </p:spPr>
        <p:txBody>
          <a:bodyPr/>
          <a:lstStyle/>
          <a:p>
            <a:pPr eaLnBrk="1" hangingPunct="1">
              <a:defRPr/>
            </a:pPr>
            <a:r>
              <a:rPr lang="en-US" dirty="0"/>
              <a:t>Missionaries have been quite successful in reaching animistic peoples overall:</a:t>
            </a:r>
          </a:p>
          <a:p>
            <a:pPr eaLnBrk="1" hangingPunct="1">
              <a:defRPr/>
            </a:pPr>
            <a:r>
              <a:rPr lang="en-US" dirty="0"/>
              <a:t>In 1900  9.2% of Africa was Christian. In 2000, 45.9% were. Population grew 626% in that period, while Christianity grew by 3,500%.</a:t>
            </a:r>
            <a:r>
              <a:rPr lang="en-US" baseline="30000" dirty="0"/>
              <a:t>1</a:t>
            </a:r>
            <a:endParaRPr lang="en-US" dirty="0"/>
          </a:p>
          <a:p>
            <a:pPr lvl="1" eaLnBrk="1" hangingPunct="1">
              <a:defRPr/>
            </a:pPr>
            <a:r>
              <a:rPr lang="en-US" dirty="0"/>
              <a:t>Yet </a:t>
            </a:r>
            <a:r>
              <a:rPr lang="en-US" dirty="0" err="1"/>
              <a:t>ethnoreligionists</a:t>
            </a:r>
            <a:r>
              <a:rPr lang="en-US" dirty="0"/>
              <a:t> (tribal religions) were 117,537,000 in 1900 and 266,281,000 in 2009.</a:t>
            </a:r>
            <a:r>
              <a:rPr lang="en-US" baseline="30000" dirty="0"/>
              <a:t>2</a:t>
            </a:r>
            <a:endParaRPr lang="en-US" dirty="0"/>
          </a:p>
          <a:p>
            <a:pPr eaLnBrk="1" hangingPunct="1">
              <a:defRPr/>
            </a:pPr>
            <a:r>
              <a:rPr lang="en-US" dirty="0"/>
              <a:t>In 1900 </a:t>
            </a:r>
            <a:r>
              <a:rPr lang="en-US" dirty="0" err="1"/>
              <a:t>ethnoreligionists</a:t>
            </a:r>
            <a:r>
              <a:rPr lang="en-US" dirty="0"/>
              <a:t> were 7.2% of the global population. In 2009, they are 3.9% of global population </a:t>
            </a:r>
            <a:r>
              <a:rPr lang="en-US" sz="1400" dirty="0"/>
              <a:t>(World Christian Database). </a:t>
            </a:r>
            <a:r>
              <a:rPr lang="en-US" dirty="0"/>
              <a:t>Their percentage is declining, while absolute numbers are increasing.</a:t>
            </a:r>
          </a:p>
          <a:p>
            <a:pPr eaLnBrk="1" hangingPunct="1">
              <a:lnSpc>
                <a:spcPct val="80000"/>
              </a:lnSpc>
              <a:defRPr/>
            </a:pPr>
            <a:r>
              <a:rPr lang="en-US" sz="1400" dirty="0"/>
              <a:t>1 Michael </a:t>
            </a:r>
            <a:r>
              <a:rPr lang="en-US" sz="1400" dirty="0" err="1"/>
              <a:t>Jaffarian</a:t>
            </a:r>
            <a:r>
              <a:rPr lang="en-US" sz="1400" dirty="0"/>
              <a:t>, “The demographics of world religions entering the 21st century,” in </a:t>
            </a:r>
            <a:r>
              <a:rPr lang="en-US" sz="1400" i="1" dirty="0"/>
              <a:t>Between past &amp; future</a:t>
            </a:r>
            <a:r>
              <a:rPr lang="en-US" sz="1400" dirty="0"/>
              <a:t>, J. Bonk ed. 2003, pp. 255, 260-261.</a:t>
            </a:r>
          </a:p>
          <a:p>
            <a:pPr eaLnBrk="1" hangingPunct="1">
              <a:lnSpc>
                <a:spcPct val="80000"/>
              </a:lnSpc>
              <a:defRPr/>
            </a:pPr>
            <a:r>
              <a:rPr lang="en-US" sz="1400" dirty="0"/>
              <a:t>2 </a:t>
            </a:r>
            <a:r>
              <a:rPr lang="en-US" sz="1400" dirty="0">
                <a:latin typeface="Gill Sans MT" pitchFamily="34" charset="0"/>
              </a:rPr>
              <a:t>David Barrett, Todd M. Johnson &amp; Peter Crossing,  “Christian World Communions: Five Overviews of Global Christianity, AD 1800-2025,” Int’l Bulletin of Missionary Research,  Jan. 2009,  Global Table 5, p. 25.</a:t>
            </a:r>
            <a:endParaRPr lang="en-US" sz="1400" dirty="0"/>
          </a:p>
          <a:p>
            <a:pPr eaLnBrk="1" hangingPunct="1">
              <a:defRPr/>
            </a:pPr>
            <a:endParaRPr lang="en-US" dirty="0"/>
          </a:p>
          <a:p>
            <a:pPr eaLnBrk="1" hangingPunct="1">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FF232-795D-4B32-BFE8-3D2F8AD37943}"/>
              </a:ext>
            </a:extLst>
          </p:cNvPr>
          <p:cNvSpPr>
            <a:spLocks noGrp="1"/>
          </p:cNvSpPr>
          <p:nvPr>
            <p:ph type="title"/>
          </p:nvPr>
        </p:nvSpPr>
        <p:spPr>
          <a:xfrm>
            <a:off x="1981200" y="0"/>
            <a:ext cx="8229600" cy="838200"/>
          </a:xfrm>
        </p:spPr>
        <p:txBody>
          <a:bodyPr/>
          <a:lstStyle/>
          <a:p>
            <a:pPr eaLnBrk="1" hangingPunct="1">
              <a:defRPr/>
            </a:pPr>
            <a:r>
              <a:rPr lang="en-US" dirty="0"/>
              <a:t>Religions Based on </a:t>
            </a:r>
            <a:r>
              <a:rPr lang="en-US" i="1" dirty="0"/>
              <a:t>Beings</a:t>
            </a:r>
          </a:p>
        </p:txBody>
      </p:sp>
      <p:sp>
        <p:nvSpPr>
          <p:cNvPr id="4" name="Text Placeholder 3">
            <a:extLst>
              <a:ext uri="{FF2B5EF4-FFF2-40B4-BE49-F238E27FC236}">
                <a16:creationId xmlns:a16="http://schemas.microsoft.com/office/drawing/2014/main" id="{47CA8823-450B-42AA-9458-DC703F19AAB4}"/>
              </a:ext>
            </a:extLst>
          </p:cNvPr>
          <p:cNvSpPr>
            <a:spLocks noGrp="1"/>
          </p:cNvSpPr>
          <p:nvPr>
            <p:ph type="body" idx="1"/>
          </p:nvPr>
        </p:nvSpPr>
        <p:spPr>
          <a:xfrm>
            <a:off x="1981200" y="1219201"/>
            <a:ext cx="4040188" cy="639763"/>
          </a:xfrm>
        </p:spPr>
        <p:txBody>
          <a:bodyPr/>
          <a:lstStyle/>
          <a:p>
            <a:pPr eaLnBrk="1" hangingPunct="1">
              <a:defRPr/>
            </a:pPr>
            <a:r>
              <a:rPr lang="en-US" dirty="0"/>
              <a:t>“High” Religions</a:t>
            </a:r>
          </a:p>
        </p:txBody>
      </p:sp>
      <p:sp>
        <p:nvSpPr>
          <p:cNvPr id="3" name="Content Placeholder 2">
            <a:extLst>
              <a:ext uri="{FF2B5EF4-FFF2-40B4-BE49-F238E27FC236}">
                <a16:creationId xmlns:a16="http://schemas.microsoft.com/office/drawing/2014/main" id="{B951BB05-FC92-4307-A620-8259078A969F}"/>
              </a:ext>
            </a:extLst>
          </p:cNvPr>
          <p:cNvSpPr>
            <a:spLocks noGrp="1"/>
          </p:cNvSpPr>
          <p:nvPr>
            <p:ph sz="half" idx="2"/>
          </p:nvPr>
        </p:nvSpPr>
        <p:spPr>
          <a:xfrm>
            <a:off x="1905000" y="2057400"/>
            <a:ext cx="4267200" cy="3951288"/>
          </a:xfrm>
        </p:spPr>
        <p:txBody>
          <a:bodyPr/>
          <a:lstStyle/>
          <a:p>
            <a:pPr eaLnBrk="1" hangingPunct="1">
              <a:defRPr/>
            </a:pPr>
            <a:r>
              <a:rPr lang="en-US" dirty="0"/>
              <a:t>“cosmic gods”</a:t>
            </a:r>
          </a:p>
          <a:p>
            <a:pPr eaLnBrk="1" hangingPunct="1">
              <a:defRPr/>
            </a:pPr>
            <a:r>
              <a:rPr lang="en-US" dirty="0"/>
              <a:t>“angels”</a:t>
            </a:r>
          </a:p>
          <a:p>
            <a:pPr eaLnBrk="1" hangingPunct="1">
              <a:defRPr/>
            </a:pPr>
            <a:r>
              <a:rPr lang="en-US" dirty="0"/>
              <a:t>“demons”</a:t>
            </a:r>
          </a:p>
          <a:p>
            <a:pPr eaLnBrk="1" hangingPunct="1">
              <a:defRPr/>
            </a:pPr>
            <a:r>
              <a:rPr lang="en-US" dirty="0"/>
              <a:t>“spirits of other worlds”</a:t>
            </a:r>
          </a:p>
          <a:p>
            <a:pPr eaLnBrk="1" hangingPunct="1">
              <a:defRPr/>
            </a:pPr>
            <a:r>
              <a:rPr lang="en-US" dirty="0"/>
              <a:t>When Christianity confronts other </a:t>
            </a:r>
            <a:r>
              <a:rPr lang="en-US" u="sng" dirty="0"/>
              <a:t>high</a:t>
            </a:r>
            <a:r>
              <a:rPr lang="en-US" dirty="0"/>
              <a:t> religions, it is a </a:t>
            </a:r>
            <a:r>
              <a:rPr lang="en-US" u="sng" dirty="0"/>
              <a:t>truth</a:t>
            </a:r>
            <a:r>
              <a:rPr lang="en-US" dirty="0"/>
              <a:t> encounter.</a:t>
            </a:r>
            <a:r>
              <a:rPr lang="en-US" baseline="30000" dirty="0"/>
              <a:t>1</a:t>
            </a:r>
            <a:endParaRPr lang="en-US" dirty="0"/>
          </a:p>
          <a:p>
            <a:pPr eaLnBrk="1" hangingPunct="1">
              <a:defRPr/>
            </a:pPr>
            <a:r>
              <a:rPr lang="en-US" dirty="0"/>
              <a:t>Deal with ultimate issues.</a:t>
            </a:r>
            <a:r>
              <a:rPr lang="en-US" baseline="30000" dirty="0"/>
              <a:t>2</a:t>
            </a:r>
            <a:r>
              <a:rPr lang="en-US" dirty="0"/>
              <a:t> </a:t>
            </a:r>
          </a:p>
          <a:p>
            <a:pPr eaLnBrk="1" hangingPunct="1">
              <a:defRPr/>
            </a:pPr>
            <a:endParaRPr lang="en-US" dirty="0"/>
          </a:p>
          <a:p>
            <a:pPr eaLnBrk="1" hangingPunct="1">
              <a:defRPr/>
            </a:pPr>
            <a:endParaRPr lang="en-US" dirty="0"/>
          </a:p>
        </p:txBody>
      </p:sp>
      <p:sp>
        <p:nvSpPr>
          <p:cNvPr id="5" name="Text Placeholder 4">
            <a:extLst>
              <a:ext uri="{FF2B5EF4-FFF2-40B4-BE49-F238E27FC236}">
                <a16:creationId xmlns:a16="http://schemas.microsoft.com/office/drawing/2014/main" id="{8278C541-8485-408B-B029-CF4349F4FCFB}"/>
              </a:ext>
            </a:extLst>
          </p:cNvPr>
          <p:cNvSpPr>
            <a:spLocks noGrp="1"/>
          </p:cNvSpPr>
          <p:nvPr>
            <p:ph type="body" sz="quarter" idx="3"/>
          </p:nvPr>
        </p:nvSpPr>
        <p:spPr>
          <a:xfrm>
            <a:off x="6172201" y="914400"/>
            <a:ext cx="4041775" cy="762000"/>
          </a:xfrm>
        </p:spPr>
        <p:txBody>
          <a:bodyPr/>
          <a:lstStyle/>
          <a:p>
            <a:pPr eaLnBrk="1" hangingPunct="1">
              <a:defRPr/>
            </a:pPr>
            <a:r>
              <a:rPr lang="en-US" dirty="0"/>
              <a:t>“Low Religions”—Beings </a:t>
            </a:r>
            <a:r>
              <a:rPr lang="en-US" u="sng" dirty="0"/>
              <a:t>on earth</a:t>
            </a:r>
          </a:p>
        </p:txBody>
      </p:sp>
      <p:sp>
        <p:nvSpPr>
          <p:cNvPr id="6" name="Content Placeholder 5">
            <a:extLst>
              <a:ext uri="{FF2B5EF4-FFF2-40B4-BE49-F238E27FC236}">
                <a16:creationId xmlns:a16="http://schemas.microsoft.com/office/drawing/2014/main" id="{8691A4C3-42A6-4243-92CD-36450BFB60E4}"/>
              </a:ext>
            </a:extLst>
          </p:cNvPr>
          <p:cNvSpPr>
            <a:spLocks noGrp="1"/>
          </p:cNvSpPr>
          <p:nvPr>
            <p:ph sz="quarter" idx="4"/>
          </p:nvPr>
        </p:nvSpPr>
        <p:spPr>
          <a:xfrm>
            <a:off x="6172200" y="1600200"/>
            <a:ext cx="4495800" cy="4191000"/>
          </a:xfrm>
        </p:spPr>
        <p:txBody>
          <a:bodyPr/>
          <a:lstStyle/>
          <a:p>
            <a:pPr eaLnBrk="1" hangingPunct="1">
              <a:defRPr/>
            </a:pPr>
            <a:r>
              <a:rPr lang="en-US" dirty="0"/>
              <a:t>“local gods and          goddesses”</a:t>
            </a:r>
          </a:p>
          <a:p>
            <a:pPr eaLnBrk="1" hangingPunct="1">
              <a:defRPr/>
            </a:pPr>
            <a:r>
              <a:rPr lang="en-US" dirty="0"/>
              <a:t>“ancestors and ghosts”</a:t>
            </a:r>
          </a:p>
          <a:p>
            <a:pPr eaLnBrk="1" hangingPunct="1">
              <a:defRPr/>
            </a:pPr>
            <a:r>
              <a:rPr lang="en-US" dirty="0"/>
              <a:t>“spirits”</a:t>
            </a:r>
          </a:p>
          <a:p>
            <a:pPr eaLnBrk="1" hangingPunct="1">
              <a:defRPr/>
            </a:pPr>
            <a:r>
              <a:rPr lang="en-US" dirty="0"/>
              <a:t>“demons and evil spirits”</a:t>
            </a:r>
          </a:p>
          <a:p>
            <a:pPr eaLnBrk="1" hangingPunct="1">
              <a:defRPr/>
            </a:pPr>
            <a:r>
              <a:rPr lang="en-US" dirty="0"/>
              <a:t>“dead saints”</a:t>
            </a:r>
          </a:p>
          <a:p>
            <a:pPr eaLnBrk="1" hangingPunct="1">
              <a:defRPr/>
            </a:pPr>
            <a:r>
              <a:rPr lang="en-US" dirty="0"/>
              <a:t>When Christianity confronts </a:t>
            </a:r>
            <a:r>
              <a:rPr lang="en-US" u="sng" dirty="0"/>
              <a:t>animistic</a:t>
            </a:r>
            <a:r>
              <a:rPr lang="en-US" dirty="0"/>
              <a:t> religions, it is a </a:t>
            </a:r>
            <a:r>
              <a:rPr lang="en-US" u="sng" dirty="0"/>
              <a:t>power</a:t>
            </a:r>
            <a:r>
              <a:rPr lang="en-US" dirty="0"/>
              <a:t> encounter.</a:t>
            </a:r>
            <a:r>
              <a:rPr lang="en-US" baseline="30000" dirty="0"/>
              <a:t>1</a:t>
            </a:r>
          </a:p>
          <a:p>
            <a:pPr eaLnBrk="1" hangingPunct="1">
              <a:defRPr/>
            </a:pPr>
            <a:r>
              <a:rPr lang="en-US" dirty="0"/>
              <a:t>Deal with “immediate” issues.</a:t>
            </a:r>
            <a:r>
              <a:rPr lang="en-US" baseline="30000" dirty="0"/>
              <a:t>2</a:t>
            </a:r>
          </a:p>
          <a:p>
            <a:pPr eaLnBrk="1" hangingPunct="1">
              <a:defRPr/>
            </a:pPr>
            <a:endParaRPr lang="en-US" dirty="0"/>
          </a:p>
        </p:txBody>
      </p:sp>
      <p:sp>
        <p:nvSpPr>
          <p:cNvPr id="6151" name="TextBox 6">
            <a:extLst>
              <a:ext uri="{FF2B5EF4-FFF2-40B4-BE49-F238E27FC236}">
                <a16:creationId xmlns:a16="http://schemas.microsoft.com/office/drawing/2014/main" id="{AB474D0C-67DB-4C05-AF7D-51A81B0BD2EA}"/>
              </a:ext>
            </a:extLst>
          </p:cNvPr>
          <p:cNvSpPr txBox="1">
            <a:spLocks noChangeArrowheads="1"/>
          </p:cNvSpPr>
          <p:nvPr/>
        </p:nvSpPr>
        <p:spPr bwMode="auto">
          <a:xfrm>
            <a:off x="1524000" y="6027738"/>
            <a:ext cx="9144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SzPct val="75000"/>
              <a:buFont typeface="Wingdings" panose="05000000000000000000" pitchFamily="2" charset="2"/>
              <a:buChar char="l"/>
              <a:defRPr kumimoji="1" sz="2800">
                <a:solidFill>
                  <a:schemeClr val="tx1"/>
                </a:solidFill>
                <a:latin typeface="Arial" panose="020B0604020202020204" pitchFamily="34" charset="0"/>
              </a:defRPr>
            </a:lvl1pPr>
            <a:lvl2pPr marL="742950" indent="-285750" eaLnBrk="0" hangingPunct="0">
              <a:spcBef>
                <a:spcPct val="20000"/>
              </a:spcBef>
              <a:buClr>
                <a:schemeClr val="bg2"/>
              </a:buClr>
              <a:buSzPct val="75000"/>
              <a:buFont typeface="Wingdings" panose="05000000000000000000" pitchFamily="2" charset="2"/>
              <a:buChar char="l"/>
              <a:defRPr kumimoji="1" sz="2400">
                <a:solidFill>
                  <a:schemeClr val="tx1"/>
                </a:solidFill>
                <a:latin typeface="Arial" panose="020B0604020202020204" pitchFamily="34" charset="0"/>
              </a:defRPr>
            </a:lvl2pPr>
            <a:lvl3pPr marL="1143000" indent="-228600" eaLnBrk="0" hangingPunct="0">
              <a:spcBef>
                <a:spcPct val="20000"/>
              </a:spcBef>
              <a:buClr>
                <a:schemeClr val="bg2"/>
              </a:buClr>
              <a:buSzPct val="75000"/>
              <a:buFont typeface="Wingdings" panose="05000000000000000000" pitchFamily="2" charset="2"/>
              <a:buChar char="l"/>
              <a:defRPr kumimoji="1" sz="2000">
                <a:solidFill>
                  <a:schemeClr val="tx1"/>
                </a:solidFill>
                <a:latin typeface="Arial" panose="020B0604020202020204" pitchFamily="34" charset="0"/>
              </a:defRPr>
            </a:lvl3pPr>
            <a:lvl4pPr marL="1600200" indent="-228600" eaLnBrk="0" hangingPunct="0">
              <a:spcBef>
                <a:spcPct val="20000"/>
              </a:spcBef>
              <a:buClr>
                <a:schemeClr val="bg2"/>
              </a:buClr>
              <a:buSzPct val="75000"/>
              <a:buFont typeface="Wingdings" panose="05000000000000000000" pitchFamily="2" charset="2"/>
              <a:buChar char="l"/>
              <a:defRPr kumimoji="1">
                <a:solidFill>
                  <a:schemeClr val="tx1"/>
                </a:solidFill>
                <a:latin typeface="Arial" panose="020B0604020202020204" pitchFamily="34" charset="0"/>
              </a:defRPr>
            </a:lvl4pPr>
            <a:lvl5pPr marL="2057400" indent="-228600" eaLnBrk="0" hangingPunct="0">
              <a:spcBef>
                <a:spcPct val="20000"/>
              </a:spcBef>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9pPr>
          </a:lstStyle>
          <a:p>
            <a:pPr eaLnBrk="1" hangingPunct="1">
              <a:spcBef>
                <a:spcPct val="0"/>
              </a:spcBef>
              <a:buClrTx/>
              <a:buSzTx/>
              <a:buFontTx/>
              <a:buNone/>
            </a:pPr>
            <a:r>
              <a:rPr kumimoji="0" lang="en-US" altLang="en-US" sz="1600"/>
              <a:t>1 Paul G. Hiebert, “The Flaw of the Excluded Middle,” </a:t>
            </a:r>
            <a:r>
              <a:rPr kumimoji="0" lang="en-US" altLang="en-US" sz="1600" i="1"/>
              <a:t>Missiology: An International Review</a:t>
            </a:r>
            <a:r>
              <a:rPr kumimoji="0" lang="en-US" altLang="en-US" sz="1600"/>
              <a:t>, 10:1, Jan. 1982, p. 40, 45. 2 Dean C. Halverson, “Animism,” in </a:t>
            </a:r>
            <a:r>
              <a:rPr kumimoji="0" lang="en-US" altLang="en-US" sz="1600" i="1"/>
              <a:t>The Compact Guide to World Religions,</a:t>
            </a:r>
            <a:r>
              <a:rPr kumimoji="0" lang="en-US" altLang="en-US" sz="1600"/>
              <a:t> Dean Halverson, ed., 1996, ISBN:1556617046, p. 40.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D355163-54D5-4519-8917-744A6635C6E8}"/>
              </a:ext>
            </a:extLst>
          </p:cNvPr>
          <p:cNvSpPr>
            <a:spLocks noGrp="1"/>
          </p:cNvSpPr>
          <p:nvPr>
            <p:ph type="title"/>
          </p:nvPr>
        </p:nvSpPr>
        <p:spPr>
          <a:xfrm>
            <a:off x="1905000" y="0"/>
            <a:ext cx="8382000" cy="914400"/>
          </a:xfrm>
        </p:spPr>
        <p:txBody>
          <a:bodyPr/>
          <a:lstStyle/>
          <a:p>
            <a:pPr>
              <a:defRPr/>
            </a:pPr>
            <a:r>
              <a:rPr lang="en-US" dirty="0"/>
              <a:t>Charms and Rites</a:t>
            </a:r>
          </a:p>
        </p:txBody>
      </p:sp>
      <p:sp>
        <p:nvSpPr>
          <p:cNvPr id="8" name="Content Placeholder 7">
            <a:extLst>
              <a:ext uri="{FF2B5EF4-FFF2-40B4-BE49-F238E27FC236}">
                <a16:creationId xmlns:a16="http://schemas.microsoft.com/office/drawing/2014/main" id="{8B89B192-7414-4D24-BBF1-E605ED54C287}"/>
              </a:ext>
            </a:extLst>
          </p:cNvPr>
          <p:cNvSpPr>
            <a:spLocks noGrp="1"/>
          </p:cNvSpPr>
          <p:nvPr>
            <p:ph idx="1"/>
          </p:nvPr>
        </p:nvSpPr>
        <p:spPr>
          <a:xfrm>
            <a:off x="1828800" y="1143000"/>
            <a:ext cx="8382000" cy="5486400"/>
          </a:xfrm>
        </p:spPr>
        <p:txBody>
          <a:bodyPr/>
          <a:lstStyle/>
          <a:p>
            <a:pPr>
              <a:defRPr/>
            </a:pPr>
            <a:r>
              <a:rPr lang="en-US" dirty="0"/>
              <a:t>In Uganda spouses sometimes put a picture of their spouse in a bottle and wear it, to increase love from the partner.</a:t>
            </a:r>
          </a:p>
          <a:p>
            <a:pPr lvl="1">
              <a:defRPr/>
            </a:pPr>
            <a:r>
              <a:rPr lang="en-US" dirty="0"/>
              <a:t>Women will sometimes wear beads around their middle for the same purpose. </a:t>
            </a:r>
          </a:p>
          <a:p>
            <a:pPr>
              <a:defRPr/>
            </a:pPr>
            <a:r>
              <a:rPr lang="en-US" dirty="0"/>
              <a:t>In South Korea, people will put sacred words on a paper.</a:t>
            </a:r>
          </a:p>
          <a:p>
            <a:pPr lvl="1">
              <a:defRPr/>
            </a:pPr>
            <a:r>
              <a:rPr lang="en-US" dirty="0"/>
              <a:t>In Uganda men and women may smoke a pipe and speak what they want to happen into the smoke. For example they might want a particular person to love them or to give them money.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CDEC3-1C49-4B22-A9EA-69136DC831A5}"/>
              </a:ext>
            </a:extLst>
          </p:cNvPr>
          <p:cNvSpPr>
            <a:spLocks noGrp="1"/>
          </p:cNvSpPr>
          <p:nvPr>
            <p:ph type="title"/>
          </p:nvPr>
        </p:nvSpPr>
        <p:spPr>
          <a:xfrm>
            <a:off x="1762125" y="228600"/>
            <a:ext cx="8458200" cy="1143000"/>
          </a:xfrm>
        </p:spPr>
        <p:txBody>
          <a:bodyPr/>
          <a:lstStyle/>
          <a:p>
            <a:pPr eaLnBrk="1" hangingPunct="1">
              <a:defRPr/>
            </a:pPr>
            <a:r>
              <a:rPr lang="en-US" sz="4000" dirty="0"/>
              <a:t>Religion Based on Cosmic </a:t>
            </a:r>
            <a:r>
              <a:rPr lang="en-US" sz="4000" i="1" dirty="0"/>
              <a:t>Forces</a:t>
            </a:r>
          </a:p>
        </p:txBody>
      </p:sp>
      <p:sp>
        <p:nvSpPr>
          <p:cNvPr id="4" name="Text Placeholder 3">
            <a:extLst>
              <a:ext uri="{FF2B5EF4-FFF2-40B4-BE49-F238E27FC236}">
                <a16:creationId xmlns:a16="http://schemas.microsoft.com/office/drawing/2014/main" id="{4CC77744-AD76-4812-86ED-3CB196963079}"/>
              </a:ext>
            </a:extLst>
          </p:cNvPr>
          <p:cNvSpPr>
            <a:spLocks noGrp="1"/>
          </p:cNvSpPr>
          <p:nvPr>
            <p:ph type="body" idx="1"/>
          </p:nvPr>
        </p:nvSpPr>
        <p:spPr>
          <a:xfrm>
            <a:off x="1981200" y="1143001"/>
            <a:ext cx="4040188" cy="639763"/>
          </a:xfrm>
        </p:spPr>
        <p:txBody>
          <a:bodyPr/>
          <a:lstStyle/>
          <a:p>
            <a:pPr eaLnBrk="1" hangingPunct="1">
              <a:defRPr/>
            </a:pPr>
            <a:r>
              <a:rPr lang="en-US" dirty="0"/>
              <a:t>“High” Religions</a:t>
            </a:r>
          </a:p>
        </p:txBody>
      </p:sp>
      <p:sp>
        <p:nvSpPr>
          <p:cNvPr id="3" name="Content Placeholder 2">
            <a:extLst>
              <a:ext uri="{FF2B5EF4-FFF2-40B4-BE49-F238E27FC236}">
                <a16:creationId xmlns:a16="http://schemas.microsoft.com/office/drawing/2014/main" id="{7AB98BA5-264F-469B-976F-BDFA89D3EC01}"/>
              </a:ext>
            </a:extLst>
          </p:cNvPr>
          <p:cNvSpPr>
            <a:spLocks noGrp="1"/>
          </p:cNvSpPr>
          <p:nvPr>
            <p:ph sz="half" idx="2"/>
          </p:nvPr>
        </p:nvSpPr>
        <p:spPr>
          <a:xfrm>
            <a:off x="1828800" y="1752600"/>
            <a:ext cx="4040188" cy="3951288"/>
          </a:xfrm>
        </p:spPr>
        <p:txBody>
          <a:bodyPr/>
          <a:lstStyle/>
          <a:p>
            <a:pPr eaLnBrk="1" hangingPunct="1">
              <a:defRPr/>
            </a:pPr>
            <a:r>
              <a:rPr lang="en-US" dirty="0"/>
              <a:t>“kismet”</a:t>
            </a:r>
          </a:p>
          <a:p>
            <a:pPr eaLnBrk="1" hangingPunct="1">
              <a:defRPr/>
            </a:pPr>
            <a:r>
              <a:rPr lang="en-US" dirty="0"/>
              <a:t>“fate”</a:t>
            </a:r>
          </a:p>
          <a:p>
            <a:pPr eaLnBrk="1" hangingPunct="1">
              <a:defRPr/>
            </a:pPr>
            <a:r>
              <a:rPr lang="en-US" dirty="0"/>
              <a:t>“Brahman and karma”</a:t>
            </a:r>
          </a:p>
          <a:p>
            <a:pPr eaLnBrk="1" hangingPunct="1">
              <a:defRPr/>
            </a:pPr>
            <a:r>
              <a:rPr lang="en-US" dirty="0"/>
              <a:t>“impersonal cosmic forces”</a:t>
            </a:r>
          </a:p>
          <a:p>
            <a:pPr eaLnBrk="1" hangingPunct="1">
              <a:defRPr/>
            </a:pPr>
            <a:r>
              <a:rPr lang="en-US" dirty="0"/>
              <a:t>predestination</a:t>
            </a:r>
            <a:br>
              <a:rPr lang="en-US" dirty="0"/>
            </a:br>
            <a:r>
              <a:rPr lang="en-US" dirty="0"/>
              <a:t>	</a:t>
            </a:r>
          </a:p>
        </p:txBody>
      </p:sp>
      <p:sp>
        <p:nvSpPr>
          <p:cNvPr id="5" name="Text Placeholder 4">
            <a:extLst>
              <a:ext uri="{FF2B5EF4-FFF2-40B4-BE49-F238E27FC236}">
                <a16:creationId xmlns:a16="http://schemas.microsoft.com/office/drawing/2014/main" id="{1D3722FD-8D95-46F8-864C-C3E00B2F8E71}"/>
              </a:ext>
            </a:extLst>
          </p:cNvPr>
          <p:cNvSpPr>
            <a:spLocks noGrp="1"/>
          </p:cNvSpPr>
          <p:nvPr>
            <p:ph type="body" sz="quarter" idx="3"/>
          </p:nvPr>
        </p:nvSpPr>
        <p:spPr>
          <a:xfrm>
            <a:off x="6096001" y="1143000"/>
            <a:ext cx="4041775" cy="609600"/>
          </a:xfrm>
        </p:spPr>
        <p:txBody>
          <a:bodyPr/>
          <a:lstStyle/>
          <a:p>
            <a:pPr eaLnBrk="1" hangingPunct="1">
              <a:defRPr/>
            </a:pPr>
            <a:r>
              <a:rPr lang="en-US" dirty="0"/>
              <a:t>“Low Religions”</a:t>
            </a:r>
          </a:p>
        </p:txBody>
      </p:sp>
      <p:sp>
        <p:nvSpPr>
          <p:cNvPr id="6" name="Content Placeholder 5">
            <a:extLst>
              <a:ext uri="{FF2B5EF4-FFF2-40B4-BE49-F238E27FC236}">
                <a16:creationId xmlns:a16="http://schemas.microsoft.com/office/drawing/2014/main" id="{011A78FC-C95E-49FB-81D2-668F656DC7F9}"/>
              </a:ext>
            </a:extLst>
          </p:cNvPr>
          <p:cNvSpPr>
            <a:spLocks noGrp="1"/>
          </p:cNvSpPr>
          <p:nvPr>
            <p:ph sz="quarter" idx="4"/>
          </p:nvPr>
        </p:nvSpPr>
        <p:spPr>
          <a:xfrm>
            <a:off x="5943600" y="1676400"/>
            <a:ext cx="4343400" cy="4800600"/>
          </a:xfrm>
        </p:spPr>
        <p:txBody>
          <a:bodyPr/>
          <a:lstStyle/>
          <a:p>
            <a:pPr eaLnBrk="1" hangingPunct="1">
              <a:defRPr/>
            </a:pPr>
            <a:r>
              <a:rPr lang="en-US" dirty="0"/>
              <a:t>“</a:t>
            </a:r>
            <a:r>
              <a:rPr lang="en-US" dirty="0" err="1"/>
              <a:t>mana</a:t>
            </a:r>
            <a:r>
              <a:rPr lang="en-US" dirty="0"/>
              <a:t>”</a:t>
            </a:r>
          </a:p>
          <a:p>
            <a:pPr eaLnBrk="1" hangingPunct="1">
              <a:defRPr/>
            </a:pPr>
            <a:r>
              <a:rPr lang="en-US" dirty="0"/>
              <a:t>“astrological forces”</a:t>
            </a:r>
          </a:p>
          <a:p>
            <a:pPr eaLnBrk="1" hangingPunct="1">
              <a:defRPr/>
            </a:pPr>
            <a:r>
              <a:rPr lang="en-US" dirty="0"/>
              <a:t>“charms, amulets and magical rites”</a:t>
            </a:r>
          </a:p>
          <a:p>
            <a:pPr lvl="1" eaLnBrk="1" hangingPunct="1">
              <a:defRPr/>
            </a:pPr>
            <a:r>
              <a:rPr lang="en-US" sz="1800" dirty="0"/>
              <a:t>A witchdoctor gave small pieces of a lion pelt to hold for courage.</a:t>
            </a:r>
          </a:p>
          <a:p>
            <a:pPr eaLnBrk="1" hangingPunct="1">
              <a:defRPr/>
            </a:pPr>
            <a:r>
              <a:rPr lang="en-US" dirty="0"/>
              <a:t>“evil eye, evil tongue”</a:t>
            </a:r>
          </a:p>
          <a:p>
            <a:pPr lvl="1" eaLnBrk="1" hangingPunct="1">
              <a:defRPr/>
            </a:pPr>
            <a:r>
              <a:rPr lang="en-US" sz="1800" dirty="0"/>
              <a:t>In the </a:t>
            </a:r>
            <a:r>
              <a:rPr lang="en-US" sz="1800" dirty="0" err="1"/>
              <a:t>DRCongo</a:t>
            </a:r>
            <a:r>
              <a:rPr lang="en-US" sz="1800" dirty="0"/>
              <a:t>, the “</a:t>
            </a:r>
            <a:r>
              <a:rPr lang="en-US" sz="1800" dirty="0" err="1"/>
              <a:t>oola</a:t>
            </a:r>
            <a:r>
              <a:rPr lang="en-US" sz="1800" dirty="0"/>
              <a:t>” is the evil eye from certain women. It’s believed that if they look at a baby it starts to cry and then dies.</a:t>
            </a:r>
          </a:p>
          <a:p>
            <a:pPr eaLnBrk="1" hangingPunct="1">
              <a:defRPr/>
            </a:pPr>
            <a:r>
              <a:rPr lang="en-US" dirty="0"/>
              <a:t>witchcraft</a:t>
            </a:r>
          </a:p>
        </p:txBody>
      </p:sp>
      <p:sp>
        <p:nvSpPr>
          <p:cNvPr id="8199" name="TextBox 9">
            <a:extLst>
              <a:ext uri="{FF2B5EF4-FFF2-40B4-BE49-F238E27FC236}">
                <a16:creationId xmlns:a16="http://schemas.microsoft.com/office/drawing/2014/main" id="{801A892B-5E4C-47E5-A4F1-A8BB6E9911C5}"/>
              </a:ext>
            </a:extLst>
          </p:cNvPr>
          <p:cNvSpPr txBox="1">
            <a:spLocks noChangeArrowheads="1"/>
          </p:cNvSpPr>
          <p:nvPr/>
        </p:nvSpPr>
        <p:spPr bwMode="auto">
          <a:xfrm>
            <a:off x="1752600" y="5554663"/>
            <a:ext cx="41148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bg2"/>
              </a:buClr>
              <a:buSzPct val="75000"/>
              <a:buFont typeface="Wingdings" panose="05000000000000000000" pitchFamily="2" charset="2"/>
              <a:buChar char="l"/>
              <a:defRPr kumimoji="1" sz="2800">
                <a:solidFill>
                  <a:schemeClr val="tx1"/>
                </a:solidFill>
                <a:latin typeface="Arial" panose="020B0604020202020204" pitchFamily="34" charset="0"/>
              </a:defRPr>
            </a:lvl1pPr>
            <a:lvl2pPr marL="742950" indent="-285750" eaLnBrk="0" hangingPunct="0">
              <a:spcBef>
                <a:spcPct val="20000"/>
              </a:spcBef>
              <a:buClr>
                <a:schemeClr val="bg2"/>
              </a:buClr>
              <a:buSzPct val="75000"/>
              <a:buFont typeface="Wingdings" panose="05000000000000000000" pitchFamily="2" charset="2"/>
              <a:buChar char="l"/>
              <a:defRPr kumimoji="1" sz="2400">
                <a:solidFill>
                  <a:schemeClr val="tx1"/>
                </a:solidFill>
                <a:latin typeface="Arial" panose="020B0604020202020204" pitchFamily="34" charset="0"/>
              </a:defRPr>
            </a:lvl2pPr>
            <a:lvl3pPr marL="1143000" indent="-228600" eaLnBrk="0" hangingPunct="0">
              <a:spcBef>
                <a:spcPct val="20000"/>
              </a:spcBef>
              <a:buClr>
                <a:schemeClr val="bg2"/>
              </a:buClr>
              <a:buSzPct val="75000"/>
              <a:buFont typeface="Wingdings" panose="05000000000000000000" pitchFamily="2" charset="2"/>
              <a:buChar char="l"/>
              <a:defRPr kumimoji="1" sz="2000">
                <a:solidFill>
                  <a:schemeClr val="tx1"/>
                </a:solidFill>
                <a:latin typeface="Arial" panose="020B0604020202020204" pitchFamily="34" charset="0"/>
              </a:defRPr>
            </a:lvl3pPr>
            <a:lvl4pPr marL="1600200" indent="-228600" eaLnBrk="0" hangingPunct="0">
              <a:spcBef>
                <a:spcPct val="20000"/>
              </a:spcBef>
              <a:buClr>
                <a:schemeClr val="bg2"/>
              </a:buClr>
              <a:buSzPct val="75000"/>
              <a:buFont typeface="Wingdings" panose="05000000000000000000" pitchFamily="2" charset="2"/>
              <a:buChar char="l"/>
              <a:defRPr kumimoji="1">
                <a:solidFill>
                  <a:schemeClr val="tx1"/>
                </a:solidFill>
                <a:latin typeface="Arial" panose="020B0604020202020204" pitchFamily="34" charset="0"/>
              </a:defRPr>
            </a:lvl4pPr>
            <a:lvl5pPr marL="2057400" indent="-228600" eaLnBrk="0" hangingPunct="0">
              <a:spcBef>
                <a:spcPct val="20000"/>
              </a:spcBef>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75000"/>
              <a:buFont typeface="Wingdings" panose="05000000000000000000" pitchFamily="2" charset="2"/>
              <a:buChar char="l"/>
              <a:defRPr kumimoji="1" sz="1600">
                <a:solidFill>
                  <a:schemeClr val="tx1"/>
                </a:solidFill>
                <a:latin typeface="Arial" panose="020B0604020202020204" pitchFamily="34" charset="0"/>
              </a:defRPr>
            </a:lvl9pPr>
          </a:lstStyle>
          <a:p>
            <a:pPr eaLnBrk="1" hangingPunct="1">
              <a:spcBef>
                <a:spcPct val="0"/>
              </a:spcBef>
              <a:buClrTx/>
              <a:buSzTx/>
              <a:buFontTx/>
              <a:buNone/>
            </a:pPr>
            <a:r>
              <a:rPr kumimoji="0" lang="en-US" altLang="en-US" sz="1600">
                <a:solidFill>
                  <a:schemeClr val="bg2"/>
                </a:solidFill>
              </a:rPr>
              <a:t>Paul G. Hiebert, “The Flaw of the Excluded Middle,” </a:t>
            </a:r>
            <a:r>
              <a:rPr kumimoji="0" lang="en-US" altLang="en-US" sz="1600" i="1">
                <a:solidFill>
                  <a:schemeClr val="bg2"/>
                </a:solidFill>
              </a:rPr>
              <a:t>Missiology: An International Review</a:t>
            </a:r>
            <a:r>
              <a:rPr kumimoji="0" lang="en-US" altLang="en-US" sz="1600">
                <a:solidFill>
                  <a:schemeClr val="bg2"/>
                </a:solidFill>
              </a:rPr>
              <a:t>, 10:1, Jan. 1982, p. 40. </a:t>
            </a:r>
            <a:endParaRPr kumimoji="0" lang="en-US" altLang="en-US" sz="2000">
              <a:solidFill>
                <a:schemeClr val="bg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EC12C-1496-4EAC-B8D3-57D779E627CC}"/>
              </a:ext>
            </a:extLst>
          </p:cNvPr>
          <p:cNvSpPr>
            <a:spLocks noGrp="1"/>
          </p:cNvSpPr>
          <p:nvPr>
            <p:ph type="title"/>
          </p:nvPr>
        </p:nvSpPr>
        <p:spPr/>
        <p:txBody>
          <a:bodyPr/>
          <a:lstStyle/>
          <a:p>
            <a:pPr>
              <a:defRPr/>
            </a:pPr>
            <a:r>
              <a:rPr lang="en-US" sz="2800" dirty="0"/>
              <a:t>Power Encounter</a:t>
            </a:r>
          </a:p>
        </p:txBody>
      </p:sp>
      <p:pic>
        <p:nvPicPr>
          <p:cNvPr id="9219" name="Picture 2" descr="F:\DCIM\100NIKON\DSCN0058.JPG">
            <a:extLst>
              <a:ext uri="{FF2B5EF4-FFF2-40B4-BE49-F238E27FC236}">
                <a16:creationId xmlns:a16="http://schemas.microsoft.com/office/drawing/2014/main" id="{157A3EDB-4710-4148-A1DB-DEB4B609F43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966076" y="0"/>
            <a:ext cx="2701925" cy="2027238"/>
          </a:xfrm>
          <a:noFill/>
          <a:extLst>
            <a:ext uri="{909E8E84-426E-40DD-AFC4-6F175D3DCCD1}">
              <a14:hiddenFill xmlns:a14="http://schemas.microsoft.com/office/drawing/2010/main">
                <a:solidFill>
                  <a:srgbClr val="FFFFFF"/>
                </a:solidFill>
              </a14:hiddenFill>
            </a:ext>
          </a:extLst>
        </p:spPr>
      </p:pic>
      <p:sp>
        <p:nvSpPr>
          <p:cNvPr id="5" name="Text Placeholder 4">
            <a:extLst>
              <a:ext uri="{FF2B5EF4-FFF2-40B4-BE49-F238E27FC236}">
                <a16:creationId xmlns:a16="http://schemas.microsoft.com/office/drawing/2014/main" id="{1DBEB6DE-1451-4A19-9F44-CBF21DDBBABD}"/>
              </a:ext>
            </a:extLst>
          </p:cNvPr>
          <p:cNvSpPr>
            <a:spLocks noGrp="1"/>
          </p:cNvSpPr>
          <p:nvPr>
            <p:ph type="body" sz="half" idx="2"/>
          </p:nvPr>
        </p:nvSpPr>
        <p:spPr>
          <a:xfrm>
            <a:off x="1981200" y="1981200"/>
            <a:ext cx="8382000" cy="4038600"/>
          </a:xfrm>
        </p:spPr>
        <p:txBody>
          <a:bodyPr/>
          <a:lstStyle/>
          <a:p>
            <a:pPr>
              <a:defRPr/>
            </a:pPr>
            <a:r>
              <a:rPr lang="en-US" sz="2400" dirty="0"/>
              <a:t>Huntington </a:t>
            </a:r>
            <a:r>
              <a:rPr lang="en-US" sz="2400" dirty="0" err="1"/>
              <a:t>Mammu</a:t>
            </a:r>
            <a:r>
              <a:rPr lang="en-US" sz="2400" dirty="0"/>
              <a:t> is an elder at </a:t>
            </a:r>
            <a:r>
              <a:rPr lang="en-US" sz="2400" dirty="0" err="1"/>
              <a:t>Ntenjeru</a:t>
            </a:r>
            <a:r>
              <a:rPr lang="en-US" sz="2400" dirty="0"/>
              <a:t> Community Presbyterian Church, near Kampala, Uganda. He purchased land that had a stone on it considered to have power (“</a:t>
            </a:r>
            <a:r>
              <a:rPr lang="en-US" sz="2400" dirty="0" err="1"/>
              <a:t>mana</a:t>
            </a:r>
            <a:r>
              <a:rPr lang="en-US" sz="2400" dirty="0"/>
              <a:t>”). People who approached that stone brought money, out of respect.  He couldn’t find anyone to clear the new property, due to fear of this large stone, so he cleared it himself. But he offered nothing to the stone. Two weeks later he was near the stone and a cobra bit him. He called out to the Lord, ate onion, but deliberately did not go to a doctor, since he considered it demonic. He was not hurt.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060FBF-5EDD-4296-B572-DBD2DC5293E3}"/>
              </a:ext>
            </a:extLst>
          </p:cNvPr>
          <p:cNvSpPr>
            <a:spLocks noGrp="1"/>
          </p:cNvSpPr>
          <p:nvPr>
            <p:ph type="title"/>
          </p:nvPr>
        </p:nvSpPr>
        <p:spPr/>
        <p:txBody>
          <a:bodyPr/>
          <a:lstStyle/>
          <a:p>
            <a:pPr>
              <a:defRPr/>
            </a:pPr>
            <a:r>
              <a:rPr lang="en-US" dirty="0"/>
              <a:t>The “Excluded Middle”</a:t>
            </a:r>
          </a:p>
        </p:txBody>
      </p:sp>
      <p:sp>
        <p:nvSpPr>
          <p:cNvPr id="8" name="Content Placeholder 7">
            <a:extLst>
              <a:ext uri="{FF2B5EF4-FFF2-40B4-BE49-F238E27FC236}">
                <a16:creationId xmlns:a16="http://schemas.microsoft.com/office/drawing/2014/main" id="{0E72084E-EEC0-494A-98E8-50002865B08D}"/>
              </a:ext>
            </a:extLst>
          </p:cNvPr>
          <p:cNvSpPr>
            <a:spLocks noGrp="1"/>
          </p:cNvSpPr>
          <p:nvPr>
            <p:ph idx="1"/>
          </p:nvPr>
        </p:nvSpPr>
        <p:spPr>
          <a:xfrm>
            <a:off x="1905000" y="1219200"/>
            <a:ext cx="8534400" cy="5105400"/>
          </a:xfrm>
        </p:spPr>
        <p:txBody>
          <a:bodyPr/>
          <a:lstStyle/>
          <a:p>
            <a:pPr>
              <a:defRPr/>
            </a:pPr>
            <a:r>
              <a:rPr lang="en-US" dirty="0" err="1"/>
              <a:t>Hiebert</a:t>
            </a:r>
            <a:r>
              <a:rPr lang="en-US" dirty="0"/>
              <a:t> points out that Christian missionaries from the West have been able to help concerning matters of eternity and matters of human society (family, marriage, other social relations). But, at least in the past, they haven’t been able to give alternatives to tribal religionists who go to the witchdoctor or shaman for guidance and protection from evil spirits, or for help in times of crises.</a:t>
            </a:r>
          </a:p>
          <a:p>
            <a:pPr lvl="1">
              <a:defRPr/>
            </a:pPr>
            <a:r>
              <a:rPr lang="en-US" dirty="0"/>
              <a:t>What does Christianity say about getting rain for the crops, knowing to whom to give a daughter in marriage, or how to counter magic directed against you? This “middle area” was not adequately addressed. </a:t>
            </a:r>
            <a:r>
              <a:rPr lang="en-US" sz="1600" dirty="0" err="1"/>
              <a:t>Hiebert</a:t>
            </a:r>
            <a:r>
              <a:rPr lang="en-US" sz="1600" dirty="0"/>
              <a:t>, p. 44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8E1B8-640D-4E07-9B2C-A19804D50D1D}"/>
              </a:ext>
            </a:extLst>
          </p:cNvPr>
          <p:cNvSpPr>
            <a:spLocks noGrp="1"/>
          </p:cNvSpPr>
          <p:nvPr>
            <p:ph type="title"/>
          </p:nvPr>
        </p:nvSpPr>
        <p:spPr>
          <a:xfrm>
            <a:off x="3200400" y="0"/>
            <a:ext cx="7086600" cy="914400"/>
          </a:xfrm>
        </p:spPr>
        <p:txBody>
          <a:bodyPr/>
          <a:lstStyle/>
          <a:p>
            <a:pPr>
              <a:defRPr/>
            </a:pPr>
            <a:r>
              <a:rPr lang="en-US" dirty="0"/>
              <a:t>Taking Spirits Seriously</a:t>
            </a:r>
          </a:p>
        </p:txBody>
      </p:sp>
      <p:sp>
        <p:nvSpPr>
          <p:cNvPr id="3" name="Content Placeholder 2">
            <a:extLst>
              <a:ext uri="{FF2B5EF4-FFF2-40B4-BE49-F238E27FC236}">
                <a16:creationId xmlns:a16="http://schemas.microsoft.com/office/drawing/2014/main" id="{BA2955B7-1C95-4F38-93D6-B38A8ED98BF8}"/>
              </a:ext>
            </a:extLst>
          </p:cNvPr>
          <p:cNvSpPr>
            <a:spLocks noGrp="1"/>
          </p:cNvSpPr>
          <p:nvPr>
            <p:ph idx="1"/>
          </p:nvPr>
        </p:nvSpPr>
        <p:spPr>
          <a:xfrm>
            <a:off x="1524000" y="1219200"/>
            <a:ext cx="8915400" cy="4876800"/>
          </a:xfrm>
        </p:spPr>
        <p:txBody>
          <a:bodyPr/>
          <a:lstStyle/>
          <a:p>
            <a:pPr>
              <a:defRPr/>
            </a:pPr>
            <a:r>
              <a:rPr lang="en-US" dirty="0"/>
              <a:t>Rodney Henry, in </a:t>
            </a:r>
            <a:r>
              <a:rPr lang="en-US" i="1" dirty="0"/>
              <a:t>The Filipino Spirit World</a:t>
            </a:r>
            <a:r>
              <a:rPr lang="en-US" dirty="0"/>
              <a:t> relates that there is a “conspiracy of silence” among laypeople in that they don’t go to clergy about spirits, because they don’t think the clergy will take them seriously.</a:t>
            </a:r>
          </a:p>
          <a:p>
            <a:pPr lvl="1">
              <a:defRPr/>
            </a:pPr>
            <a:r>
              <a:rPr lang="en-US" dirty="0"/>
              <a:t>Henry wrote of a layman who went to an American missionary to pray for a friend who was “troubled by demons.” The missionary laughed and began talking about something else. </a:t>
            </a:r>
          </a:p>
          <a:p>
            <a:pPr lvl="1">
              <a:defRPr/>
            </a:pPr>
            <a:r>
              <a:rPr lang="en-US" sz="1600" dirty="0"/>
              <a:t>Dean C. Halverson, “Animism,” in </a:t>
            </a:r>
            <a:r>
              <a:rPr lang="en-US" sz="1600" i="1" dirty="0"/>
              <a:t>The Compact Guide to World Religions,</a:t>
            </a:r>
            <a:r>
              <a:rPr lang="en-US" sz="1600" dirty="0"/>
              <a:t> Dean Halverson, ed., 1996, ISBN:1556617046, p. 43.</a:t>
            </a:r>
          </a:p>
          <a:p>
            <a:pPr lvl="1">
              <a:defRPr/>
            </a:pPr>
            <a:endParaRPr lang="en-US" dirty="0"/>
          </a:p>
        </p:txBody>
      </p:sp>
    </p:spTree>
  </p:cSld>
  <p:clrMapOvr>
    <a:masterClrMapping/>
  </p:clrMapOvr>
</p:sld>
</file>

<file path=ppt/theme/theme1.xml><?xml version="1.0" encoding="utf-8"?>
<a:theme xmlns:a="http://schemas.openxmlformats.org/drawingml/2006/main" name="africa002 PowerPlugs Templates for PowerPoint">
  <a:themeElements>
    <a:clrScheme name="Default Design 1">
      <a:dk1>
        <a:srgbClr val="220011"/>
      </a:dk1>
      <a:lt1>
        <a:srgbClr val="FFFFFF"/>
      </a:lt1>
      <a:dk2>
        <a:srgbClr val="EF923D"/>
      </a:dk2>
      <a:lt2>
        <a:srgbClr val="FFFFFF"/>
      </a:lt2>
      <a:accent1>
        <a:srgbClr val="DCD3C6"/>
      </a:accent1>
      <a:accent2>
        <a:srgbClr val="7E6350"/>
      </a:accent2>
      <a:accent3>
        <a:srgbClr val="F6C7AF"/>
      </a:accent3>
      <a:accent4>
        <a:srgbClr val="DADADA"/>
      </a:accent4>
      <a:accent5>
        <a:srgbClr val="EBE6DF"/>
      </a:accent5>
      <a:accent6>
        <a:srgbClr val="725948"/>
      </a:accent6>
      <a:hlink>
        <a:srgbClr val="F8940E"/>
      </a:hlink>
      <a:folHlink>
        <a:srgbClr val="7244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220011"/>
        </a:dk1>
        <a:lt1>
          <a:srgbClr val="FFFFFF"/>
        </a:lt1>
        <a:dk2>
          <a:srgbClr val="EF923D"/>
        </a:dk2>
        <a:lt2>
          <a:srgbClr val="FFFFFF"/>
        </a:lt2>
        <a:accent1>
          <a:srgbClr val="DCD3C6"/>
        </a:accent1>
        <a:accent2>
          <a:srgbClr val="7E6350"/>
        </a:accent2>
        <a:accent3>
          <a:srgbClr val="F6C7AF"/>
        </a:accent3>
        <a:accent4>
          <a:srgbClr val="DADADA"/>
        </a:accent4>
        <a:accent5>
          <a:srgbClr val="EBE6DF"/>
        </a:accent5>
        <a:accent6>
          <a:srgbClr val="725948"/>
        </a:accent6>
        <a:hlink>
          <a:srgbClr val="F8940E"/>
        </a:hlink>
        <a:folHlink>
          <a:srgbClr val="7244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africa002 PowerPlugs Templates for PowerPoint</Template>
  <TotalTime>767</TotalTime>
  <Words>2330</Words>
  <Application>Microsoft Office PowerPoint</Application>
  <PresentationFormat>Widescreen</PresentationFormat>
  <Paragraphs>150</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Wingdings</vt:lpstr>
      <vt:lpstr>Calibri</vt:lpstr>
      <vt:lpstr>Gill Sans MT</vt:lpstr>
      <vt:lpstr>africa002 PowerPlugs Templates for PowerPoint</vt:lpstr>
      <vt:lpstr>An Introduction to              Traditional Religion</vt:lpstr>
      <vt:lpstr>Who Are Ethnoreligionists?</vt:lpstr>
      <vt:lpstr>Traditional Religionists/Animists</vt:lpstr>
      <vt:lpstr>Religions Based on Beings</vt:lpstr>
      <vt:lpstr>Charms and Rites</vt:lpstr>
      <vt:lpstr>Religion Based on Cosmic Forces</vt:lpstr>
      <vt:lpstr>Power Encounter</vt:lpstr>
      <vt:lpstr>The “Excluded Middle”</vt:lpstr>
      <vt:lpstr>Taking Spirits Seriously</vt:lpstr>
      <vt:lpstr>“Folk” Religions </vt:lpstr>
      <vt:lpstr>Generally Held Animistic Beliefs</vt:lpstr>
      <vt:lpstr>Personal Spirit Beings</vt:lpstr>
      <vt:lpstr>Personal Spirits</vt:lpstr>
      <vt:lpstr>Impersonal Spirits</vt:lpstr>
      <vt:lpstr>Concept of Sin</vt:lpstr>
      <vt:lpstr>Divination</vt:lpstr>
      <vt:lpstr>The Afterlife</vt:lpstr>
      <vt:lpstr>The Gospel for Animists</vt:lpstr>
      <vt:lpstr>How to Reach Animists</vt:lpstr>
      <vt:lpstr>Why Knock on Wood?</vt:lpstr>
      <vt:lpstr>Folk Christianity </vt:lpstr>
      <vt:lpstr>Folk Christianity &amp; Chance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dc:creator>
  <cp:lastModifiedBy>Walt Robertson</cp:lastModifiedBy>
  <cp:revision>86</cp:revision>
  <dcterms:created xsi:type="dcterms:W3CDTF">2009-03-16T16:22:26Z</dcterms:created>
  <dcterms:modified xsi:type="dcterms:W3CDTF">2021-02-10T14:54:13Z</dcterms:modified>
</cp:coreProperties>
</file>