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2" r:id="rId2"/>
  </p:sldMasterIdLst>
  <p:notesMasterIdLst>
    <p:notesMasterId r:id="rId18"/>
  </p:notesMasterIdLst>
  <p:sldIdLst>
    <p:sldId id="27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64FD194-D08C-4DA3-BB7C-ACDEBDAF11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6E61F0D-EFF3-467F-9B47-84B1C97EFE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C2DB603D-6644-4E89-90D6-F93E49A75F9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CAE9692-C8D8-4477-9200-66AC40F12F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374F2AB-B5E4-4E2B-9BEC-8AE1BEE96F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CB0519F7-C4BF-45F2-83C1-B836FDD2AC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9636FE-4ED7-47CA-8D2B-34C8C25F8A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>
            <a:extLst>
              <a:ext uri="{FF2B5EF4-FFF2-40B4-BE49-F238E27FC236}">
                <a16:creationId xmlns:a16="http://schemas.microsoft.com/office/drawing/2014/main" id="{893AC7E5-0B49-48E5-A713-A7853741F7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8663" indent="-2794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2363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1625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088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7808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528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248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4968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60200D-0D92-44D6-A463-24733DA363FD}" type="datetime1">
              <a:rPr lang="en-US" alt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2/10/2021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3555" name="Rectangle 13">
            <a:extLst>
              <a:ext uri="{FF2B5EF4-FFF2-40B4-BE49-F238E27FC236}">
                <a16:creationId xmlns:a16="http://schemas.microsoft.com/office/drawing/2014/main" id="{A0CD6660-20E6-4E66-8C17-F05066CA83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8663" indent="-2794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2363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1625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088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7808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528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248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4968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399EFE-C967-49B0-B7AB-FEAA7A48BDE1}" type="slidenum">
              <a:rPr lang="en-US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4B09B6BE-D260-445E-9881-8F931B8AF2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8A120F9E-091B-4B10-B4E5-01B585CD5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Stewardship of time add; next week, budgeting, then time stewardship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B8A0BEDA-A325-4EC3-9993-BA22BC795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659F55-33B1-4194-A775-1717DFEF111D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4ABA491-8524-459B-8B06-D4DBE437E6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05DE02C0-A9CB-4568-BD5C-C61956AE9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EDBAA6FD-3D86-4B84-997F-C94D6E2C25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EBA6522-0F78-4D03-8E0F-03928CF04D79}" type="slidenum">
              <a:rPr lang="en-US" altLang="en-US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0DEFC670-345F-4303-9EF9-3C1743AF2BA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978CF06-46CE-4889-B68D-23CFAA4A0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8361E62-79A8-4F89-81D8-538523AD19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1CDA47-B3F9-4F05-BE4E-B43A3CE0F4EF}" type="slidenum">
              <a:rPr lang="en-US" altLang="en-US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57D3E1DB-3631-4A06-9FA2-3380923E195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5866341-DE1D-4B88-934F-4591AC3F9F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E8C48277-59AF-4A0B-997A-83A822E0DD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EFFF876-23A8-4A34-83BB-23613682368B}" type="slidenum">
              <a:rPr lang="en-US" altLang="en-US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335E85E-8877-4630-82B0-4D51F11CEB8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BD76959-B115-49E9-912C-71BEDB21B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C259331-23C3-49FD-BA85-AA9493EB79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B0303A-43EA-4A39-814D-B4E276AC0416}" type="slidenum">
              <a:rPr lang="en-US" altLang="en-US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039C1EB-08DE-4CD3-8F5C-592C1DF90A2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25EA1542-4092-4D02-81C7-2FDF96AB3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E341213-D570-47DD-AE9F-D67F26CC41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3C9D0D-911C-4F87-B69C-DECA6BAB5C8A}" type="slidenum">
              <a:rPr lang="en-US" altLang="en-US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EB98D4A-9785-4851-A340-D9DE610DCA4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09F745A1-1B99-4449-A253-B0F3661AD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8DFAD83A-4DAD-4378-9E38-A726BBDF0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26F5BB2-0B19-4395-BF19-0810CBEE2A5F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8795328-0BE7-46CE-9BFE-B24799A43AD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D78B459-20BC-406F-B98D-F8F67B7E5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8A67CF8-F141-47D4-A475-12BB687FF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E2B00C-8D70-443C-8750-B2C22BA16134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59EA8D2C-7957-41D2-8E4E-750221E06A6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CB6FD8D-303E-4249-9494-907D45310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98E4E28-C93E-4C80-83AB-8CD5B0E0AB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8593B1-AF2D-44F0-9359-FB71CC5AC152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5D175078-D633-4BDC-B319-F202981C58C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7943461-D6C0-4EED-8697-AE08E796D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4246D832-D3D3-4938-9D21-E307228250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AD710BD-CA9D-4890-8B8D-C09A7BDC8140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D40518F3-F10E-4324-9469-653CF3FC5E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1116BF7-CD38-4130-B7F7-D98DE906B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80888A7-105B-4A85-BCE9-88788B6F2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7380ED-6A03-488F-8D79-D2A1CE80CB7E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FA6630F-A9D9-487F-84C8-6C948FAFE25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52310D9-B9F4-4B0F-AF92-61D0D1A9D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87231605-C63D-4D38-8918-41DD8B56B6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9C9AB5-1E1C-4999-81B8-EEF03BA8A8D1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75A9204-6BF9-4A15-8A97-581491FAFE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749AA2AA-08B8-445D-A66C-B277D95DF2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112376C-E6B6-4AEB-9C81-364E502FD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714306-762A-49BB-9888-52FF10911A5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84EE8A9-B42A-4043-8CDF-D45FB6F1F1E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9BC4A6D-B77E-4186-AC80-DF4972CE2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2275CE9D-C400-48E6-B930-DCD9F9D932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F52F73-294B-4A2A-A5D3-5482C36CDAE0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190EA35-3AE7-4B4C-AD50-B292528EC9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03A42D8-4D42-4BA8-8DAB-429EA69E2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27DE01-ADCB-435B-8A4D-8BB895580B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3BDF37-0832-4153-910C-991B218F8A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D1ACEC5-EFFA-49A2-A2C5-6B7CD686C7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D8746-8F4E-449A-9D1E-2F50256500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192070"/>
      </p:ext>
    </p:extLst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420B5DD-870D-42DB-9A5D-DE1D8753DC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4CD3F5-B8AF-485E-9F39-84E946EE46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7D4EFB0-ABF4-41C5-ACB4-0EA7C1FD3A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208866-6928-4D9D-905E-C5EEBB9ABF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092592"/>
      </p:ext>
    </p:extLst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0"/>
            <a:ext cx="2463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0"/>
            <a:ext cx="71882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25DB69-0E4E-496B-A3BB-26136461FA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679C97E-8A56-4685-A613-E72C0D8A55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8B9CF19-B2A5-41BF-B502-0D8C7E5229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A943D-0E6D-4E4F-8399-89694734E9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477417"/>
      </p:ext>
    </p:extLst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899DB64-EB38-4B3E-87E4-A2DF5365A8F5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C85B80AD-D5D3-4239-9FA5-588BC8C19C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38B9EC9E-1C1F-455F-A306-A18AA3C67D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D4D0831C-6C59-4078-88A7-A57016C4DF3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50515B3-7E5A-4ED7-A15B-C67A867FDDD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CC367B32-5808-44E6-B026-6042810C213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1FAD785-DC72-4D59-B8EE-348BA6B4059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A168329-C637-49B4-99B7-74597CA685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1BAEAE12-F0A0-4497-B2EC-E439C2FF2F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A1C2FE87-D9F2-4804-BB7E-9F278CF6690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26D602A-06B7-4207-B031-39BEDBC0CA7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D76AF9E3-59D6-41FD-80B4-F4A08DEA1F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B14336B8-3E00-447B-AB4D-080279062E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6F365B96-27BD-49E9-BF2E-BBA3F075F1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C673D5D2-C28F-4492-93F6-0ECCC4F690E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DA1BB77E-7F09-4CFE-AAC0-0D59E26BE5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E1F2AB61-32C4-431C-987C-9E08E8DB1227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BD910F1C-A396-4B9C-8119-89A3D2A097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EEF8C377-DD12-46B2-87D4-3852CE606C6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84AA6E84-2613-48F7-A0BE-2FDD3A8254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6AC9BB5B-2069-4158-BBE7-3AD035E8487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FA088BAF-BDB2-46CA-B58C-07CD12C4E8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1A960816-3275-467E-99C8-706CD4D5F71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814FDDFE-FBF7-4FA4-9D03-E71BC7E4DC3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B4FC4375-E8CF-4785-B156-8B3100B7A44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A77127E7-3A49-4CBD-AA17-7A0F78FC60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F52CC8FC-5CE6-4A04-864B-39896034EA2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9180159E-C914-4B4C-9658-29952E8FD0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6F33DEB9-4662-4E75-A909-3667547421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B6C07C53-300C-48F3-9725-606A53AD5D4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87DE97E3-C590-496D-9B41-0A7AB0F9B6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29AC23DD-EF2A-4A7B-A8EC-03C268CCF38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9E2C5978-D5AB-46EA-81FE-1DFAA5AA4FD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49B78CCC-A6F5-4D17-9D02-050FB7D706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A7B0469B-5325-45C6-8D16-18577D7F741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4884E79E-6FF0-4D1E-B7ED-0700B4F84D2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48C2AF86-5B09-463E-8D07-FE2633A1BE3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84E38BB4-4D3D-4B13-BC2F-ECFA2A41F1C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FFD79EBD-198B-4C52-A599-D2E55128A7F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05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306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3C9F140B-7CE8-4814-89DD-02BD6062A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55F350E3-CED9-4B82-827A-BA86C099F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855B1485-447D-415C-9D09-64F9089270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9FECA69-F021-4A9A-BF9A-44606899B3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692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108449E1-AB92-467C-8584-DED72B947A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AC7277EA-FE57-4DB5-8D54-598BFF732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843DB253-E536-4A3F-AEE2-0FDE9B7E0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A369B5-13A4-4EDA-8110-19623B1307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928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C58804C5-DBAC-4A2F-BB2C-0070541AA7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C8732FB8-2C20-4147-946A-E759EC8044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74E65936-654A-4DF6-B5AA-CF5F48CB47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E1321-35D5-4CAA-BEA5-5158776735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650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D896A85-6C0E-438E-92EC-F95C1346E3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49A061E-19CE-4451-A9FD-A18E8A86F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3127AE6F-5A65-4FE1-A188-EB8508E5F1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B7CA1-5F32-41CC-945E-80B02D0508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018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D66B5F3B-2094-4BFF-A7C1-90FE1F1E7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00D7492D-1A4C-403D-9A58-6D088CD943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30897ADB-D782-4D4F-961A-680979D8B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11960-34C0-4144-8C8D-54155ABB79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836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AEC855FC-53FA-4309-B447-DE5FA4BD8E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1515F825-5204-4E1A-9D94-2FBB760FD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BCC94B77-2AF9-4D84-A776-C74E92588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B851E2-3D59-4755-B0DE-911750886B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152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F6708F61-3175-449B-B1A1-279B08820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101C8306-4185-43DA-830A-F384D1CEE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F238DBF9-57D1-49A7-998A-F7DD2372B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7858AC-A3C1-4FCE-A0F1-2A1C362602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839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D0E238F8-D650-4468-A5AD-9BBF7069EB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C7B283E9-470B-4BE3-8BFF-7F4BE2F913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EED7B4C6-B34D-47B0-9264-FC82CF8C07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043E5-C535-4552-8FB7-02739AD71A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66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470B4F-F976-44B3-BCA7-B13A96AB3E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B0A441-4955-41EC-A7B4-FC960DD24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CB251DE-0F66-47AE-A4AC-34F70B8115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76BCE-4613-45F2-AEDB-385253077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788456"/>
      </p:ext>
    </p:extLst>
  </p:cSld>
  <p:clrMapOvr>
    <a:masterClrMapping/>
  </p:clrMapOvr>
  <p:transition>
    <p:push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E2F9C56F-2649-4443-A5CB-E1AFFA89BC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FCDC3719-F13A-4DB9-85CE-5EEAE8E7C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6C85E29E-E2E1-479A-8186-AD2107A567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9DB4E1-773C-4F8E-B5D3-B89FAAE9B2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787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C6B28F13-A4ED-4C46-A0B8-BD7CEA0C5E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16C3ECAB-6668-44BC-B903-1F2076D861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1E294FA-A39A-4232-A754-62294E75AA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124E2-AEDC-4FB3-8143-988CA53659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982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C03A79F-434F-4D93-AC52-D69FF09F99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CFFA0242-D5A3-4F1E-AA87-87AB15FBDC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B054DC90-2326-46E6-8B2D-0488329A6D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BD9A8-D46B-47A6-B4BB-C608CFD01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524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11EB286-298F-4D01-B197-38CB254FD7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52F4631C-0D33-4DFA-98AC-A58280BD45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8DBD3E5C-5D16-49BA-B88D-81969CE2EC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CE216-F8CA-4BF9-B8B0-6E90927EFF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40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C6EE9A6-5939-47B7-B5E1-80431D199F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5E36BF-A13B-4DEC-8A84-57FE07FDD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50EC821-3A08-4F2B-AFDE-CD2BCFA76D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BDFFF-8C11-4DDB-BA10-06C8728BF7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612214"/>
      </p:ext>
    </p:extLst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371600"/>
            <a:ext cx="4826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371600"/>
            <a:ext cx="4826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F3BED2-2D97-415B-A68D-DBE3C731D3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809C8B-30DF-42E6-B6CB-217F4F4BD3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9C2F89D-9AF4-4360-8DAC-FBD9D0FD86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767D8-6D6A-4AC9-91EA-5A5D99163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480625"/>
      </p:ext>
    </p:extLst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7ED759-A688-498C-B190-77755DA01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D8FD94C-6DDD-4129-BE6C-4BDEDB9F5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B0B2A80-A76C-4FAC-8EA8-A98EAC1EB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AAB31-B673-4C43-A6A8-8660DA2ABD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446285"/>
      </p:ext>
    </p:extLst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49CF63-A37A-4695-BC74-61A311490D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233B81-F0F6-4C31-B4B9-8DE3454511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70C334C-2EEE-4F8C-8FBB-2AE92FE275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7D2750-184F-4E29-A174-4D73EEC6E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372401"/>
      </p:ext>
    </p:extLst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06D5C8D5-44B4-47C6-A7A1-A0D439152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FE34814-7C8C-43DA-86F5-F758FB264A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F15401C1-EA15-4457-BAC6-FA8D1B3B9B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FFFC82-4719-4263-8D4B-3DF27A5670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482358"/>
      </p:ext>
    </p:extLst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9A00D7-F27A-4AE8-A593-55D4A0D44B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B73167-1794-4A7E-B1BE-59C53CCEA7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38900C6-E032-44DE-A3AF-A4CDFD1D7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88113D-A60D-4D50-B254-C9CF10949B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941032"/>
      </p:ext>
    </p:extLst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B43D48-26FB-4E82-BD2D-D182FF88D8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BF8BA4-D916-42BA-BDB7-4AA9C4B617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B226A58-9CBB-45B4-8FA6-71A93EE39B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FBA00-20FD-41EE-A6EC-7CDEA2D1A6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343569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4_2">
            <a:extLst>
              <a:ext uri="{FF2B5EF4-FFF2-40B4-BE49-F238E27FC236}">
                <a16:creationId xmlns:a16="http://schemas.microsoft.com/office/drawing/2014/main" id="{6E935D13-5F8B-4644-835B-AAEE1FD04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88"/>
            <a:ext cx="12187767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A172FCB3-E532-4C4B-833F-299016612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0"/>
            <a:ext cx="9753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0B17BA4-4281-4695-97DA-DDC6E2D01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371600"/>
            <a:ext cx="9855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FB7606A-0A3B-430A-82AD-2B961C3C7A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D097DE2-7D75-448C-8CF3-FC0F2432E0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99704BA-F02D-4C6F-A4B5-1C8B070F5E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4A40898A-6F36-4CA2-8978-B79F7BD7CE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7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rgbClr val="00007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rgbClr val="000078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000078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000078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00007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7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7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7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rgbClr val="00007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3AF1A7CF-ADB0-4008-8CCE-0719A7D0D3A3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3080" name="Freeform 3">
              <a:extLst>
                <a:ext uri="{FF2B5EF4-FFF2-40B4-BE49-F238E27FC236}">
                  <a16:creationId xmlns:a16="http://schemas.microsoft.com/office/drawing/2014/main" id="{ACF52C33-0B43-494F-BB82-820EFCB2BC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4">
              <a:extLst>
                <a:ext uri="{FF2B5EF4-FFF2-40B4-BE49-F238E27FC236}">
                  <a16:creationId xmlns:a16="http://schemas.microsoft.com/office/drawing/2014/main" id="{DDA06EF5-97B5-4AE5-AD82-EC901B3AE1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5">
              <a:extLst>
                <a:ext uri="{FF2B5EF4-FFF2-40B4-BE49-F238E27FC236}">
                  <a16:creationId xmlns:a16="http://schemas.microsoft.com/office/drawing/2014/main" id="{270E2564-61A4-4AE7-8B5A-BCFFECD92BA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Freeform 6">
              <a:extLst>
                <a:ext uri="{FF2B5EF4-FFF2-40B4-BE49-F238E27FC236}">
                  <a16:creationId xmlns:a16="http://schemas.microsoft.com/office/drawing/2014/main" id="{F6DEFDBB-7BC1-4E7F-AC80-2932A5D55DD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084" name="Freeform 7">
              <a:extLst>
                <a:ext uri="{FF2B5EF4-FFF2-40B4-BE49-F238E27FC236}">
                  <a16:creationId xmlns:a16="http://schemas.microsoft.com/office/drawing/2014/main" id="{F86B1A73-43F6-4005-99CE-75A6F4791C4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8">
              <a:extLst>
                <a:ext uri="{FF2B5EF4-FFF2-40B4-BE49-F238E27FC236}">
                  <a16:creationId xmlns:a16="http://schemas.microsoft.com/office/drawing/2014/main" id="{1EC39453-CBBF-498D-8395-05BE53D2860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9">
              <a:extLst>
                <a:ext uri="{FF2B5EF4-FFF2-40B4-BE49-F238E27FC236}">
                  <a16:creationId xmlns:a16="http://schemas.microsoft.com/office/drawing/2014/main" id="{99F19BE6-81B5-4887-92EE-9D14C2F6E1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0">
              <a:extLst>
                <a:ext uri="{FF2B5EF4-FFF2-40B4-BE49-F238E27FC236}">
                  <a16:creationId xmlns:a16="http://schemas.microsoft.com/office/drawing/2014/main" id="{3B2E2FC3-9E66-453E-BA8C-D2FFD5F6E1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1">
              <a:extLst>
                <a:ext uri="{FF2B5EF4-FFF2-40B4-BE49-F238E27FC236}">
                  <a16:creationId xmlns:a16="http://schemas.microsoft.com/office/drawing/2014/main" id="{7A77ABAE-FD67-4ED3-A391-143F96A762A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2">
              <a:extLst>
                <a:ext uri="{FF2B5EF4-FFF2-40B4-BE49-F238E27FC236}">
                  <a16:creationId xmlns:a16="http://schemas.microsoft.com/office/drawing/2014/main" id="{D15D3E26-FE06-40CA-BA5A-F4E5189B86B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Rectangle 13">
              <a:extLst>
                <a:ext uri="{FF2B5EF4-FFF2-40B4-BE49-F238E27FC236}">
                  <a16:creationId xmlns:a16="http://schemas.microsoft.com/office/drawing/2014/main" id="{573EC3D5-D913-4DE6-9CE7-719FFA6D90C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91" name="Rectangle 14">
              <a:extLst>
                <a:ext uri="{FF2B5EF4-FFF2-40B4-BE49-F238E27FC236}">
                  <a16:creationId xmlns:a16="http://schemas.microsoft.com/office/drawing/2014/main" id="{18647139-4E26-4DF0-94FB-23D6879B5B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grpSp>
          <p:nvGrpSpPr>
            <p:cNvPr id="3092" name="Group 15">
              <a:extLst>
                <a:ext uri="{FF2B5EF4-FFF2-40B4-BE49-F238E27FC236}">
                  <a16:creationId xmlns:a16="http://schemas.microsoft.com/office/drawing/2014/main" id="{01E723E0-9F3E-40C3-9083-48D2A070C4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3093" name="Freeform 16">
                <a:extLst>
                  <a:ext uri="{FF2B5EF4-FFF2-40B4-BE49-F238E27FC236}">
                    <a16:creationId xmlns:a16="http://schemas.microsoft.com/office/drawing/2014/main" id="{B494FC5E-1188-4155-9059-6EA5FA6093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Freeform 17">
                <a:extLst>
                  <a:ext uri="{FF2B5EF4-FFF2-40B4-BE49-F238E27FC236}">
                    <a16:creationId xmlns:a16="http://schemas.microsoft.com/office/drawing/2014/main" id="{14F25965-4844-488F-AE20-485D9E4FF02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5" name="Freeform 18">
                <a:extLst>
                  <a:ext uri="{FF2B5EF4-FFF2-40B4-BE49-F238E27FC236}">
                    <a16:creationId xmlns:a16="http://schemas.microsoft.com/office/drawing/2014/main" id="{1E19FF3C-D3A5-4348-AB74-DDB1A12CD37F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6" name="Freeform 19">
                <a:extLst>
                  <a:ext uri="{FF2B5EF4-FFF2-40B4-BE49-F238E27FC236}">
                    <a16:creationId xmlns:a16="http://schemas.microsoft.com/office/drawing/2014/main" id="{D6D52998-1AED-4084-A9E3-2C719817AF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Freeform 20">
                <a:extLst>
                  <a:ext uri="{FF2B5EF4-FFF2-40B4-BE49-F238E27FC236}">
                    <a16:creationId xmlns:a16="http://schemas.microsoft.com/office/drawing/2014/main" id="{8C878BE4-2058-4E10-933D-2C383EB67E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Freeform 21">
                <a:extLst>
                  <a:ext uri="{FF2B5EF4-FFF2-40B4-BE49-F238E27FC236}">
                    <a16:creationId xmlns:a16="http://schemas.microsoft.com/office/drawing/2014/main" id="{AA8D4CED-ACAD-4D59-91D4-75D9BE110C8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Freeform 22">
                <a:extLst>
                  <a:ext uri="{FF2B5EF4-FFF2-40B4-BE49-F238E27FC236}">
                    <a16:creationId xmlns:a16="http://schemas.microsoft.com/office/drawing/2014/main" id="{F099C861-4EDD-4C95-9B0C-5B580D8573A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Freeform 23">
                <a:extLst>
                  <a:ext uri="{FF2B5EF4-FFF2-40B4-BE49-F238E27FC236}">
                    <a16:creationId xmlns:a16="http://schemas.microsoft.com/office/drawing/2014/main" id="{81215E32-9BC4-4C64-9D9C-BDD65B79119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Freeform 24">
                <a:extLst>
                  <a:ext uri="{FF2B5EF4-FFF2-40B4-BE49-F238E27FC236}">
                    <a16:creationId xmlns:a16="http://schemas.microsoft.com/office/drawing/2014/main" id="{1FDF47B7-ED04-4C2E-84D8-00F676F372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Freeform 25">
                <a:extLst>
                  <a:ext uri="{FF2B5EF4-FFF2-40B4-BE49-F238E27FC236}">
                    <a16:creationId xmlns:a16="http://schemas.microsoft.com/office/drawing/2014/main" id="{30215DDA-0498-4600-9486-868284E51D0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Freeform 26">
                <a:extLst>
                  <a:ext uri="{FF2B5EF4-FFF2-40B4-BE49-F238E27FC236}">
                    <a16:creationId xmlns:a16="http://schemas.microsoft.com/office/drawing/2014/main" id="{70DB41B4-866C-457E-94AE-AF4ABD545C0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Freeform 27">
                <a:extLst>
                  <a:ext uri="{FF2B5EF4-FFF2-40B4-BE49-F238E27FC236}">
                    <a16:creationId xmlns:a16="http://schemas.microsoft.com/office/drawing/2014/main" id="{25BA244F-E7A7-459E-A3BC-2A098D4597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Freeform 28">
                <a:extLst>
                  <a:ext uri="{FF2B5EF4-FFF2-40B4-BE49-F238E27FC236}">
                    <a16:creationId xmlns:a16="http://schemas.microsoft.com/office/drawing/2014/main" id="{9A9541DF-3C6E-4266-8547-8CFAF992D78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6" name="Freeform 29">
                <a:extLst>
                  <a:ext uri="{FF2B5EF4-FFF2-40B4-BE49-F238E27FC236}">
                    <a16:creationId xmlns:a16="http://schemas.microsoft.com/office/drawing/2014/main" id="{17F0F7B9-54C4-4676-9E6C-9FF7443365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7" name="Freeform 30">
                <a:extLst>
                  <a:ext uri="{FF2B5EF4-FFF2-40B4-BE49-F238E27FC236}">
                    <a16:creationId xmlns:a16="http://schemas.microsoft.com/office/drawing/2014/main" id="{3F60C083-8A15-4740-9D81-DCE477D180F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Freeform 31">
                <a:extLst>
                  <a:ext uri="{FF2B5EF4-FFF2-40B4-BE49-F238E27FC236}">
                    <a16:creationId xmlns:a16="http://schemas.microsoft.com/office/drawing/2014/main" id="{AA82FAF2-AC41-4B95-B9D1-E1EC17E339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Freeform 32">
                <a:extLst>
                  <a:ext uri="{FF2B5EF4-FFF2-40B4-BE49-F238E27FC236}">
                    <a16:creationId xmlns:a16="http://schemas.microsoft.com/office/drawing/2014/main" id="{DC6A573E-A7DC-4654-A37C-C3E85EAD0D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0" name="Freeform 33">
                <a:extLst>
                  <a:ext uri="{FF2B5EF4-FFF2-40B4-BE49-F238E27FC236}">
                    <a16:creationId xmlns:a16="http://schemas.microsoft.com/office/drawing/2014/main" id="{996DBD2C-6742-489A-99A2-786BB23AC3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34">
                <a:extLst>
                  <a:ext uri="{FF2B5EF4-FFF2-40B4-BE49-F238E27FC236}">
                    <a16:creationId xmlns:a16="http://schemas.microsoft.com/office/drawing/2014/main" id="{DB0C4CF5-0FB9-4FD5-9E08-2EAAC42AE2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Freeform 35">
                <a:extLst>
                  <a:ext uri="{FF2B5EF4-FFF2-40B4-BE49-F238E27FC236}">
                    <a16:creationId xmlns:a16="http://schemas.microsoft.com/office/drawing/2014/main" id="{9FF51CC0-E0DE-48EB-A909-ECFB31FE0E7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Freeform 36">
                <a:extLst>
                  <a:ext uri="{FF2B5EF4-FFF2-40B4-BE49-F238E27FC236}">
                    <a16:creationId xmlns:a16="http://schemas.microsoft.com/office/drawing/2014/main" id="{8B674A86-B76A-4DE6-A575-3E56CFC469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Freeform 37">
                <a:extLst>
                  <a:ext uri="{FF2B5EF4-FFF2-40B4-BE49-F238E27FC236}">
                    <a16:creationId xmlns:a16="http://schemas.microsoft.com/office/drawing/2014/main" id="{9A58528A-1892-4C26-BE0F-A0D64D2BEB6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Freeform 38">
                <a:extLst>
                  <a:ext uri="{FF2B5EF4-FFF2-40B4-BE49-F238E27FC236}">
                    <a16:creationId xmlns:a16="http://schemas.microsoft.com/office/drawing/2014/main" id="{17F824EA-5E1E-442D-90EE-5AA32816189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Freeform 39">
                <a:extLst>
                  <a:ext uri="{FF2B5EF4-FFF2-40B4-BE49-F238E27FC236}">
                    <a16:creationId xmlns:a16="http://schemas.microsoft.com/office/drawing/2014/main" id="{3D749310-27CE-4C5E-B723-EB248FCEB94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Freeform 40">
                <a:extLst>
                  <a:ext uri="{FF2B5EF4-FFF2-40B4-BE49-F238E27FC236}">
                    <a16:creationId xmlns:a16="http://schemas.microsoft.com/office/drawing/2014/main" id="{10C0F00C-0DAA-4D89-8267-2CD7558D177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81" name="Rectangle 41">
            <a:extLst>
              <a:ext uri="{FF2B5EF4-FFF2-40B4-BE49-F238E27FC236}">
                <a16:creationId xmlns:a16="http://schemas.microsoft.com/office/drawing/2014/main" id="{F9710DBE-C600-499B-9017-AC1011EBE7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4" rIns="91407" bIns="4570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2" name="Rectangle 42">
            <a:extLst>
              <a:ext uri="{FF2B5EF4-FFF2-40B4-BE49-F238E27FC236}">
                <a16:creationId xmlns:a16="http://schemas.microsoft.com/office/drawing/2014/main" id="{C098E07A-4B5D-4A67-8C3F-3EFF2291CD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3" name="Rectangle 43">
            <a:extLst>
              <a:ext uri="{FF2B5EF4-FFF2-40B4-BE49-F238E27FC236}">
                <a16:creationId xmlns:a16="http://schemas.microsoft.com/office/drawing/2014/main" id="{B5DC3CA6-88AF-4D3A-8EB3-E08AC16373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4" name="Rectangle 44">
            <a:extLst>
              <a:ext uri="{FF2B5EF4-FFF2-40B4-BE49-F238E27FC236}">
                <a16:creationId xmlns:a16="http://schemas.microsoft.com/office/drawing/2014/main" id="{DC0A0E98-7F72-4BE8-9DE7-B052272240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5" name="Rectangle 45">
            <a:extLst>
              <a:ext uri="{FF2B5EF4-FFF2-40B4-BE49-F238E27FC236}">
                <a16:creationId xmlns:a16="http://schemas.microsoft.com/office/drawing/2014/main" id="{AEF28174-07D7-4B16-809F-B40C742A290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fld id="{014321EA-A5B5-40A7-BE7A-66F6E8A6E3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9EE45E64-E4D3-4EB3-A093-A58619C2C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800" b="1">
                <a:solidFill>
                  <a:srgbClr val="000078"/>
                </a:solidFill>
                <a:latin typeface="Verdana" panose="020B0604030504040204" pitchFamily="34" charset="0"/>
              </a:defRPr>
            </a:lvl1pPr>
            <a:lvl2pPr marL="665163" indent="-255588" eaLnBrk="0" hangingPunct="0">
              <a:spcBef>
                <a:spcPct val="20000"/>
              </a:spcBef>
              <a:buChar char="–"/>
              <a:defRPr sz="2400" b="1">
                <a:solidFill>
                  <a:srgbClr val="000078"/>
                </a:solidFill>
                <a:latin typeface="Verdana" panose="020B0604030504040204" pitchFamily="34" charset="0"/>
              </a:defRPr>
            </a:lvl2pPr>
            <a:lvl3pPr marL="1025525" indent="-204788" eaLnBrk="0" hangingPunct="0">
              <a:spcBef>
                <a:spcPct val="20000"/>
              </a:spcBef>
              <a:buChar char="•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3pPr>
            <a:lvl4pPr marL="1435100" indent="-204788" eaLnBrk="0" hangingPunct="0">
              <a:spcBef>
                <a:spcPct val="20000"/>
              </a:spcBef>
              <a:buChar char="–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4pPr>
            <a:lvl5pPr marL="1846263" indent="-204788" eaLnBrk="0" hangingPunct="0">
              <a:spcBef>
                <a:spcPct val="20000"/>
              </a:spcBef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5pPr>
            <a:lvl6pPr marL="2303463" indent="-204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6pPr>
            <a:lvl7pPr marL="2760663" indent="-204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7pPr>
            <a:lvl8pPr marL="3217863" indent="-204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8pPr>
            <a:lvl9pPr marL="3675063" indent="-2047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A82D5D5-CFD5-4396-B157-CE43ECF8F527}" type="slidenum">
              <a:rPr lang="en-US" altLang="en-US" sz="1400" b="0">
                <a:solidFill>
                  <a:schemeClr val="tx1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5E5FBD0-5052-400C-8629-4261AE367D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57400" y="2341182"/>
            <a:ext cx="7966075" cy="18827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BUDGET </a:t>
            </a:r>
            <a:br>
              <a:rPr lang="en-US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</a:br>
            <a:r>
              <a:rPr lang="en-US" altLang="en-US" sz="5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WORKSHOP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CF240D8-4124-43C3-A556-D1610F33464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993" y="5563806"/>
            <a:ext cx="8076407" cy="1074738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Jim Sutherland, Ph.D., Director 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https://rmni.org/financial-ministry.html</a:t>
            </a:r>
            <a:endParaRPr lang="en-US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</a:endParaRPr>
          </a:p>
        </p:txBody>
      </p:sp>
      <p:sp>
        <p:nvSpPr>
          <p:cNvPr id="7173" name="Rectangle 8">
            <a:extLst>
              <a:ext uri="{FF2B5EF4-FFF2-40B4-BE49-F238E27FC236}">
                <a16:creationId xmlns:a16="http://schemas.microsoft.com/office/drawing/2014/main" id="{EDEB361F-4B0A-4A95-BDED-CDE317906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4900" y="1327151"/>
            <a:ext cx="9144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 b="1">
                <a:solidFill>
                  <a:srgbClr val="000078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 b="1">
                <a:solidFill>
                  <a:srgbClr val="000078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000078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7174" name="Picture 1">
            <a:extLst>
              <a:ext uri="{FF2B5EF4-FFF2-40B4-BE49-F238E27FC236}">
                <a16:creationId xmlns:a16="http://schemas.microsoft.com/office/drawing/2014/main" id="{1B54DF44-42A9-44BC-A6F2-25BB3AC20F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699621"/>
            <a:ext cx="2304599" cy="79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2B57E720-C951-4D02-98C9-1812ACEAD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962" y="544133"/>
            <a:ext cx="79660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kern="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</a:rPr>
              <a:t>BIBLICAL FINANCIAL PRINCIPLES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  <p:bldP spid="4101" grpId="0" build="p" autoUpdateAnimBg="0"/>
      <p:bldP spid="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E5277FB-B4E6-4006-9D34-AA10DD8F7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99822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Typical Budget Problems -3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6B59F96-71A7-4063-9313-1F95074829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371599"/>
            <a:ext cx="10058400" cy="3886201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Too little giving to Christian causes &amp; too much giving to relatives</a:t>
            </a:r>
          </a:p>
          <a:p>
            <a:pPr eaLnBrk="1" hangingPunct="1">
              <a:buClr>
                <a:srgbClr val="FF3300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Inadequate or inordinate tax deductions</a:t>
            </a:r>
          </a:p>
          <a:p>
            <a:pPr eaLnBrk="1" hangingPunct="1">
              <a:buClr>
                <a:srgbClr val="FF3300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High cost of health insurance—consider a good Christian health cooperative: see</a:t>
            </a:r>
          </a:p>
          <a:p>
            <a:pPr eaLnBrk="1" hangingPunct="1">
              <a:buClr>
                <a:srgbClr val="FF3300"/>
              </a:buClr>
              <a:buFontTx/>
              <a:buNone/>
              <a:defRPr/>
            </a:pPr>
            <a:r>
              <a:rPr lang="en-US" dirty="0"/>
              <a:t>  www.samaritanministries.org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D3B11C1-24D2-44FE-8897-9278621BE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55850" y="201613"/>
            <a:ext cx="7772400" cy="8747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Budget Balancing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E0B6C32-18E5-4496-951B-437325B9A3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10058400" cy="4141787"/>
          </a:xfrm>
        </p:spPr>
        <p:txBody>
          <a:bodyPr/>
          <a:lstStyle/>
          <a:p>
            <a:pPr marL="382588" indent="-382588" defTabSz="1019175" eaLnBrk="1" hangingPunct="1">
              <a:lnSpc>
                <a:spcPct val="90000"/>
              </a:lnSpc>
              <a:buClr>
                <a:srgbClr val="FF3300"/>
              </a:buClr>
              <a:buNone/>
              <a:defRPr/>
            </a:pPr>
            <a:r>
              <a:rPr lang="en-US" dirty="0">
                <a:latin typeface="Arial" charset="0"/>
              </a:rPr>
              <a:t>How do Americans try to balance their budgets?</a:t>
            </a:r>
          </a:p>
          <a:p>
            <a:pPr marL="827088" lvl="1" indent="-317500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dirty="0"/>
              <a:t>Cutting down on take-away meals—66%</a:t>
            </a:r>
          </a:p>
          <a:p>
            <a:pPr marL="827088" lvl="1" indent="-317500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dirty="0"/>
              <a:t>Saving on gas and electricity—61%</a:t>
            </a:r>
          </a:p>
          <a:p>
            <a:pPr marL="827088" lvl="1" indent="-317500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dirty="0"/>
              <a:t>Cutting back on out-of-home entertainment—60%</a:t>
            </a:r>
          </a:p>
          <a:p>
            <a:pPr marL="827088" lvl="1" indent="-317500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dirty="0"/>
              <a:t>Spend less on new clothes—54%</a:t>
            </a:r>
          </a:p>
          <a:p>
            <a:pPr marL="827088" lvl="1" indent="-317500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dirty="0"/>
              <a:t>Not driving as much—47%</a:t>
            </a:r>
          </a:p>
          <a:p>
            <a:pPr marL="827088" lvl="1" indent="-317500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dirty="0"/>
              <a:t>Switching to less expensive grocery brands—42% </a:t>
            </a:r>
            <a:r>
              <a:rPr lang="en-US" sz="1400" dirty="0" err="1">
                <a:latin typeface="Arial" charset="0"/>
              </a:rPr>
              <a:t>ACNielson</a:t>
            </a:r>
            <a:r>
              <a:rPr lang="en-US" sz="1400" dirty="0">
                <a:latin typeface="Arial" charset="0"/>
              </a:rPr>
              <a:t> Online Consumer Confidence Survey—Global Survey, 11/2005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C522B4B-0B44-4460-A712-254203B4C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6 LEVELS OF GIVING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21E34A9-286A-4A6F-89F7-F9485827D6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597343"/>
            <a:ext cx="10058400" cy="4520881"/>
          </a:xfrm>
        </p:spPr>
        <p:txBody>
          <a:bodyPr/>
          <a:lstStyle/>
          <a:p>
            <a:pPr marL="382588" indent="-382588" defTabSz="1019175" eaLnBrk="1" hangingPunct="1">
              <a:lnSpc>
                <a:spcPct val="80000"/>
              </a:lnSpc>
              <a:buNone/>
            </a:pPr>
            <a:r>
              <a:rPr lang="en-US" altLang="en-US" sz="2800" dirty="0"/>
              <a:t>1. Giving little or nothing. Among Baby-busters (18-35), only half gave anything to the church in 2002.</a:t>
            </a:r>
            <a:r>
              <a:rPr lang="en-US" altLang="en-US" sz="2800" baseline="30000" dirty="0"/>
              <a:t>1 </a:t>
            </a:r>
          </a:p>
          <a:p>
            <a:pPr marL="382588" indent="-382588" defTabSz="1019175" eaLnBrk="1" hangingPunct="1">
              <a:lnSpc>
                <a:spcPct val="80000"/>
              </a:lnSpc>
              <a:buNone/>
            </a:pPr>
            <a:r>
              <a:rPr lang="en-US" altLang="en-US" sz="2800" dirty="0"/>
              <a:t>2. Inadequate giving. Giving less than 10%.</a:t>
            </a:r>
          </a:p>
          <a:p>
            <a:pPr marL="382588" indent="-382588" defTabSz="1019175" eaLnBrk="1" hangingPunct="1">
              <a:lnSpc>
                <a:spcPct val="80000"/>
              </a:lnSpc>
              <a:buNone/>
            </a:pPr>
            <a:r>
              <a:rPr lang="en-US" altLang="en-US" sz="2800" dirty="0"/>
              <a:t>3. Obedient giving. Giving a tithe.</a:t>
            </a:r>
          </a:p>
          <a:p>
            <a:pPr marL="382588" indent="-382588" defTabSz="1019175" eaLnBrk="1" hangingPunct="1">
              <a:lnSpc>
                <a:spcPct val="80000"/>
              </a:lnSpc>
              <a:buNone/>
            </a:pPr>
            <a:r>
              <a:rPr lang="en-US" altLang="en-US" sz="2800" dirty="0"/>
              <a:t>4. Giving beyond obedience--beyond the tithe.</a:t>
            </a:r>
          </a:p>
          <a:p>
            <a:pPr marL="382588" indent="-382588" defTabSz="1019175" eaLnBrk="1" hangingPunct="1">
              <a:lnSpc>
                <a:spcPct val="80000"/>
              </a:lnSpc>
              <a:buNone/>
            </a:pPr>
            <a:r>
              <a:rPr lang="en-US" altLang="en-US" sz="2800" dirty="0"/>
              <a:t>5. Giving generously, being “willing to share” (2 Cor. 9:6).</a:t>
            </a:r>
          </a:p>
          <a:p>
            <a:pPr marL="382588" indent="-382588" defTabSz="1019175" eaLnBrk="1" hangingPunct="1">
              <a:lnSpc>
                <a:spcPct val="80000"/>
              </a:lnSpc>
              <a:buNone/>
            </a:pPr>
            <a:r>
              <a:rPr lang="en-US" altLang="en-US" sz="2800" dirty="0"/>
              <a:t>6. Surpassing generosity. Giving out of God’s bounty, becoming a conduit of His blessing (2 Cor. 9:8,10-11).  In Larry Burkett’s terms, we become a pipeline, instead of a pail.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023DFF61-6729-4295-987C-60225C1A4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964" y="5849938"/>
            <a:ext cx="7481887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82021" tIns="41010" rIns="82021" bIns="41010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280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1" lang="en-US" altLang="en-US" sz="1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1 George </a:t>
            </a:r>
            <a:r>
              <a:rPr kumimoji="1" lang="en-US" altLang="en-US" sz="1400" b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Barna</a:t>
            </a:r>
            <a:r>
              <a:rPr kumimoji="1" lang="en-US" altLang="en-US" sz="14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, “Americans Were More Generous in 2001 Than in 2000,” 4/9/02, accessed at www.barna.org on 2/7/03</a:t>
            </a:r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id="{0C3F7F7A-78B7-4E14-B382-A5D09A5E4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8456"/>
            <a:ext cx="1385888" cy="806450"/>
          </a:xfrm>
          <a:prstGeom prst="curvedRightArrow">
            <a:avLst>
              <a:gd name="adj1" fmla="val 20000"/>
              <a:gd name="adj2" fmla="val 40000"/>
              <a:gd name="adj3" fmla="val 5728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80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 b="1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C5E1D7D-3439-48ED-8054-402B55876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2" y="387922"/>
            <a:ext cx="10058399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BUDGETING TIPS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1427F9C-4D1D-4478-9B63-42D2C112E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1" y="1752600"/>
            <a:ext cx="10058400" cy="4097338"/>
          </a:xfrm>
        </p:spPr>
        <p:txBody>
          <a:bodyPr/>
          <a:lstStyle/>
          <a:p>
            <a:pPr marL="382588" indent="-382588" defTabSz="1019175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At year’s end, total all expenses for each category and divide by the number of months included, to refine your monthly budget figures.</a:t>
            </a:r>
          </a:p>
          <a:p>
            <a:pPr marL="382588" indent="-382588" defTabSz="1019175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You may have to adjust your budget each month, especially if your income varies. Using a spread-sheet helps. Find an MS Excel template here: </a:t>
            </a:r>
            <a:br>
              <a:rPr lang="en-US" sz="2800" dirty="0">
                <a:latin typeface="Arial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https://rmni.org/financial-ministry.html</a:t>
            </a:r>
            <a:endParaRPr lang="en-US" sz="2800" dirty="0"/>
          </a:p>
        </p:txBody>
      </p:sp>
      <p:pic>
        <p:nvPicPr>
          <p:cNvPr id="19460" name="Picture 4" descr="j0309602">
            <a:extLst>
              <a:ext uri="{FF2B5EF4-FFF2-40B4-BE49-F238E27FC236}">
                <a16:creationId xmlns:a16="http://schemas.microsoft.com/office/drawing/2014/main" id="{280FB29E-65A9-4226-BA5E-478C3B67D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199" y="4346004"/>
            <a:ext cx="1828800" cy="2487612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38197AF-BC64-4741-B351-D946ACE58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10058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More BUDGETING TIPS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AFBB999-2660-4836-A4F5-22EE984017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10058400" cy="4778376"/>
          </a:xfrm>
        </p:spPr>
        <p:txBody>
          <a:bodyPr/>
          <a:lstStyle/>
          <a:p>
            <a:pPr marL="382588" indent="-382588" defTabSz="1019175" eaLnBrk="1" hangingPunct="1">
              <a:lnSpc>
                <a:spcPct val="8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Expect UNEXPECTED expenses.  Satan will try to discourage you.  This is the reason for an emergency fund.  </a:t>
            </a:r>
          </a:p>
          <a:p>
            <a:pPr marL="382588" indent="-382588" defTabSz="1019175" eaLnBrk="1" hangingPunct="1">
              <a:lnSpc>
                <a:spcPct val="8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The budget may take </a:t>
            </a:r>
            <a:r>
              <a:rPr lang="en-US" sz="2800" u="sng" dirty="0">
                <a:latin typeface="Arial" charset="0"/>
              </a:rPr>
              <a:t>at least</a:t>
            </a:r>
            <a:r>
              <a:rPr lang="en-US" sz="2800" dirty="0">
                <a:latin typeface="Arial" charset="0"/>
              </a:rPr>
              <a:t> 6 months to begin to work smoothly.</a:t>
            </a:r>
          </a:p>
          <a:p>
            <a:pPr marL="382588" indent="-382588" defTabSz="1019175" eaLnBrk="1" hangingPunct="1">
              <a:lnSpc>
                <a:spcPct val="8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If you use software (e.g., Quicken</a:t>
            </a:r>
            <a:r>
              <a:rPr lang="en-US" sz="2800" dirty="0">
                <a:latin typeface="Arial" charset="0"/>
                <a:cs typeface="Times New Roman" pitchFamily="18" charset="0"/>
              </a:rPr>
              <a:t>™) use both a checking account (for checks &amp; debit cards) AND a “cash” account, then combine them when running reports.  You may also need a credit card account (you pay them off each month, right?), and again, combine accounts for a report. </a:t>
            </a:r>
          </a:p>
          <a:p>
            <a:pPr marL="382588" indent="-382588" defTabSz="1019175" eaLnBrk="1" hangingPunct="1">
              <a:lnSpc>
                <a:spcPct val="8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  <a:cs typeface="Times New Roman" pitchFamily="18" charset="0"/>
              </a:rPr>
              <a:t>Using software makes tax season fairly simple.</a:t>
            </a: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77B2CBC-04DD-4B8F-B5EB-C8E0C9C17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304800"/>
            <a:ext cx="6781800" cy="6324600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FINANCIAL STATEMENT</a:t>
            </a:r>
            <a:endParaRPr lang="en-US" sz="1000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As of_________________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br>
              <a:rPr lang="en-US" sz="1000" dirty="0"/>
            </a:br>
            <a:r>
              <a:rPr lang="en-US" sz="1000" b="1" dirty="0"/>
              <a:t>ASSETS</a:t>
            </a:r>
            <a:endParaRPr lang="en-US" sz="1000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	</a:t>
            </a:r>
            <a:r>
              <a:rPr lang="en-US" sz="1000" b="1" dirty="0"/>
              <a:t>Liquid Assets</a:t>
            </a:r>
            <a:r>
              <a:rPr lang="en-US" sz="1400" b="1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[1]</a:t>
            </a:r>
            <a:r>
              <a:rPr lang="en-US" sz="1400" b="1" dirty="0"/>
              <a:t>                      </a:t>
            </a:r>
            <a:r>
              <a:rPr lang="en-US" sz="1000" b="1" dirty="0"/>
              <a:t>LIABILITIES</a:t>
            </a:r>
            <a:r>
              <a:rPr lang="en-US" sz="1400" b="1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[2]</a:t>
            </a:r>
            <a:endParaRPr lang="en-US" sz="1400" b="1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___________________   </a:t>
            </a:r>
            <a:r>
              <a:rPr lang="en-US" sz="1000" b="1" dirty="0"/>
              <a:t>$</a:t>
            </a:r>
            <a:r>
              <a:rPr lang="en-US" sz="1000" dirty="0"/>
              <a:t>____________                ___________________     </a:t>
            </a:r>
            <a:r>
              <a:rPr lang="en-US" sz="1000" b="1" dirty="0"/>
              <a:t>$</a:t>
            </a:r>
            <a:r>
              <a:rPr lang="en-US" sz="1000" dirty="0"/>
              <a:t>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___________________     ____________                ___________________       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___________________     ____________                ___________________       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___________________     ____________                ___________________       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___________________     ____________                ___________________       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___________________     ____________                ___________________       ___________</a:t>
            </a:r>
            <a:endParaRPr lang="en-US" sz="1000" b="1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Total liquid assets              $____________           TOTAL LIABILITIES</a:t>
            </a:r>
            <a:r>
              <a:rPr lang="en-US" sz="1000" dirty="0"/>
              <a:t>         </a:t>
            </a:r>
            <a:r>
              <a:rPr lang="en-US" sz="1000" b="1" dirty="0"/>
              <a:t>$</a:t>
            </a:r>
            <a:r>
              <a:rPr lang="en-US" sz="1000" dirty="0"/>
              <a:t>___________</a:t>
            </a:r>
            <a:r>
              <a:rPr lang="en-US" sz="1000" b="1" dirty="0"/>
              <a:t>     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                                                                               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        Invested Assets</a:t>
            </a:r>
            <a:r>
              <a:rPr lang="en-US" sz="1400" b="1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[3]</a:t>
            </a:r>
            <a:endParaRPr lang="en-US" sz="1400" b="1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</a:t>
            </a:r>
            <a:r>
              <a:rPr lang="en-US" sz="1000" b="1" dirty="0"/>
              <a:t>___________________   $____________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___________________     ____________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___________________     ____________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___________________     ____________            NET WORTH                        $</a:t>
            </a:r>
            <a:r>
              <a:rPr lang="en-US" sz="1000" dirty="0"/>
              <a:t>__________</a:t>
            </a:r>
            <a:endParaRPr lang="en-US" sz="1000" b="1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___________________     ____________            </a:t>
            </a:r>
            <a:r>
              <a:rPr lang="en-US" sz="1000" dirty="0"/>
              <a:t>(Total Assets less Total Liabilities)</a:t>
            </a:r>
            <a:endParaRPr lang="en-US" sz="1000" b="1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___________________     ____________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Total invested                     $____________       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      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        Use Assets</a:t>
            </a:r>
            <a:r>
              <a:rPr lang="en-US" sz="1400" b="1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[4]</a:t>
            </a:r>
            <a:endParaRPr lang="en-US" sz="1400" b="1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</a:t>
            </a:r>
            <a:r>
              <a:rPr lang="en-US" sz="1000" b="1" dirty="0"/>
              <a:t>___________________   $____________            TOTAL LIABILITIES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___________________     ____________             AND NET WORTH             $</a:t>
            </a:r>
            <a:r>
              <a:rPr lang="en-US" sz="1000" dirty="0"/>
              <a:t>___________</a:t>
            </a:r>
            <a:endParaRPr lang="en-US" sz="1000" b="1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___________________     ____________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___________________     ____________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    ___________________     ____________</a:t>
            </a:r>
            <a:endParaRPr lang="en-US" sz="1000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___________________     ____________</a:t>
            </a:r>
            <a:endParaRPr lang="en-US" sz="1000" b="1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/>
              <a:t>Total use assets                  $____________</a:t>
            </a:r>
            <a:endParaRPr lang="en-US" sz="1000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           </a:t>
            </a:r>
            <a:r>
              <a:rPr lang="en-US" sz="1000" b="1" dirty="0"/>
              <a:t>TOTAL ASSETS  $____________</a:t>
            </a:r>
            <a:endParaRPr lang="en-US" sz="1000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dirty="0"/>
              <a:t> </a:t>
            </a: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endParaRPr lang="en-US" sz="1000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endParaRPr lang="en-US" sz="1000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endParaRPr lang="en-US" sz="1000" dirty="0"/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br>
              <a:rPr lang="en-US" sz="1000" dirty="0"/>
            </a:br>
            <a:r>
              <a:rPr lang="en-US" sz="1000" b="1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[1]</a:t>
            </a:r>
            <a:r>
              <a:rPr lang="en-US" sz="1000" b="1" dirty="0"/>
              <a:t> </a:t>
            </a:r>
            <a:r>
              <a:rPr lang="en-US" sz="1000" dirty="0"/>
              <a:t>Cash, Savings Accounts, Checking Accounts</a:t>
            </a:r>
            <a:endParaRPr lang="en-US" sz="1000" b="1" dirty="0"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[2]</a:t>
            </a:r>
            <a:r>
              <a:rPr lang="en-US" sz="1000" b="1" dirty="0"/>
              <a:t> </a:t>
            </a:r>
            <a:r>
              <a:rPr lang="en-US" sz="1000" dirty="0"/>
              <a:t>Outstanding Real Estate Loans, Credit Cards, Auto Loans, Personal Loans</a:t>
            </a:r>
            <a:endParaRPr lang="en-US" sz="1000" dirty="0"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[3]</a:t>
            </a:r>
            <a:r>
              <a:rPr lang="en-US" sz="1000" b="1" dirty="0"/>
              <a:t> </a:t>
            </a:r>
            <a:r>
              <a:rPr lang="en-US" sz="1000" dirty="0"/>
              <a:t>IRAs, TSAs, 401ks, Investment, Real Estate, CDs, Antiques presented at fair market value.</a:t>
            </a:r>
            <a:endParaRPr lang="en-US" sz="1000" b="1" dirty="0"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defTabSz="1019175" eaLnBrk="1" hangingPunct="1">
              <a:lnSpc>
                <a:spcPct val="80000"/>
              </a:lnSpc>
              <a:buNone/>
              <a:defRPr/>
            </a:pPr>
            <a:r>
              <a:rPr lang="en-US" sz="1000" b="1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[4]</a:t>
            </a:r>
            <a:r>
              <a:rPr lang="en-US" sz="1000" b="1" dirty="0"/>
              <a:t> </a:t>
            </a:r>
            <a:r>
              <a:rPr lang="en-US" sz="1000" dirty="0"/>
              <a:t>Residence, Autos, Personal belongings presented at fair market value.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B06767-AA90-49B7-BD94-B6E22435CC75}"/>
              </a:ext>
            </a:extLst>
          </p:cNvPr>
          <p:cNvSpPr txBox="1"/>
          <p:nvPr/>
        </p:nvSpPr>
        <p:spPr>
          <a:xfrm>
            <a:off x="5105400" y="4572000"/>
            <a:ext cx="5715000" cy="92333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Use this guide to determine the answer. For a download of this form and more Christian stewardship information, see https://rmni.org/financial-ministry.html</a:t>
            </a:r>
          </a:p>
        </p:txBody>
      </p:sp>
      <p:sp>
        <p:nvSpPr>
          <p:cNvPr id="21508" name="TextBox 1">
            <a:extLst>
              <a:ext uri="{FF2B5EF4-FFF2-40B4-BE49-F238E27FC236}">
                <a16:creationId xmlns:a16="http://schemas.microsoft.com/office/drawing/2014/main" id="{84FC8306-2927-43BF-B7C9-A8D5DECE7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1050" y="6172200"/>
            <a:ext cx="615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END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A410EA-ADE4-45CF-B7E7-F9F0F7F52DAD}"/>
              </a:ext>
            </a:extLst>
          </p:cNvPr>
          <p:cNvSpPr txBox="1"/>
          <p:nvPr/>
        </p:nvSpPr>
        <p:spPr>
          <a:xfrm>
            <a:off x="7848600" y="1723044"/>
            <a:ext cx="297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Do your assets exceed your liabilities?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905A951-6E60-43B0-AB5A-DE399D5C1E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189" y="201614"/>
            <a:ext cx="5957887" cy="1747837"/>
          </a:xfrm>
        </p:spPr>
        <p:txBody>
          <a:bodyPr vert="horz" wrap="square" lIns="92020" tIns="46011" rIns="92020" bIns="46011" numCol="1" anchor="ctr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PLANNING WITH YOUR SURPLUS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4CE7CB4-BB3A-46AC-B399-184D6D1805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2151064"/>
            <a:ext cx="10058400" cy="4402135"/>
          </a:xfrm>
        </p:spPr>
        <p:txBody>
          <a:bodyPr vert="horz" wrap="square" lIns="92020" tIns="46011" rIns="92020" bIns="46011" numCol="1" anchor="t" anchorCtr="0" compatLnSpc="1">
            <a:prstTxWarp prst="textNoShape">
              <a:avLst/>
            </a:prstTxWarp>
          </a:bodyPr>
          <a:lstStyle/>
          <a:p>
            <a:pPr marL="382588" indent="-382588" defTabSz="1019175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dirty="0">
                <a:latin typeface="Arial" charset="0"/>
              </a:rPr>
              <a:t>God</a:t>
            </a:r>
            <a:r>
              <a:rPr lang="en-US" dirty="0">
                <a:latin typeface="Arial" charset="0"/>
                <a:sym typeface="SansSerif" pitchFamily="2" charset="2"/>
              </a:rPr>
              <a:t>’</a:t>
            </a:r>
            <a:r>
              <a:rPr lang="en-US" dirty="0">
                <a:latin typeface="Arial" charset="0"/>
              </a:rPr>
              <a:t>s plans </a:t>
            </a:r>
            <a:r>
              <a:rPr lang="en-US" b="1" dirty="0">
                <a:latin typeface="Arial" charset="0"/>
              </a:rPr>
              <a:t>never</a:t>
            </a:r>
            <a:r>
              <a:rPr lang="en-US" dirty="0">
                <a:latin typeface="Arial" charset="0"/>
              </a:rPr>
              <a:t> fail (Is. 14:27; Ps. 33:11), so we need to </a:t>
            </a:r>
            <a:r>
              <a:rPr lang="en-US" b="1" dirty="0">
                <a:latin typeface="Arial" charset="0"/>
              </a:rPr>
              <a:t>try</a:t>
            </a:r>
            <a:r>
              <a:rPr lang="en-US" dirty="0">
                <a:latin typeface="Arial" charset="0"/>
              </a:rPr>
              <a:t> to understand God’s will (Eph. 5:17; Jer. 9:23-24).</a:t>
            </a:r>
          </a:p>
          <a:p>
            <a:pPr marL="382588" indent="-382588" defTabSz="1019175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dirty="0">
                <a:latin typeface="Arial" charset="0"/>
              </a:rPr>
              <a:t>Planning is “spiritual” (Prov. 12:5; 16:3)</a:t>
            </a:r>
          </a:p>
          <a:p>
            <a:pPr marL="382588" indent="-382588" defTabSz="1019175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dirty="0">
                <a:latin typeface="Arial" charset="0"/>
              </a:rPr>
              <a:t>Get good counsel (Prov. 12:15; 13:10)</a:t>
            </a:r>
          </a:p>
          <a:p>
            <a:pPr marL="382588" indent="-382588" defTabSz="1019175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dirty="0">
                <a:latin typeface="Arial" charset="0"/>
              </a:rPr>
              <a:t>God can will in our will (Phil. 2:12-13)</a:t>
            </a:r>
          </a:p>
          <a:p>
            <a:pPr marL="382588" indent="-382588" defTabSz="1019175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dirty="0">
                <a:latin typeface="Arial" charset="0"/>
              </a:rPr>
              <a:t>“What has God given </a:t>
            </a:r>
            <a:r>
              <a:rPr lang="en-US" i="1" dirty="0">
                <a:latin typeface="Arial" charset="0"/>
              </a:rPr>
              <a:t>you</a:t>
            </a:r>
            <a:r>
              <a:rPr lang="en-US" dirty="0">
                <a:latin typeface="Arial" charset="0"/>
              </a:rPr>
              <a:t> faith to believe Him for ?” </a:t>
            </a:r>
            <a:r>
              <a:rPr lang="en-US" sz="1800" dirty="0">
                <a:latin typeface="Arial" charset="0"/>
              </a:rPr>
              <a:t>Bill </a:t>
            </a:r>
            <a:r>
              <a:rPr lang="en-US" sz="1800" dirty="0" err="1">
                <a:latin typeface="Arial" charset="0"/>
              </a:rPr>
              <a:t>Gothard</a:t>
            </a:r>
            <a:endParaRPr lang="en-US" sz="1800" dirty="0">
              <a:latin typeface="Arial" charset="0"/>
            </a:endParaRPr>
          </a:p>
          <a:p>
            <a:pPr marL="827088" lvl="1" indent="-317500" defTabSz="1019175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500" dirty="0">
                <a:latin typeface="Arial" charset="0"/>
              </a:rPr>
              <a:t>Try constructing a financial timeline, using 70 years.</a:t>
            </a:r>
          </a:p>
        </p:txBody>
      </p:sp>
      <p:pic>
        <p:nvPicPr>
          <p:cNvPr id="8196" name="Picture 4" descr="BD04972_">
            <a:extLst>
              <a:ext uri="{FF2B5EF4-FFF2-40B4-BE49-F238E27FC236}">
                <a16:creationId xmlns:a16="http://schemas.microsoft.com/office/drawing/2014/main" id="{FC6BB08D-F01A-428E-9164-8BE8DDFCE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864" y="0"/>
            <a:ext cx="3005137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01598BB-680C-4055-889E-B8EC0C141A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762000"/>
            <a:ext cx="10058400" cy="1277938"/>
          </a:xfrm>
        </p:spPr>
        <p:txBody>
          <a:bodyPr vert="horz" wrap="square" lIns="92010" tIns="46005" rIns="92010" bIns="46005" numCol="1" anchor="ctr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TWO APPROACHES TO SPENDING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6BFFE31-6AA7-4213-9A7A-D508580553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10058400" cy="4056062"/>
          </a:xfrm>
        </p:spPr>
        <p:txBody>
          <a:bodyPr vert="horz" wrap="square" lIns="92010" tIns="46005" rIns="92010" bIns="46005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>
                <a:latin typeface="Arial" charset="0"/>
              </a:rPr>
              <a:t>From a false assumption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300" dirty="0">
                <a:latin typeface="Arial" charset="0"/>
              </a:rPr>
              <a:t>of what “ought” to be able to spend.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300" dirty="0">
                <a:latin typeface="Arial" charset="0"/>
              </a:rPr>
              <a:t>“I owe it to myself!” “I deserve to be able to ….”—a deductive approach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>
                <a:latin typeface="Arial" charset="0"/>
              </a:rPr>
              <a:t>From actual income/provision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z="3300" dirty="0">
                <a:latin typeface="Arial" charset="0"/>
              </a:rPr>
              <a:t>From </a:t>
            </a:r>
            <a:r>
              <a:rPr lang="en-US" sz="3300" b="1" dirty="0">
                <a:latin typeface="Arial" charset="0"/>
              </a:rPr>
              <a:t>within</a:t>
            </a:r>
            <a:r>
              <a:rPr lang="en-US" sz="3300" dirty="0">
                <a:latin typeface="Arial" charset="0"/>
              </a:rPr>
              <a:t> the circle of God</a:t>
            </a:r>
            <a:r>
              <a:rPr lang="en-US" sz="3300" dirty="0">
                <a:latin typeface="Arial" charset="0"/>
                <a:sym typeface="SansSerif" pitchFamily="2" charset="2"/>
              </a:rPr>
              <a:t>’</a:t>
            </a:r>
            <a:r>
              <a:rPr lang="en-US" sz="3300" dirty="0">
                <a:latin typeface="Arial" charset="0"/>
              </a:rPr>
              <a:t>s provision—an inductive approach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2E6DA5E-919A-4828-9006-C61D0395D0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10058400" cy="811213"/>
          </a:xfrm>
        </p:spPr>
        <p:txBody>
          <a:bodyPr vert="horz" wrap="square" lIns="92010" tIns="46005" rIns="92010" bIns="46005" numCol="1" anchor="ctr" anchorCtr="0" compatLnSpc="1">
            <a:prstTxWarp prst="textNoShape">
              <a:avLst/>
            </a:prstTxWarp>
          </a:bodyPr>
          <a:lstStyle/>
          <a:p>
            <a:pPr algn="l" defTabSz="1019175" eaLnBrk="1" hangingPunct="1">
              <a:defRPr/>
            </a:pPr>
            <a:r>
              <a:rPr lang="en-US" sz="4000" dirty="0">
                <a:solidFill>
                  <a:schemeClr val="tx1"/>
                </a:solidFill>
              </a:rPr>
              <a:t>Income isn’t the major issue in budgeting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18EF19A-0E4E-485E-9B65-54FF357EC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47838"/>
            <a:ext cx="10058400" cy="4235450"/>
          </a:xfrm>
        </p:spPr>
        <p:txBody>
          <a:bodyPr vert="horz" wrap="square" lIns="92010" tIns="46005" rIns="92010" bIns="46005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buFontTx/>
              <a:buChar char="•"/>
              <a:defRPr/>
            </a:pPr>
            <a:r>
              <a:rPr lang="en-US" sz="3300" dirty="0">
                <a:latin typeface="Arial" charset="0"/>
              </a:rPr>
              <a:t>Here is a list of the nations with the highest percentage of consumers who have no spare cash: 1—America (22%) 1—Portugal (22%) 3—Canada (19%) 4—United Kingdom (17%) 5—France (16%) 6—Netherlands (15%) </a:t>
            </a:r>
            <a:r>
              <a:rPr lang="en-US" sz="1400" dirty="0" err="1">
                <a:latin typeface="Arial" charset="0"/>
              </a:rPr>
              <a:t>ACNielson</a:t>
            </a:r>
            <a:r>
              <a:rPr lang="en-US" sz="1400" dirty="0">
                <a:latin typeface="Arial" charset="0"/>
              </a:rPr>
              <a:t> Online Consumer Confidence Survey—Global Survey, 1/11/2005 </a:t>
            </a:r>
          </a:p>
          <a:p>
            <a:pPr lvl="2" eaLnBrk="1" hangingPunct="1">
              <a:buFontTx/>
              <a:buChar char="•"/>
              <a:defRPr/>
            </a:pPr>
            <a:r>
              <a:rPr lang="en-US" dirty="0">
                <a:latin typeface="Arial" charset="0"/>
              </a:rPr>
              <a:t>But godliness with contentment is great gain--1 Timothy 6:6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PE01889_">
            <a:extLst>
              <a:ext uri="{FF2B5EF4-FFF2-40B4-BE49-F238E27FC236}">
                <a16:creationId xmlns:a16="http://schemas.microsoft.com/office/drawing/2014/main" id="{FF3DF423-F7BD-45C5-AE1F-F5B67D1E9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3260754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2">
            <a:extLst>
              <a:ext uri="{FF2B5EF4-FFF2-40B4-BE49-F238E27FC236}">
                <a16:creationId xmlns:a16="http://schemas.microsoft.com/office/drawing/2014/main" id="{5C967B19-55EA-4ABE-AB24-FEDD17EBC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44538"/>
            <a:ext cx="9144000" cy="1352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HOW TO BUDGET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- 7  STEPS -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D3678E6-4DE8-442C-971E-841F575CC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438400"/>
            <a:ext cx="10058400" cy="3529012"/>
          </a:xfrm>
        </p:spPr>
        <p:txBody>
          <a:bodyPr/>
          <a:lstStyle/>
          <a:p>
            <a:pPr marL="382588" indent="-382588" defTabSz="1019175"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latin typeface="Arial" charset="0"/>
              </a:rPr>
              <a:t>1. Pray for wisdom (James 1:5) and for self-control (Galatians 5:23).  Habitual overspending is a spiritual issue.</a:t>
            </a:r>
          </a:p>
          <a:p>
            <a:pPr marL="382588" indent="-382588" defTabSz="1019175"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latin typeface="Arial" charset="0"/>
              </a:rPr>
              <a:t>2. BEFORE spending, plan MONTHLY expenses and LONG TERM GOALS (greater than 1 year, requiring savings).</a:t>
            </a:r>
          </a:p>
          <a:p>
            <a:pPr marL="382588" indent="-382588" defTabSz="1019175" eaLnBrk="1" hangingPunct="1">
              <a:lnSpc>
                <a:spcPct val="90000"/>
              </a:lnSpc>
              <a:buNone/>
              <a:defRPr/>
            </a:pPr>
            <a:r>
              <a:rPr lang="en-US" sz="2800" dirty="0">
                <a:latin typeface="Arial" charset="0"/>
              </a:rPr>
              <a:t>3. Record DAILY expenses in a columnar ledger or software program—keep a running total in each expense category (using the ledger or on the outside of a cash envelope).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58B83868-69DA-4AE4-A32E-2F8F8F51E43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94624"/>
            <a:ext cx="9982200" cy="41862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900" dirty="0">
                <a:latin typeface="Arial" charset="0"/>
              </a:rPr>
              <a:t>4. At </a:t>
            </a:r>
            <a:r>
              <a:rPr lang="en-US" sz="2900" b="1" dirty="0">
                <a:latin typeface="Arial" charset="0"/>
              </a:rPr>
              <a:t>month’s</a:t>
            </a:r>
            <a:r>
              <a:rPr lang="en-US" sz="2900" dirty="0">
                <a:latin typeface="Arial" charset="0"/>
              </a:rPr>
              <a:t> end, TOTAL expenses in each category and compare with target figures, and adjust for next month, if needed.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900" dirty="0">
                <a:latin typeface="Arial" charset="0"/>
              </a:rPr>
              <a:t>5. Compare ALL expenses and with ALL income.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900" dirty="0">
                <a:latin typeface="Arial" charset="0"/>
              </a:rPr>
              <a:t>6. Move any surplus to savings, earmarking it for a particular need.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900" dirty="0">
                <a:latin typeface="Arial" charset="0"/>
              </a:rPr>
              <a:t>7. Deduct any shortfall from your next pay before spending it.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0AC159F-82CB-4AA7-9CCF-B70604896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44538"/>
            <a:ext cx="9144000" cy="13525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HOW TO BUDGET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- 7  STEPS - </a:t>
            </a:r>
          </a:p>
        </p:txBody>
      </p:sp>
      <p:pic>
        <p:nvPicPr>
          <p:cNvPr id="9" name="Picture 4" descr="PE01889_">
            <a:extLst>
              <a:ext uri="{FF2B5EF4-FFF2-40B4-BE49-F238E27FC236}">
                <a16:creationId xmlns:a16="http://schemas.microsoft.com/office/drawing/2014/main" id="{E5E80784-621E-426C-BBE0-E44DD4103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3260754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Income&amp;ExpenseForm">
            <a:extLst>
              <a:ext uri="{FF2B5EF4-FFF2-40B4-BE49-F238E27FC236}">
                <a16:creationId xmlns:a16="http://schemas.microsoft.com/office/drawing/2014/main" id="{8976B076-C861-4A39-A08B-7FF2A39B81B0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1764" y="0"/>
            <a:ext cx="5456237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220DB916-4394-4A28-A529-DB0BD0F3F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076" y="1209676"/>
            <a:ext cx="2632075" cy="4175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82030" tIns="41015" rIns="82030" bIns="41015">
            <a:spAutoFit/>
          </a:bodyPr>
          <a:lstStyle/>
          <a:p>
            <a:pPr defTabSz="820738" eaLnBrk="0" hangingPunct="0">
              <a:spcBef>
                <a:spcPct val="50000"/>
              </a:spcBef>
              <a:defRPr/>
            </a:pPr>
            <a:endParaRPr kumimoji="1" lang="en-US" sz="22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3A6AE3AC-A409-435D-B26F-60912CB06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311775"/>
            <a:ext cx="3678238" cy="7599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82030" tIns="41015" rIns="82030" bIns="41015">
            <a:spAutoFit/>
          </a:bodyPr>
          <a:lstStyle/>
          <a:p>
            <a:pPr defTabSz="820738" eaLnBrk="0" hangingPunct="0">
              <a:spcBef>
                <a:spcPct val="50000"/>
              </a:spcBef>
              <a:defRPr/>
            </a:pPr>
            <a:r>
              <a:rPr kumimoji="1" lang="en-US" sz="2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 www.crown.org you’ll find additional budgeting aids</a:t>
            </a: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61003824-BA9D-4E4D-88EA-B748FB25E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553" y="2188167"/>
            <a:ext cx="2133598" cy="1313937"/>
          </a:xfrm>
          <a:prstGeom prst="rect">
            <a:avLst/>
          </a:prstGeom>
          <a:solidFill>
            <a:srgbClr val="00206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82030" tIns="41015" rIns="82030" bIns="41015">
            <a:spAutoFit/>
          </a:bodyPr>
          <a:lstStyle/>
          <a:p>
            <a:pPr defTabSz="820738" eaLnBrk="0" hangingPunct="0">
              <a:spcBef>
                <a:spcPct val="50000"/>
              </a:spcBef>
              <a:defRPr/>
            </a:pPr>
            <a:r>
              <a:rPr kumimoji="1" 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Budget busters</a:t>
            </a:r>
          </a:p>
        </p:txBody>
      </p:sp>
      <p:sp>
        <p:nvSpPr>
          <p:cNvPr id="13318" name="Line 6">
            <a:extLst>
              <a:ext uri="{FF2B5EF4-FFF2-40B4-BE49-F238E27FC236}">
                <a16:creationId xmlns:a16="http://schemas.microsoft.com/office/drawing/2014/main" id="{22CE75F9-2658-4B98-A607-FCBEED53AC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56074" y="1681163"/>
            <a:ext cx="1870076" cy="1142999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F40435C3-9E73-4C87-9BCB-886663BA7C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56076" y="941389"/>
            <a:ext cx="3948113" cy="1882775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id="{50427A5D-8622-431A-8337-7F8FCAC895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6076" y="2824163"/>
            <a:ext cx="1870075" cy="4699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B84C509A-98B4-4938-908D-4F3ADC262D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56076" y="2352675"/>
            <a:ext cx="3255963" cy="471488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3587956-AA62-4A78-A943-76D6EDE9F1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6076" y="2824164"/>
            <a:ext cx="1801813" cy="873125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B2C69A13-D9FD-4A4A-97C3-9C7D38587E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6076" y="2824163"/>
            <a:ext cx="1939925" cy="2487612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id="{B7719843-CA73-4497-9304-DFE5016F7B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56076" y="1882775"/>
            <a:ext cx="3948113" cy="941388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>
            <a:extLst>
              <a:ext uri="{FF2B5EF4-FFF2-40B4-BE49-F238E27FC236}">
                <a16:creationId xmlns:a16="http://schemas.microsoft.com/office/drawing/2014/main" id="{42107589-75E7-402C-AD8D-6930B3C8E7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6075" y="2824163"/>
            <a:ext cx="387985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>
            <a:extLst>
              <a:ext uri="{FF2B5EF4-FFF2-40B4-BE49-F238E27FC236}">
                <a16:creationId xmlns:a16="http://schemas.microsoft.com/office/drawing/2014/main" id="{2F9B36F9-AAA9-498C-A10F-1EE52A367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6076" y="2824164"/>
            <a:ext cx="1870075" cy="1277937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B6027936-F1F6-40C3-9909-EB17C722F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789124"/>
            <a:ext cx="4075113" cy="913828"/>
          </a:xfrm>
          <a:prstGeom prst="rect">
            <a:avLst/>
          </a:prstGeom>
          <a:solidFill>
            <a:schemeClr val="accent4">
              <a:lumMod val="10000"/>
              <a:alpha val="43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82030" tIns="41015" rIns="82030" bIns="41015">
            <a:spAutoFit/>
          </a:bodyPr>
          <a:lstStyle/>
          <a:p>
            <a:pPr defTabSz="820738" eaLnBrk="0" hangingPunct="0">
              <a:spcBef>
                <a:spcPct val="50000"/>
              </a:spcBef>
              <a:defRPr/>
            </a:pPr>
            <a:r>
              <a:rPr kumimoji="1"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Download this and other helpful financial forms at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https://rmni.org/financial-ministry.html</a:t>
            </a: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4A4CBBC-AB0D-4EE5-B71B-59D00F5C2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48443"/>
            <a:ext cx="100584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Typical Budget Problems -1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9E5D214-C4D2-40F9-AE6F-C1C012F0D3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10058400" cy="4876800"/>
          </a:xfrm>
        </p:spPr>
        <p:txBody>
          <a:bodyPr/>
          <a:lstStyle/>
          <a:p>
            <a:pPr marL="382588" indent="-382588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Spending over 40% of net spendable income (gross income, less taxes and giving) for housing &amp; utilities</a:t>
            </a:r>
          </a:p>
          <a:p>
            <a:pPr marL="382588" indent="-382588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High cell phone bills, buying expensive smart phones “over time” (which is debt) </a:t>
            </a:r>
          </a:p>
          <a:p>
            <a:pPr marL="382588" indent="-382588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Food category out-of-control, including eating out </a:t>
            </a:r>
          </a:p>
          <a:p>
            <a:pPr marL="382588" indent="-382588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“Over-recreating,” including cable/streaming services, trips, fitness clubs, and movies </a:t>
            </a:r>
            <a:r>
              <a:rPr lang="en-US" sz="2000" dirty="0">
                <a:latin typeface="Arial" charset="0"/>
              </a:rPr>
              <a:t>(tip: put cash into envelopes and don’t spend until you have sufficient money in the envelope)</a:t>
            </a:r>
          </a:p>
          <a:p>
            <a:pPr marL="382588" indent="-382588" defTabSz="1019175" eaLnBrk="1" hangingPunct="1">
              <a:lnSpc>
                <a:spcPct val="90000"/>
              </a:lnSpc>
              <a:buClr>
                <a:srgbClr val="FF3300"/>
              </a:buClr>
              <a:buFontTx/>
              <a:buChar char="•"/>
              <a:defRPr/>
            </a:pPr>
            <a:r>
              <a:rPr lang="en-US" sz="2800" dirty="0">
                <a:latin typeface="Arial" charset="0"/>
              </a:rPr>
              <a:t>Paying too much for auto insurance &amp; having inadequate life insurance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33CB621-59FB-4B54-94BC-1EFE533B1B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100584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Typical Budget Problems -2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A4485F1-675B-4E1E-9955-0C2935E4D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371599"/>
            <a:ext cx="10058400" cy="5083175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High debt load and failure to even list and total all debt including interest rates </a:t>
            </a:r>
            <a:r>
              <a:rPr lang="en-US" sz="2000" dirty="0">
                <a:latin typeface="Arial" charset="0"/>
              </a:rPr>
              <a:t>(tip: Debt List form can be found at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https://rmni.org/financial-ministry.html</a:t>
            </a:r>
            <a:r>
              <a:rPr lang="en-US" sz="2000" dirty="0">
                <a:latin typeface="Arial" charset="0"/>
              </a:rPr>
              <a:t>)</a:t>
            </a:r>
          </a:p>
          <a:p>
            <a:pPr eaLnBrk="1" hangingPunct="1">
              <a:buClr>
                <a:srgbClr val="FF3300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Little or no savings—failure to plan for future needs and goals</a:t>
            </a:r>
          </a:p>
          <a:p>
            <a:pPr eaLnBrk="1" hangingPunct="1">
              <a:buClr>
                <a:srgbClr val="FF3300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“Miscellaneous” spending out-of-control</a:t>
            </a:r>
          </a:p>
          <a:p>
            <a:pPr eaLnBrk="1" hangingPunct="1">
              <a:buClr>
                <a:srgbClr val="FF3300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Unable to pay for private schooling</a:t>
            </a:r>
          </a:p>
          <a:p>
            <a:pPr eaLnBrk="1" hangingPunct="1">
              <a:buClr>
                <a:srgbClr val="FF3300"/>
              </a:buClr>
              <a:buFontTx/>
              <a:buChar char="•"/>
              <a:defRPr/>
            </a:pPr>
            <a:r>
              <a:rPr lang="en-US" dirty="0">
                <a:latin typeface="Arial" charset="0"/>
              </a:rPr>
              <a:t>Putting too much or too little into retirement investments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RevcubeLE.p3d 0"/>
  <p:tag name="POWER3D OPTIONS" val="Medium "/>
  <p:tag name="POWER3D SOUND" val="Revolving Cube"/>
</p:tagLst>
</file>

<file path=ppt/theme/theme1.xml><?xml version="1.0" encoding="utf-8"?>
<a:theme xmlns:a="http://schemas.openxmlformats.org/drawingml/2006/main" name="Stocks[1]">
  <a:themeElements>
    <a:clrScheme name="Stocks[1]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ocks[1]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ocks[1]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ocks[1]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cks[1]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cks[1]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cks[1]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cks[1]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ocks[1]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1297</Words>
  <Application>Microsoft Office PowerPoint</Application>
  <PresentationFormat>Widescreen</PresentationFormat>
  <Paragraphs>131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Verdana</vt:lpstr>
      <vt:lpstr>Times New Roman</vt:lpstr>
      <vt:lpstr>Wingdings</vt:lpstr>
      <vt:lpstr>Arial Unicode MS</vt:lpstr>
      <vt:lpstr>SansSerif</vt:lpstr>
      <vt:lpstr>Stocks[1]</vt:lpstr>
      <vt:lpstr>Competition</vt:lpstr>
      <vt:lpstr>BUDGET  WORKSHOP</vt:lpstr>
      <vt:lpstr>PLANNING WITH YOUR SURPLUS</vt:lpstr>
      <vt:lpstr>TWO APPROACHES TO SPENDING</vt:lpstr>
      <vt:lpstr>Income isn’t the major issue in budgeting</vt:lpstr>
      <vt:lpstr>HOW TO BUDGET  - 7  STEPS - </vt:lpstr>
      <vt:lpstr>HOW TO BUDGET  - 7  STEPS - </vt:lpstr>
      <vt:lpstr>PowerPoint Presentation</vt:lpstr>
      <vt:lpstr>Typical Budget Problems -1</vt:lpstr>
      <vt:lpstr>Typical Budget Problems -2</vt:lpstr>
      <vt:lpstr>Typical Budget Problems -3</vt:lpstr>
      <vt:lpstr>Budget Balancing</vt:lpstr>
      <vt:lpstr>6 LEVELS OF GIVING</vt:lpstr>
      <vt:lpstr>BUDGETING TIPS</vt:lpstr>
      <vt:lpstr>More BUDGETING TIPS</vt:lpstr>
      <vt:lpstr>PowerPoint Presentation</vt:lpstr>
    </vt:vector>
  </TitlesOfParts>
  <Company>Reconciliation Ministries 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BIBLICAL FINANCIAL PRINCIPLES</dc:title>
  <dc:creator>Jim Sutherland</dc:creator>
  <cp:lastModifiedBy>Walt Robertson</cp:lastModifiedBy>
  <cp:revision>14</cp:revision>
  <dcterms:created xsi:type="dcterms:W3CDTF">2006-12-12T20:36:02Z</dcterms:created>
  <dcterms:modified xsi:type="dcterms:W3CDTF">2021-02-10T17:19:26Z</dcterms:modified>
</cp:coreProperties>
</file>