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281" r:id="rId3"/>
    <p:sldId id="290" r:id="rId4"/>
    <p:sldId id="282" r:id="rId5"/>
    <p:sldId id="283" r:id="rId6"/>
    <p:sldId id="285" r:id="rId7"/>
    <p:sldId id="260" r:id="rId8"/>
    <p:sldId id="291" r:id="rId9"/>
    <p:sldId id="310" r:id="rId10"/>
    <p:sldId id="311" r:id="rId11"/>
    <p:sldId id="292" r:id="rId12"/>
    <p:sldId id="258" r:id="rId13"/>
    <p:sldId id="293" r:id="rId14"/>
    <p:sldId id="279" r:id="rId15"/>
    <p:sldId id="280" r:id="rId16"/>
    <p:sldId id="263" r:id="rId17"/>
    <p:sldId id="297" r:id="rId18"/>
    <p:sldId id="259" r:id="rId19"/>
    <p:sldId id="264" r:id="rId20"/>
    <p:sldId id="265" r:id="rId21"/>
    <p:sldId id="268" r:id="rId22"/>
    <p:sldId id="266" r:id="rId23"/>
    <p:sldId id="272" r:id="rId24"/>
    <p:sldId id="273" r:id="rId25"/>
    <p:sldId id="275" r:id="rId26"/>
    <p:sldId id="277" r:id="rId27"/>
    <p:sldId id="271" r:id="rId28"/>
    <p:sldId id="278" r:id="rId29"/>
    <p:sldId id="276" r:id="rId30"/>
    <p:sldId id="312" r:id="rId31"/>
    <p:sldId id="304" r:id="rId32"/>
    <p:sldId id="306" r:id="rId33"/>
    <p:sldId id="307" r:id="rId34"/>
    <p:sldId id="303" r:id="rId35"/>
    <p:sldId id="298" r:id="rId36"/>
    <p:sldId id="300" r:id="rId37"/>
    <p:sldId id="301" r:id="rId38"/>
    <p:sldId id="274" r:id="rId39"/>
    <p:sldId id="309" r:id="rId40"/>
    <p:sldId id="299" r:id="rId41"/>
    <p:sldId id="302" r:id="rId42"/>
    <p:sldId id="262" r:id="rId43"/>
    <p:sldId id="314" r:id="rId44"/>
    <p:sldId id="270" r:id="rId45"/>
    <p:sldId id="305" r:id="rId46"/>
    <p:sldId id="313" r:id="rId47"/>
    <p:sldId id="296" r:id="rId48"/>
    <p:sldId id="286" r:id="rId49"/>
    <p:sldId id="284" r:id="rId50"/>
    <p:sldId id="295" r:id="rId51"/>
    <p:sldId id="287" r:id="rId52"/>
    <p:sldId id="289" r:id="rId53"/>
    <p:sldId id="308" r:id="rId5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32" autoAdjust="0"/>
    <p:restoredTop sz="94630" autoAdjust="0"/>
  </p:normalViewPr>
  <p:slideViewPr>
    <p:cSldViewPr>
      <p:cViewPr varScale="1">
        <p:scale>
          <a:sx n="94" d="100"/>
          <a:sy n="94" d="100"/>
        </p:scale>
        <p:origin x="102" y="34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76D93A-A1F8-4CE6-883B-F8F949B17C2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51DC5245-B965-46FC-A8AD-AA000FB9390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B7396C0-EA5E-4486-A492-15B852A4F666}" type="datetimeFigureOut">
              <a:rPr lang="en-US"/>
              <a:pPr>
                <a:defRPr/>
              </a:pPr>
              <a:t>2/10/2021</a:t>
            </a:fld>
            <a:endParaRPr lang="en-US"/>
          </a:p>
        </p:txBody>
      </p:sp>
      <p:sp>
        <p:nvSpPr>
          <p:cNvPr id="4" name="Slide Image Placeholder 3">
            <a:extLst>
              <a:ext uri="{FF2B5EF4-FFF2-40B4-BE49-F238E27FC236}">
                <a16:creationId xmlns:a16="http://schemas.microsoft.com/office/drawing/2014/main" id="{75101E00-C42E-4344-B7E8-3BD91CF8BEF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E371422-9D9C-4B8F-8930-E1B871E2E67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B1B6BB8-CEA7-48BA-AC80-2689B93CA3A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6CCD0329-F3FB-448D-9620-2BBA431EE48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4F8F3ECB-E6DC-4077-BDCB-DF60A5457B2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371E5442-DF51-4F0D-8423-39E6ADDEBE4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24ACD279-A30D-46B4-ABCB-AAC041A17E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9332" name="Slide Number Placeholder 3">
            <a:extLst>
              <a:ext uri="{FF2B5EF4-FFF2-40B4-BE49-F238E27FC236}">
                <a16:creationId xmlns:a16="http://schemas.microsoft.com/office/drawing/2014/main" id="{42E613D7-A691-405F-B430-E36CDDD0905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B94357B-D7A5-4A08-929E-1C4F8BF81B5B}"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C0366C5E-6F9F-405B-A3F6-00F69B582A3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A314C0D0-175E-4929-9C6C-FD501C82F8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8548" name="Slide Number Placeholder 3">
            <a:extLst>
              <a:ext uri="{FF2B5EF4-FFF2-40B4-BE49-F238E27FC236}">
                <a16:creationId xmlns:a16="http://schemas.microsoft.com/office/drawing/2014/main" id="{4E0A7E31-8B48-4E49-8A40-F1300E500EE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C1C32D4-2B93-4753-8BB8-8A279AF990B9}"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28C33EA6-68A8-4A40-89CE-BDB8C1A018E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157213F4-EE8A-45D6-8A78-72FA80E9F8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9572" name="Slide Number Placeholder 3">
            <a:extLst>
              <a:ext uri="{FF2B5EF4-FFF2-40B4-BE49-F238E27FC236}">
                <a16:creationId xmlns:a16="http://schemas.microsoft.com/office/drawing/2014/main" id="{BD147A88-B87F-4490-B920-ED54598AC00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970DCFA-A21B-453F-BC85-3CFCA8A6D683}"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58EF38DA-BD99-4F82-870C-46929BE664D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395C4021-D8A6-4789-B5F5-9C07832EC5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0596" name="Slide Number Placeholder 3">
            <a:extLst>
              <a:ext uri="{FF2B5EF4-FFF2-40B4-BE49-F238E27FC236}">
                <a16:creationId xmlns:a16="http://schemas.microsoft.com/office/drawing/2014/main" id="{19886D09-963C-46AD-8D6B-F829725E3EB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695C0C7-BD8F-4616-927F-4A71EF28A5F8}"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1670190D-0951-4E82-A7C6-D8ED5713621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7DE415DE-4024-4F2D-A7CD-4001A7A1CA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1620" name="Slide Number Placeholder 3">
            <a:extLst>
              <a:ext uri="{FF2B5EF4-FFF2-40B4-BE49-F238E27FC236}">
                <a16:creationId xmlns:a16="http://schemas.microsoft.com/office/drawing/2014/main" id="{1C148B5D-2A1D-49B7-ABA6-67907A42E849}"/>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A444244-86B6-4F09-8E46-AC5329A97519}"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0E6A997F-6588-43C7-9490-D6CBE49EB5E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8C5B7F22-6C09-47A7-957E-757F73B29B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44" name="Slide Number Placeholder 3">
            <a:extLst>
              <a:ext uri="{FF2B5EF4-FFF2-40B4-BE49-F238E27FC236}">
                <a16:creationId xmlns:a16="http://schemas.microsoft.com/office/drawing/2014/main" id="{53E2E641-AAB6-496B-B916-3A41BD89FAF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51112A2-B62C-4603-8A38-78FC73415E97}"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B2C96273-EF86-4FF3-9B24-DA089EFEB69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00B3F1DC-8B04-460B-8495-B2E69A21D6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3668" name="Slide Number Placeholder 3">
            <a:extLst>
              <a:ext uri="{FF2B5EF4-FFF2-40B4-BE49-F238E27FC236}">
                <a16:creationId xmlns:a16="http://schemas.microsoft.com/office/drawing/2014/main" id="{20DCF3A7-30B4-427A-891E-7857F699BB4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BE94197-6933-4AA1-A30E-BC32A46F2D00}"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51A1A49E-4C0C-408D-81F2-6DD788661DB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9CE0D36E-59D7-4AE1-B579-0CC931624B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4692" name="Slide Number Placeholder 3">
            <a:extLst>
              <a:ext uri="{FF2B5EF4-FFF2-40B4-BE49-F238E27FC236}">
                <a16:creationId xmlns:a16="http://schemas.microsoft.com/office/drawing/2014/main" id="{D8CE5250-0D31-41DE-92B1-217CB8AD9B1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5F2097-AC94-439D-84DB-AFE8829E968D}"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EE6547A-852E-4B3D-A701-EA85256C80E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38A18280-ED43-45CE-ADD6-23D50A0ADF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5716" name="Slide Number Placeholder 3">
            <a:extLst>
              <a:ext uri="{FF2B5EF4-FFF2-40B4-BE49-F238E27FC236}">
                <a16:creationId xmlns:a16="http://schemas.microsoft.com/office/drawing/2014/main" id="{9C790D3F-273C-4506-A91A-F427322BB11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5790C7-B92D-4ABC-B677-AA6E8288035A}"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99F5FC7A-4B54-4CF1-8CFD-DA4C285FF27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135ACA0E-D54A-4583-BC11-BFD2C2ADBD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6740" name="Slide Number Placeholder 3">
            <a:extLst>
              <a:ext uri="{FF2B5EF4-FFF2-40B4-BE49-F238E27FC236}">
                <a16:creationId xmlns:a16="http://schemas.microsoft.com/office/drawing/2014/main" id="{0F6C6874-0D69-48F8-AF1B-25C9D0E77AE9}"/>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1C3C5F-EBBC-4EDE-86C8-53D1B678C5C3}"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0C7C590A-BD35-441F-99E4-B4CD6EC81E0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63CD31AD-1AAB-4EF2-B4A9-CC8D5A4761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7764" name="Slide Number Placeholder 3">
            <a:extLst>
              <a:ext uri="{FF2B5EF4-FFF2-40B4-BE49-F238E27FC236}">
                <a16:creationId xmlns:a16="http://schemas.microsoft.com/office/drawing/2014/main" id="{DCDEDC6B-C9F0-448E-8D9E-6E6E623ED3F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1BB822-4025-45C9-9D64-86552E5B6D64}"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61A611A4-7FAB-43C6-8018-B69C0E6601B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95CC75FF-00F8-46C9-9EC6-83E8B281A0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0356" name="Slide Number Placeholder 3">
            <a:extLst>
              <a:ext uri="{FF2B5EF4-FFF2-40B4-BE49-F238E27FC236}">
                <a16:creationId xmlns:a16="http://schemas.microsoft.com/office/drawing/2014/main" id="{0AF9E2FD-FF1B-42E8-9B0A-762C84B2F97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1E181AB-704A-4EFB-841B-A92CD608638D}"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05B2026C-0860-4BD2-A618-6D70FF14631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BF1B23B7-1192-43C0-9799-3ABE15A11F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8788" name="Slide Number Placeholder 3">
            <a:extLst>
              <a:ext uri="{FF2B5EF4-FFF2-40B4-BE49-F238E27FC236}">
                <a16:creationId xmlns:a16="http://schemas.microsoft.com/office/drawing/2014/main" id="{C8FEE487-D6A0-4016-A1FB-4FC2FC9BB85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998F722-DF86-4CFA-8023-A4EFF33FAFEE}"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DB1F2A7C-DCB5-467C-9826-C7749C3F2F9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D38A04AE-E45F-4A09-A15F-E6E71FB4AD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9812" name="Slide Number Placeholder 3">
            <a:extLst>
              <a:ext uri="{FF2B5EF4-FFF2-40B4-BE49-F238E27FC236}">
                <a16:creationId xmlns:a16="http://schemas.microsoft.com/office/drawing/2014/main" id="{6DB4EC16-2118-4137-A1E0-1CD848E0DFF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3E8A59-E6FD-4ADE-B3F0-F67575140A52}"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B14AB967-0B3C-44A2-9FB0-68CF16F641B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E54807FA-4FD8-4346-ACEA-D95543327F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0836" name="Slide Number Placeholder 3">
            <a:extLst>
              <a:ext uri="{FF2B5EF4-FFF2-40B4-BE49-F238E27FC236}">
                <a16:creationId xmlns:a16="http://schemas.microsoft.com/office/drawing/2014/main" id="{42DCE19E-E567-4068-9127-370CCA27A39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B66D5A-65D9-4B4E-9EB0-EEF23BF57F07}"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2B48F601-69A6-447C-B7DB-37643EF4FDA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547372D9-B81F-4E56-9795-793BC8E7EB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1860" name="Slide Number Placeholder 3">
            <a:extLst>
              <a:ext uri="{FF2B5EF4-FFF2-40B4-BE49-F238E27FC236}">
                <a16:creationId xmlns:a16="http://schemas.microsoft.com/office/drawing/2014/main" id="{676A4F78-EF6E-47E8-9064-BF7545387CC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4EB30A-709B-4CAB-B8F8-42C4797F356E}"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39C23147-98D8-4C95-8A0B-58E5F3C6CAC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541E045B-85F4-4962-8948-42D0EC7C2A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884" name="Slide Number Placeholder 3">
            <a:extLst>
              <a:ext uri="{FF2B5EF4-FFF2-40B4-BE49-F238E27FC236}">
                <a16:creationId xmlns:a16="http://schemas.microsoft.com/office/drawing/2014/main" id="{AC094C59-6BB1-4237-B83E-C98B90D3CF98}"/>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682E4E9-9309-424B-A661-0B1E8802B708}"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C110A017-98F2-4282-9B9A-5C50DFA6FEB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E8B6F24E-E286-4251-A7DD-97D169304F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3908" name="Slide Number Placeholder 3">
            <a:extLst>
              <a:ext uri="{FF2B5EF4-FFF2-40B4-BE49-F238E27FC236}">
                <a16:creationId xmlns:a16="http://schemas.microsoft.com/office/drawing/2014/main" id="{46BF2A8D-CE0D-4A6F-8FBC-5E386B39E7B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FAA92D4-2C1B-4E18-96CF-F917B771557E}"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0CA1AF61-3D04-4A28-8115-1C30FB55408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5E229B31-536F-4F9C-9CBA-F96E43582A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4932" name="Slide Number Placeholder 3">
            <a:extLst>
              <a:ext uri="{FF2B5EF4-FFF2-40B4-BE49-F238E27FC236}">
                <a16:creationId xmlns:a16="http://schemas.microsoft.com/office/drawing/2014/main" id="{EE1FDC54-E5D4-483C-9EF6-2D0F4CEF85B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044EE2C-BC50-4D5E-88A1-151B7087DF74}"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B3B320B3-0EF1-4D36-AF71-6078C439F68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E1D9E87E-EED5-4722-B3BF-2AE6245E3B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5956" name="Slide Number Placeholder 3">
            <a:extLst>
              <a:ext uri="{FF2B5EF4-FFF2-40B4-BE49-F238E27FC236}">
                <a16:creationId xmlns:a16="http://schemas.microsoft.com/office/drawing/2014/main" id="{AFEA4E8A-2474-49C9-99A4-884C52B138C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0505EC-DC8A-47CF-BD28-664289FD2C1C}"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7A0F13F2-D7E9-4D18-B7D2-34622FC9E37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08421A86-8780-4ACA-92E7-C456919E0F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6980" name="Slide Number Placeholder 3">
            <a:extLst>
              <a:ext uri="{FF2B5EF4-FFF2-40B4-BE49-F238E27FC236}">
                <a16:creationId xmlns:a16="http://schemas.microsoft.com/office/drawing/2014/main" id="{EBF7A08F-7A53-469B-AE54-1459B9FE597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C75A25-AB2F-4522-98C0-ACA3C0D2BC9E}"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16C30FA2-7D36-4475-839A-BC674C29542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C84D3862-161E-4D50-A79B-8BB067C2CA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8004" name="Slide Number Placeholder 3">
            <a:extLst>
              <a:ext uri="{FF2B5EF4-FFF2-40B4-BE49-F238E27FC236}">
                <a16:creationId xmlns:a16="http://schemas.microsoft.com/office/drawing/2014/main" id="{D8D6FC8E-E10B-4F75-8066-68B4FEA5588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6DD9A8-A8F7-4D06-9022-5B45852F379A}"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8EF7D698-167A-4477-851A-B896C6A6FC1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86A6394A-0EDD-4529-873B-D71CD37399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1380" name="Slide Number Placeholder 3">
            <a:extLst>
              <a:ext uri="{FF2B5EF4-FFF2-40B4-BE49-F238E27FC236}">
                <a16:creationId xmlns:a16="http://schemas.microsoft.com/office/drawing/2014/main" id="{2D29DC3A-5CE1-4575-B371-62A6CEF272B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CAF8454-4D79-4860-9EB0-ACD5267D7DC4}"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AE0F986B-0922-4447-A780-FD46600BC08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46E4665A-86AE-429B-AE59-16BB191EAE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9028" name="Slide Number Placeholder 3">
            <a:extLst>
              <a:ext uri="{FF2B5EF4-FFF2-40B4-BE49-F238E27FC236}">
                <a16:creationId xmlns:a16="http://schemas.microsoft.com/office/drawing/2014/main" id="{755FE7CA-1B4A-4594-ABAA-004639FF6789}"/>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A9A387-2B5B-47D9-B2D5-05E767B9F223}"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9055B8BE-028D-4555-BECA-EE4E554B438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a:extLst>
              <a:ext uri="{FF2B5EF4-FFF2-40B4-BE49-F238E27FC236}">
                <a16:creationId xmlns:a16="http://schemas.microsoft.com/office/drawing/2014/main" id="{C917E0EF-C54A-4A22-97F8-CA64F78304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0052" name="Slide Number Placeholder 3">
            <a:extLst>
              <a:ext uri="{FF2B5EF4-FFF2-40B4-BE49-F238E27FC236}">
                <a16:creationId xmlns:a16="http://schemas.microsoft.com/office/drawing/2014/main" id="{D70AA178-E815-41D7-959B-58FD7D6E4A5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F31EC0-4EB0-4B65-B363-8BCBB896825B}"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E5D533AF-85D8-416D-9AE9-7F648D32FBA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61C620E4-77ED-4154-BD8C-7B288693CD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1076" name="Slide Number Placeholder 3">
            <a:extLst>
              <a:ext uri="{FF2B5EF4-FFF2-40B4-BE49-F238E27FC236}">
                <a16:creationId xmlns:a16="http://schemas.microsoft.com/office/drawing/2014/main" id="{F41A9E69-13F7-4959-9412-ECE81D6EE6F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788EDD5-1EFA-42E4-A349-DCD4798BC181}"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02EDCFC7-DC4F-4EB0-93E8-DDDD5E6FFE9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1104D6E7-A5A9-4228-A3E3-4195C5E21A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2100" name="Slide Number Placeholder 3">
            <a:extLst>
              <a:ext uri="{FF2B5EF4-FFF2-40B4-BE49-F238E27FC236}">
                <a16:creationId xmlns:a16="http://schemas.microsoft.com/office/drawing/2014/main" id="{DE4D3E45-A01E-437A-99D9-91C690E699C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43FB63-9C14-4FED-A7C7-161BE235531C}"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310724AF-0D31-4F2F-9AA8-0D51DAD83FB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08785AFE-F73D-4D66-980B-4CC83D8EB6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24" name="Slide Number Placeholder 3">
            <a:extLst>
              <a:ext uri="{FF2B5EF4-FFF2-40B4-BE49-F238E27FC236}">
                <a16:creationId xmlns:a16="http://schemas.microsoft.com/office/drawing/2014/main" id="{ACAE0C2B-1615-402C-9D65-0088CC2A332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90722A-5263-44F0-B476-6788E95C02A6}"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DDE6583F-93C9-4AC5-B61F-6D34EB0701A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FDCDAFF7-93A9-4C0F-AE2A-3338848830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4148" name="Slide Number Placeholder 3">
            <a:extLst>
              <a:ext uri="{FF2B5EF4-FFF2-40B4-BE49-F238E27FC236}">
                <a16:creationId xmlns:a16="http://schemas.microsoft.com/office/drawing/2014/main" id="{D20104C3-AEC9-4631-98D7-B98EC2EB478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E65177-0546-4440-BCAB-E6E1B8436C18}"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54E500F9-BC8D-42BA-AE11-6B2997001C6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583E27F4-A35C-4D41-A124-9B5B11D2D3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5172" name="Slide Number Placeholder 3">
            <a:extLst>
              <a:ext uri="{FF2B5EF4-FFF2-40B4-BE49-F238E27FC236}">
                <a16:creationId xmlns:a16="http://schemas.microsoft.com/office/drawing/2014/main" id="{91A129CE-B5E0-4AAD-96FD-5F13EC2BB0CC}"/>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CC75B84-75A9-40AA-B111-5939F560E8CD}" type="slidenum">
              <a:rPr lang="en-US" altLang="en-US">
                <a:latin typeface="Calibri" panose="020F0502020204030204" pitchFamily="34" charset="0"/>
              </a:rPr>
              <a:pPr eaLnBrk="1" hangingPunct="1"/>
              <a:t>36</a:t>
            </a:fld>
            <a:endParaRPr lang="en-US"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21A4D0F3-5BD2-432A-B98C-655FD700ED8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4DC61CCC-3E70-405E-96B0-E03B42C8F7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6196" name="Slide Number Placeholder 3">
            <a:extLst>
              <a:ext uri="{FF2B5EF4-FFF2-40B4-BE49-F238E27FC236}">
                <a16:creationId xmlns:a16="http://schemas.microsoft.com/office/drawing/2014/main" id="{ED3C2374-237B-4108-84A0-C8D283F9F4D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932B41-4DAB-473E-BDCD-FA09D060A76B}" type="slidenum">
              <a:rPr lang="en-US" altLang="en-US">
                <a:latin typeface="Calibri" panose="020F0502020204030204" pitchFamily="34" charset="0"/>
              </a:rPr>
              <a:pPr eaLnBrk="1" hangingPunct="1"/>
              <a:t>37</a:t>
            </a:fld>
            <a:endParaRPr lang="en-US" altLang="en-US">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0AD3D16A-D2CD-49F2-90E1-FDE6E863B11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E7BE2EFD-E370-4D5E-8F3B-353D0D0040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7220" name="Slide Number Placeholder 3">
            <a:extLst>
              <a:ext uri="{FF2B5EF4-FFF2-40B4-BE49-F238E27FC236}">
                <a16:creationId xmlns:a16="http://schemas.microsoft.com/office/drawing/2014/main" id="{FBA4FE5B-E360-45F2-969E-BB2C35BB280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B7E4EE-7178-485E-B9C5-292D62225F90}"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59CFBEA7-1D07-407D-92C4-2BCD4A205B3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a:extLst>
              <a:ext uri="{FF2B5EF4-FFF2-40B4-BE49-F238E27FC236}">
                <a16:creationId xmlns:a16="http://schemas.microsoft.com/office/drawing/2014/main" id="{7D1FAE6E-5C8B-436B-98B8-2A88D4EB5C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8244" name="Slide Number Placeholder 3">
            <a:extLst>
              <a:ext uri="{FF2B5EF4-FFF2-40B4-BE49-F238E27FC236}">
                <a16:creationId xmlns:a16="http://schemas.microsoft.com/office/drawing/2014/main" id="{38D07916-A9E9-467C-9CA6-FDF7B1B91E5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C3FB5F-0C99-4DFF-9ABD-D6A594AE02B6}" type="slidenum">
              <a:rPr lang="en-US" altLang="en-US">
                <a:latin typeface="Calibri" panose="020F0502020204030204" pitchFamily="34" charset="0"/>
              </a:rPr>
              <a:pPr eaLnBrk="1" hangingPunct="1"/>
              <a:t>39</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FC3F8029-A08D-4296-B1ED-50AB2FB80FF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5A4AA6E4-11A5-4E29-BC77-2DF3124A84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04" name="Slide Number Placeholder 3">
            <a:extLst>
              <a:ext uri="{FF2B5EF4-FFF2-40B4-BE49-F238E27FC236}">
                <a16:creationId xmlns:a16="http://schemas.microsoft.com/office/drawing/2014/main" id="{0A05C7FE-3D38-48A8-A69B-620481621A9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643131-FAAE-4155-8EC7-A657338129F9}"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69FDEE80-2E94-433B-8DCA-888F88395E1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F4F5BC3D-0B2B-4D9E-A626-BBB57DD4A8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9268" name="Slide Number Placeholder 3">
            <a:extLst>
              <a:ext uri="{FF2B5EF4-FFF2-40B4-BE49-F238E27FC236}">
                <a16:creationId xmlns:a16="http://schemas.microsoft.com/office/drawing/2014/main" id="{DCF5EE7D-F5F5-4D2F-AFFB-FBE82BF64406}"/>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D5B35B-A070-466A-83CB-81B2D78C40CA}" type="slidenum">
              <a:rPr lang="en-US" altLang="en-US">
                <a:latin typeface="Calibri" panose="020F0502020204030204" pitchFamily="34" charset="0"/>
              </a:rPr>
              <a:pPr eaLnBrk="1" hangingPunct="1"/>
              <a:t>40</a:t>
            </a:fld>
            <a:endParaRPr lang="en-US" altLang="en-US">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1AE912C4-7B3B-4DE2-8E93-D2953BA886A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a:extLst>
              <a:ext uri="{FF2B5EF4-FFF2-40B4-BE49-F238E27FC236}">
                <a16:creationId xmlns:a16="http://schemas.microsoft.com/office/drawing/2014/main" id="{913C59BE-8554-4BDE-A81D-FAAAA6907C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0292" name="Slide Number Placeholder 3">
            <a:extLst>
              <a:ext uri="{FF2B5EF4-FFF2-40B4-BE49-F238E27FC236}">
                <a16:creationId xmlns:a16="http://schemas.microsoft.com/office/drawing/2014/main" id="{7FEE488F-26CA-417A-A6C9-EC873FDD48A8}"/>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7DF38F-0140-4815-A1FB-071BBBD2DD8B}" type="slidenum">
              <a:rPr lang="en-US" altLang="en-US">
                <a:latin typeface="Calibri" panose="020F0502020204030204" pitchFamily="34" charset="0"/>
              </a:rPr>
              <a:pPr eaLnBrk="1" hangingPunct="1"/>
              <a:t>41</a:t>
            </a:fld>
            <a:endParaRPr lang="en-US" altLang="en-US">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DCF60112-8C76-4598-BCF4-0493B2826A7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BCB2DB8E-1DC5-4E3D-B913-D6FEA9B06C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1316" name="Slide Number Placeholder 3">
            <a:extLst>
              <a:ext uri="{FF2B5EF4-FFF2-40B4-BE49-F238E27FC236}">
                <a16:creationId xmlns:a16="http://schemas.microsoft.com/office/drawing/2014/main" id="{F08FD08A-6D4C-47BE-8288-D51D12251C58}"/>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AD0227-720C-4354-93F1-0BAF3B010E9B}" type="slidenum">
              <a:rPr lang="en-US" altLang="en-US">
                <a:latin typeface="Calibri" panose="020F0502020204030204" pitchFamily="34" charset="0"/>
              </a:rPr>
              <a:pPr eaLnBrk="1" hangingPunct="1"/>
              <a:t>42</a:t>
            </a:fld>
            <a:endParaRPr lang="en-US" altLang="en-US">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9658360D-1795-4068-8873-FA2E443E5B6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D9CE5480-F165-49A9-A07F-5D13D1262E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2340" name="Slide Number Placeholder 3">
            <a:extLst>
              <a:ext uri="{FF2B5EF4-FFF2-40B4-BE49-F238E27FC236}">
                <a16:creationId xmlns:a16="http://schemas.microsoft.com/office/drawing/2014/main" id="{BD29B0F1-2238-4FA6-A182-2A771A006E1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AB3173-27F0-4745-857A-632DF337F70A}" type="slidenum">
              <a:rPr lang="en-US" altLang="en-US">
                <a:latin typeface="Calibri" panose="020F0502020204030204" pitchFamily="34" charset="0"/>
              </a:rPr>
              <a:pPr eaLnBrk="1" hangingPunct="1"/>
              <a:t>43</a:t>
            </a:fld>
            <a:endParaRPr lang="en-US" altLang="en-US">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A0C4768D-91C8-49D7-A68A-40D1B7F94E4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a:extLst>
              <a:ext uri="{FF2B5EF4-FFF2-40B4-BE49-F238E27FC236}">
                <a16:creationId xmlns:a16="http://schemas.microsoft.com/office/drawing/2014/main" id="{C3C3F38D-52BB-45C0-B37F-F446677183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364" name="Slide Number Placeholder 3">
            <a:extLst>
              <a:ext uri="{FF2B5EF4-FFF2-40B4-BE49-F238E27FC236}">
                <a16:creationId xmlns:a16="http://schemas.microsoft.com/office/drawing/2014/main" id="{0D1BC38B-85A9-413A-93C6-078025408DE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88E8C6D-43F7-42E1-AD89-96EFE4B6913C}" type="slidenum">
              <a:rPr lang="en-US" altLang="en-US">
                <a:latin typeface="Calibri" panose="020F0502020204030204" pitchFamily="34" charset="0"/>
              </a:rPr>
              <a:pPr eaLnBrk="1" hangingPunct="1"/>
              <a:t>44</a:t>
            </a:fld>
            <a:endParaRPr lang="en-US" altLang="en-US">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6283AF56-BB68-49EC-9A6F-B4E609439F5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id="{C9C6762C-24E3-42B8-9705-697F5AE206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4388" name="Slide Number Placeholder 3">
            <a:extLst>
              <a:ext uri="{FF2B5EF4-FFF2-40B4-BE49-F238E27FC236}">
                <a16:creationId xmlns:a16="http://schemas.microsoft.com/office/drawing/2014/main" id="{BAC85CFF-FFFA-4F3E-BE16-1B0334A77216}"/>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51A477-0F42-4A7E-9E68-24FD9E2613CD}" type="slidenum">
              <a:rPr lang="en-US" altLang="en-US">
                <a:latin typeface="Calibri" panose="020F0502020204030204" pitchFamily="34" charset="0"/>
              </a:rPr>
              <a:pPr eaLnBrk="1" hangingPunct="1"/>
              <a:t>45</a:t>
            </a:fld>
            <a:endParaRPr lang="en-US" altLang="en-US">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B210C267-F9F9-4D86-B4AD-FC44BFBB740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EC0FF9E6-5100-453A-AE59-D7C5F74687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5412" name="Slide Number Placeholder 3">
            <a:extLst>
              <a:ext uri="{FF2B5EF4-FFF2-40B4-BE49-F238E27FC236}">
                <a16:creationId xmlns:a16="http://schemas.microsoft.com/office/drawing/2014/main" id="{4D8D60F4-BA42-4F32-A20A-5E8133123ED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FA9B34-FD2A-4E25-8662-17208D4EE86B}" type="slidenum">
              <a:rPr lang="en-US" altLang="en-US">
                <a:latin typeface="Calibri" panose="020F0502020204030204" pitchFamily="34" charset="0"/>
              </a:rPr>
              <a:pPr eaLnBrk="1" hangingPunct="1"/>
              <a:t>46</a:t>
            </a:fld>
            <a:endParaRPr lang="en-US" altLang="en-US">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6FA84C9B-F8C9-4563-80A2-4CA8EBEC50E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a:extLst>
              <a:ext uri="{FF2B5EF4-FFF2-40B4-BE49-F238E27FC236}">
                <a16:creationId xmlns:a16="http://schemas.microsoft.com/office/drawing/2014/main" id="{22D60D18-E1D7-45FC-8970-5D460F81F0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6436" name="Slide Number Placeholder 3">
            <a:extLst>
              <a:ext uri="{FF2B5EF4-FFF2-40B4-BE49-F238E27FC236}">
                <a16:creationId xmlns:a16="http://schemas.microsoft.com/office/drawing/2014/main" id="{3CF76D3C-F080-4983-8EC7-7CB8195851E9}"/>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8B0DAE-D9FE-45D7-8CC4-E4D481AFBEA1}" type="slidenum">
              <a:rPr lang="en-US" altLang="en-US">
                <a:latin typeface="Calibri" panose="020F0502020204030204" pitchFamily="34" charset="0"/>
              </a:rPr>
              <a:pPr eaLnBrk="1" hangingPunct="1"/>
              <a:t>47</a:t>
            </a:fld>
            <a:endParaRPr lang="en-US" altLang="en-US">
              <a:latin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BACC280B-5F47-4FE4-BBA9-056D57FE045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a:extLst>
              <a:ext uri="{FF2B5EF4-FFF2-40B4-BE49-F238E27FC236}">
                <a16:creationId xmlns:a16="http://schemas.microsoft.com/office/drawing/2014/main" id="{29982732-360B-4976-A7F7-A56BFD6D31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7460" name="Slide Number Placeholder 3">
            <a:extLst>
              <a:ext uri="{FF2B5EF4-FFF2-40B4-BE49-F238E27FC236}">
                <a16:creationId xmlns:a16="http://schemas.microsoft.com/office/drawing/2014/main" id="{AE9A0CA5-1C51-4033-88FD-2E9033313E8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AF337E-6057-487C-A78B-FD6F05F0C570}" type="slidenum">
              <a:rPr lang="en-US" altLang="en-US">
                <a:latin typeface="Calibri" panose="020F0502020204030204" pitchFamily="34" charset="0"/>
              </a:rPr>
              <a:pPr eaLnBrk="1" hangingPunct="1"/>
              <a:t>48</a:t>
            </a:fld>
            <a:endParaRPr lang="en-US" altLang="en-US">
              <a:latin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4E2C9BC3-64B7-4E58-99FE-901E85A1152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a:extLst>
              <a:ext uri="{FF2B5EF4-FFF2-40B4-BE49-F238E27FC236}">
                <a16:creationId xmlns:a16="http://schemas.microsoft.com/office/drawing/2014/main" id="{A0FECAE2-3AD3-43B6-9615-063218597F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8484" name="Slide Number Placeholder 3">
            <a:extLst>
              <a:ext uri="{FF2B5EF4-FFF2-40B4-BE49-F238E27FC236}">
                <a16:creationId xmlns:a16="http://schemas.microsoft.com/office/drawing/2014/main" id="{8BA7F01C-9823-44F9-83FB-8788A658001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98DC4D-F742-4010-973F-9A8D2C1784D5}" type="slidenum">
              <a:rPr lang="en-US" altLang="en-US">
                <a:latin typeface="Calibri" panose="020F0502020204030204" pitchFamily="34" charset="0"/>
              </a:rPr>
              <a:pPr eaLnBrk="1" hangingPunct="1"/>
              <a:t>49</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327A078A-CEBC-4765-A7CB-B8250CAD6D7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D1AFFAFC-C045-4E2D-BAAD-AB7C165256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3428" name="Slide Number Placeholder 3">
            <a:extLst>
              <a:ext uri="{FF2B5EF4-FFF2-40B4-BE49-F238E27FC236}">
                <a16:creationId xmlns:a16="http://schemas.microsoft.com/office/drawing/2014/main" id="{EB23C423-39BC-4C6E-B7D5-B4D6982FC23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72A8759-46A7-48E8-9A3E-2870A1C42077}"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26154704-4EE2-4D0B-BA4F-EAADFFBAD42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a:extLst>
              <a:ext uri="{FF2B5EF4-FFF2-40B4-BE49-F238E27FC236}">
                <a16:creationId xmlns:a16="http://schemas.microsoft.com/office/drawing/2014/main" id="{E0616FD2-B832-4AEF-A22B-450E4B219C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9508" name="Slide Number Placeholder 3">
            <a:extLst>
              <a:ext uri="{FF2B5EF4-FFF2-40B4-BE49-F238E27FC236}">
                <a16:creationId xmlns:a16="http://schemas.microsoft.com/office/drawing/2014/main" id="{07EDB69A-2090-426B-BF01-D539A5118F6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384ED31-8EE4-4FA6-A082-93C40F765347}" type="slidenum">
              <a:rPr lang="en-US" altLang="en-US">
                <a:latin typeface="Calibri" panose="020F0502020204030204" pitchFamily="34" charset="0"/>
              </a:rPr>
              <a:pPr eaLnBrk="1" hangingPunct="1"/>
              <a:t>50</a:t>
            </a:fld>
            <a:endParaRPr lang="en-US" altLang="en-US">
              <a:latin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6FB968F4-AE68-4A49-85D4-6FEA1386531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A958B692-BD46-40BC-B490-7C69A91F63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0532" name="Slide Number Placeholder 3">
            <a:extLst>
              <a:ext uri="{FF2B5EF4-FFF2-40B4-BE49-F238E27FC236}">
                <a16:creationId xmlns:a16="http://schemas.microsoft.com/office/drawing/2014/main" id="{539D2644-0F80-4D27-8391-A5E42D25AFC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458EDE7-F7EF-4054-877B-7BD2C8B4C5E9}" type="slidenum">
              <a:rPr lang="en-US" altLang="en-US">
                <a:latin typeface="Calibri" panose="020F0502020204030204" pitchFamily="34" charset="0"/>
              </a:rPr>
              <a:pPr eaLnBrk="1" hangingPunct="1"/>
              <a:t>51</a:t>
            </a:fld>
            <a:endParaRPr lang="en-US" altLang="en-US">
              <a:latin typeface="Calibri" panose="020F050202020403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4B44E886-29B3-4E15-BB47-24A3079D2F5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a:extLst>
              <a:ext uri="{FF2B5EF4-FFF2-40B4-BE49-F238E27FC236}">
                <a16:creationId xmlns:a16="http://schemas.microsoft.com/office/drawing/2014/main" id="{B9B788EA-D1F4-493B-97C1-F0D58D46E5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1556" name="Slide Number Placeholder 3">
            <a:extLst>
              <a:ext uri="{FF2B5EF4-FFF2-40B4-BE49-F238E27FC236}">
                <a16:creationId xmlns:a16="http://schemas.microsoft.com/office/drawing/2014/main" id="{CAC66B38-7E51-4804-A89A-A5A4976E4DF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CEBF9B-5B0C-4FB0-9D53-1B8050952A4E}" type="slidenum">
              <a:rPr lang="en-US" altLang="en-US">
                <a:latin typeface="Calibri" panose="020F0502020204030204" pitchFamily="34" charset="0"/>
              </a:rPr>
              <a:pPr eaLnBrk="1" hangingPunct="1"/>
              <a:t>52</a:t>
            </a:fld>
            <a:endParaRPr lang="en-US" altLang="en-US">
              <a:latin typeface="Calibri" panose="020F050202020403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C64E0FDE-94A1-4B14-81A4-69F51A60886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a:extLst>
              <a:ext uri="{FF2B5EF4-FFF2-40B4-BE49-F238E27FC236}">
                <a16:creationId xmlns:a16="http://schemas.microsoft.com/office/drawing/2014/main" id="{FD28492B-1C83-4448-B404-6D24E95AC0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2580" name="Slide Number Placeholder 3">
            <a:extLst>
              <a:ext uri="{FF2B5EF4-FFF2-40B4-BE49-F238E27FC236}">
                <a16:creationId xmlns:a16="http://schemas.microsoft.com/office/drawing/2014/main" id="{9D6CD09A-CD7D-4EF6-999B-66D0F70599C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E7A03C-D7E0-4E63-B6C8-A1F95E8413F5}" type="slidenum">
              <a:rPr lang="en-US" altLang="en-US">
                <a:latin typeface="Calibri" panose="020F0502020204030204" pitchFamily="34" charset="0"/>
              </a:rPr>
              <a:pPr eaLnBrk="1" hangingPunct="1"/>
              <a:t>53</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F775B02B-AF51-4B7A-8FF5-F25BBD4C090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354C7222-E525-45A6-A40D-BA9CBB1907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4452" name="Slide Number Placeholder 3">
            <a:extLst>
              <a:ext uri="{FF2B5EF4-FFF2-40B4-BE49-F238E27FC236}">
                <a16:creationId xmlns:a16="http://schemas.microsoft.com/office/drawing/2014/main" id="{2C92CA90-1868-4CF8-ABB2-B1C81CA4275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4E28215-5B0B-4A7A-9B2E-435FF5533A4D}"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3ADEE2BF-63E5-41F1-B865-0CAFF2736C5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61B61764-6419-47BB-B82D-2EFCDEF51D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5476" name="Slide Number Placeholder 3">
            <a:extLst>
              <a:ext uri="{FF2B5EF4-FFF2-40B4-BE49-F238E27FC236}">
                <a16:creationId xmlns:a16="http://schemas.microsoft.com/office/drawing/2014/main" id="{A7194DEE-51FD-41FB-AD8C-47EF331DC10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FADCF2-5622-4361-8D6D-9207739D646D}"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10275C16-2AFF-4523-A036-C07FB5643AF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177D6BFC-6DD9-4CF2-8024-24322BB928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6500" name="Slide Number Placeholder 3">
            <a:extLst>
              <a:ext uri="{FF2B5EF4-FFF2-40B4-BE49-F238E27FC236}">
                <a16:creationId xmlns:a16="http://schemas.microsoft.com/office/drawing/2014/main" id="{AC4FD7B1-9A34-4460-B17B-442649F39F0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D498F52-281F-4EAC-91E9-22CA8951D90E}"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4044BB03-37CE-438C-AB87-AEB698F27BE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F5CA9FA7-CE60-4B93-94D1-EEF06AA34E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7524" name="Slide Number Placeholder 3">
            <a:extLst>
              <a:ext uri="{FF2B5EF4-FFF2-40B4-BE49-F238E27FC236}">
                <a16:creationId xmlns:a16="http://schemas.microsoft.com/office/drawing/2014/main" id="{80B2DE1A-97A7-4D46-A0E8-AC6407B8118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E1206D-3C06-4EF1-AA44-E9F44448D320}"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9DABC615-3361-4699-B644-733B827FBCF0}"/>
              </a:ext>
            </a:extLst>
          </p:cNvPr>
          <p:cNvSpPr/>
          <p:nvPr/>
        </p:nvSpPr>
        <p:spPr>
          <a:xfrm rot="16200000">
            <a:off x="10386749" y="5038991"/>
            <a:ext cx="1893887" cy="1725083"/>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720726" y="776289"/>
            <a:ext cx="10750549" cy="1470025"/>
          </a:xfrm>
        </p:spPr>
        <p:txBody>
          <a:bodyPr anchor="b"/>
          <a:lstStyle>
            <a:lvl1pPr algn="r">
              <a:defRPr sz="4400">
                <a:solidFill>
                  <a:schemeClr val="tx1"/>
                </a:solidFill>
              </a:defRPr>
            </a:lvl1pPr>
          </a:lstStyle>
          <a:p>
            <a:r>
              <a:rPr lang="en-US" dirty="0"/>
              <a:t>Click to edit Master title style</a:t>
            </a:r>
          </a:p>
        </p:txBody>
      </p:sp>
      <p:sp>
        <p:nvSpPr>
          <p:cNvPr id="9" name="Subtitle 8"/>
          <p:cNvSpPr>
            <a:spLocks noGrp="1"/>
          </p:cNvSpPr>
          <p:nvPr>
            <p:ph type="subTitle" idx="1"/>
          </p:nvPr>
        </p:nvSpPr>
        <p:spPr>
          <a:xfrm>
            <a:off x="720726"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5" name="Date Placeholder 27">
            <a:extLst>
              <a:ext uri="{FF2B5EF4-FFF2-40B4-BE49-F238E27FC236}">
                <a16:creationId xmlns:a16="http://schemas.microsoft.com/office/drawing/2014/main" id="{D77AA1B7-5768-456B-A23A-EDCF59761CCA}"/>
              </a:ext>
            </a:extLst>
          </p:cNvPr>
          <p:cNvSpPr>
            <a:spLocks noGrp="1"/>
          </p:cNvSpPr>
          <p:nvPr>
            <p:ph type="dt" sz="half" idx="10"/>
          </p:nvPr>
        </p:nvSpPr>
        <p:spPr>
          <a:xfrm>
            <a:off x="1828800" y="6011864"/>
            <a:ext cx="7721600" cy="365125"/>
          </a:xfrm>
        </p:spPr>
        <p:txBody>
          <a:bodyPr tIns="0" bIns="0" anchor="t"/>
          <a:lstStyle>
            <a:lvl1pPr algn="r">
              <a:defRPr sz="1000"/>
            </a:lvl1pPr>
          </a:lstStyle>
          <a:p>
            <a:pPr>
              <a:defRPr/>
            </a:pPr>
            <a:endParaRPr lang="en-US"/>
          </a:p>
        </p:txBody>
      </p:sp>
      <p:sp>
        <p:nvSpPr>
          <p:cNvPr id="6" name="Footer Placeholder 16">
            <a:extLst>
              <a:ext uri="{FF2B5EF4-FFF2-40B4-BE49-F238E27FC236}">
                <a16:creationId xmlns:a16="http://schemas.microsoft.com/office/drawing/2014/main" id="{866C5151-58E5-45DE-A05A-32A74783932A}"/>
              </a:ext>
            </a:extLst>
          </p:cNvPr>
          <p:cNvSpPr>
            <a:spLocks noGrp="1"/>
          </p:cNvSpPr>
          <p:nvPr>
            <p:ph type="ftr" sz="quarter" idx="11"/>
          </p:nvPr>
        </p:nvSpPr>
        <p:spPr>
          <a:xfrm>
            <a:off x="1828800" y="5649914"/>
            <a:ext cx="7721600" cy="365125"/>
          </a:xfrm>
        </p:spPr>
        <p:txBody>
          <a:bodyPr tIns="0" bIns="0"/>
          <a:lstStyle>
            <a:lvl1pPr algn="r">
              <a:defRPr sz="1100"/>
            </a:lvl1pPr>
          </a:lstStyle>
          <a:p>
            <a:pPr>
              <a:defRPr/>
            </a:pPr>
            <a:endParaRPr lang="en-US"/>
          </a:p>
        </p:txBody>
      </p:sp>
      <p:sp>
        <p:nvSpPr>
          <p:cNvPr id="7" name="Slide Number Placeholder 28">
            <a:extLst>
              <a:ext uri="{FF2B5EF4-FFF2-40B4-BE49-F238E27FC236}">
                <a16:creationId xmlns:a16="http://schemas.microsoft.com/office/drawing/2014/main" id="{ACFAA46D-4F8F-4E8D-BD1B-DC48F1C9CEEA}"/>
              </a:ext>
            </a:extLst>
          </p:cNvPr>
          <p:cNvSpPr>
            <a:spLocks noGrp="1"/>
          </p:cNvSpPr>
          <p:nvPr>
            <p:ph type="sldNum" sz="quarter" idx="12"/>
          </p:nvPr>
        </p:nvSpPr>
        <p:spPr>
          <a:xfrm>
            <a:off x="11188700" y="5753101"/>
            <a:ext cx="670984" cy="365125"/>
          </a:xfrm>
        </p:spPr>
        <p:txBody>
          <a:bodyPr anchor="ctr"/>
          <a:lstStyle>
            <a:lvl1pPr>
              <a:defRPr sz="1300">
                <a:solidFill>
                  <a:srgbClr val="FFFFFF"/>
                </a:solidFill>
              </a:defRPr>
            </a:lvl1pPr>
          </a:lstStyle>
          <a:p>
            <a:fld id="{2EAC8202-A6A3-4E7F-8E6B-BD635EBAB6CB}" type="slidenum">
              <a:rPr lang="en-US" altLang="en-US"/>
              <a:pPr/>
              <a:t>‹#›</a:t>
            </a:fld>
            <a:endParaRPr lang="en-US" altLang="en-US"/>
          </a:p>
        </p:txBody>
      </p:sp>
    </p:spTree>
    <p:extLst>
      <p:ext uri="{BB962C8B-B14F-4D97-AF65-F5344CB8AC3E}">
        <p14:creationId xmlns:p14="http://schemas.microsoft.com/office/powerpoint/2010/main" val="3938820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marL="0" indent="-484188" algn="l" rtl="0" eaLnBrk="0" fontAlgn="base" hangingPunct="0">
              <a:spcBef>
                <a:spcPct val="0"/>
              </a:spcBef>
              <a:spcAft>
                <a:spcPct val="0"/>
              </a:spcAft>
              <a:buNone/>
              <a:defRPr lang="en-US" sz="3000" b="0" kern="1200" cap="all" baseline="0" dirty="0">
                <a:ln w="6350">
                  <a:solidFill>
                    <a:schemeClr val="accent1">
                      <a:shade val="43000"/>
                    </a:schemeClr>
                  </a:solidFill>
                </a:ln>
                <a:solidFill>
                  <a:schemeClr val="tx1"/>
                </a:solidFill>
                <a:effectLst>
                  <a:outerShdw blurRad="26000" dist="26000" dir="14500000" algn="tl" rotWithShape="0">
                    <a:srgbClr val="000000">
                      <a:alpha val="40000"/>
                    </a:srgbClr>
                  </a:outerShdw>
                </a:effectLst>
                <a:latin typeface="+mj-lt"/>
                <a:ea typeface="+mj-ea"/>
                <a:cs typeface="+mj-cs"/>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FB6E7D8C-BA19-4E77-B787-89BE993B497F}"/>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6C4261CD-6ADF-45CD-9ADD-1A663AC9340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58EE709A-73D6-4F50-BB44-E3DB6B7592C3}"/>
              </a:ext>
            </a:extLst>
          </p:cNvPr>
          <p:cNvSpPr>
            <a:spLocks noGrp="1"/>
          </p:cNvSpPr>
          <p:nvPr>
            <p:ph type="sldNum" sz="quarter" idx="12"/>
          </p:nvPr>
        </p:nvSpPr>
        <p:spPr/>
        <p:txBody>
          <a:bodyPr/>
          <a:lstStyle>
            <a:lvl1pPr>
              <a:defRPr/>
            </a:lvl1pPr>
          </a:lstStyle>
          <a:p>
            <a:fld id="{5BA4A815-AA1D-45A0-9F78-829A9CF8D444}" type="slidenum">
              <a:rPr lang="en-US" altLang="en-US"/>
              <a:pPr/>
              <a:t>‹#›</a:t>
            </a:fld>
            <a:endParaRPr lang="en-US" altLang="en-US"/>
          </a:p>
        </p:txBody>
      </p:sp>
    </p:spTree>
    <p:extLst>
      <p:ext uri="{BB962C8B-B14F-4D97-AF65-F5344CB8AC3E}">
        <p14:creationId xmlns:p14="http://schemas.microsoft.com/office/powerpoint/2010/main" val="4005420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381000"/>
            <a:ext cx="2540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8331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83B05BD7-0892-48AF-846C-93F1596FBA73}"/>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FEC28FE5-F0C7-4266-9EF0-A1CC130E0F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50863FDF-C3B6-4167-965C-188FD85AF159}"/>
              </a:ext>
            </a:extLst>
          </p:cNvPr>
          <p:cNvSpPr>
            <a:spLocks noGrp="1"/>
          </p:cNvSpPr>
          <p:nvPr>
            <p:ph type="sldNum" sz="quarter" idx="12"/>
          </p:nvPr>
        </p:nvSpPr>
        <p:spPr/>
        <p:txBody>
          <a:bodyPr/>
          <a:lstStyle>
            <a:lvl1pPr>
              <a:defRPr/>
            </a:lvl1pPr>
          </a:lstStyle>
          <a:p>
            <a:fld id="{FCD74CFA-1358-46CD-9EA1-DB60D72ACB68}" type="slidenum">
              <a:rPr lang="en-US" altLang="en-US"/>
              <a:pPr/>
              <a:t>‹#›</a:t>
            </a:fld>
            <a:endParaRPr lang="en-US" altLang="en-US"/>
          </a:p>
        </p:txBody>
      </p:sp>
    </p:spTree>
    <p:extLst>
      <p:ext uri="{BB962C8B-B14F-4D97-AF65-F5344CB8AC3E}">
        <p14:creationId xmlns:p14="http://schemas.microsoft.com/office/powerpoint/2010/main" val="2262714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67494"/>
            <a:ext cx="10972800" cy="1399032"/>
          </a:xfrm>
        </p:spPr>
        <p:txBody>
          <a:bodyPr/>
          <a:lstStyle/>
          <a:p>
            <a:r>
              <a:rPr lang="en-US"/>
              <a:t>Click to edit Master title style</a:t>
            </a:r>
          </a:p>
        </p:txBody>
      </p:sp>
      <p:sp>
        <p:nvSpPr>
          <p:cNvPr id="3" name="Content Placeholder 2"/>
          <p:cNvSpPr>
            <a:spLocks noGrp="1"/>
          </p:cNvSpPr>
          <p:nvPr>
            <p:ph idx="1"/>
          </p:nvPr>
        </p:nvSpPr>
        <p:spPr>
          <a:xfrm>
            <a:off x="609600" y="1882808"/>
            <a:ext cx="10972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E18E41-3759-47F6-907A-67FA291E4358}"/>
              </a:ext>
            </a:extLst>
          </p:cNvPr>
          <p:cNvSpPr>
            <a:spLocks noGrp="1"/>
          </p:cNvSpPr>
          <p:nvPr>
            <p:ph type="dt" sz="half" idx="10"/>
          </p:nvPr>
        </p:nvSpPr>
        <p:spPr>
          <a:xfrm>
            <a:off x="6388100" y="6480176"/>
            <a:ext cx="2844800" cy="301625"/>
          </a:xfr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47EF595-81F9-40C0-825F-49D3E87C4939}"/>
              </a:ext>
            </a:extLst>
          </p:cNvPr>
          <p:cNvSpPr>
            <a:spLocks noGrp="1"/>
          </p:cNvSpPr>
          <p:nvPr>
            <p:ph type="ftr" sz="quarter" idx="11"/>
          </p:nvPr>
        </p:nvSpPr>
        <p:spPr>
          <a:xfrm>
            <a:off x="609601" y="6481764"/>
            <a:ext cx="5679017" cy="300037"/>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424628D-443D-44DA-86BE-9C703913792D}"/>
              </a:ext>
            </a:extLst>
          </p:cNvPr>
          <p:cNvSpPr>
            <a:spLocks noGrp="1"/>
          </p:cNvSpPr>
          <p:nvPr>
            <p:ph type="sldNum" sz="quarter" idx="12"/>
          </p:nvPr>
        </p:nvSpPr>
        <p:spPr/>
        <p:txBody>
          <a:bodyPr/>
          <a:lstStyle>
            <a:lvl1pPr>
              <a:defRPr/>
            </a:lvl1pPr>
          </a:lstStyle>
          <a:p>
            <a:fld id="{DE8FA052-9B3D-4559-B785-5ACAE5DF9244}" type="slidenum">
              <a:rPr lang="en-US" altLang="en-US"/>
              <a:pPr/>
              <a:t>‹#›</a:t>
            </a:fld>
            <a:endParaRPr lang="en-US" altLang="en-US"/>
          </a:p>
        </p:txBody>
      </p:sp>
    </p:spTree>
    <p:extLst>
      <p:ext uri="{BB962C8B-B14F-4D97-AF65-F5344CB8AC3E}">
        <p14:creationId xmlns:p14="http://schemas.microsoft.com/office/powerpoint/2010/main" val="4162956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2E5B87F3-AF9F-42E0-B63A-AB1E92AEA856}"/>
              </a:ext>
            </a:extLst>
          </p:cNvPr>
          <p:cNvSpPr/>
          <p:nvPr/>
        </p:nvSpPr>
        <p:spPr>
          <a:xfrm flipV="1">
            <a:off x="8467" y="6351"/>
            <a:ext cx="12175067"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Isosceles Triangle 4">
            <a:extLst>
              <a:ext uri="{FF2B5EF4-FFF2-40B4-BE49-F238E27FC236}">
                <a16:creationId xmlns:a16="http://schemas.microsoft.com/office/drawing/2014/main" id="{74276463-F8F7-424D-8370-45590310E77A}"/>
              </a:ext>
            </a:extLst>
          </p:cNvPr>
          <p:cNvSpPr/>
          <p:nvPr/>
        </p:nvSpPr>
        <p:spPr>
          <a:xfrm rot="5400000" flipV="1">
            <a:off x="10386748" y="93928"/>
            <a:ext cx="1893888" cy="1725083"/>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E52F837B-8F67-4FA0-9630-D0BE012FA2FB}"/>
              </a:ext>
            </a:extLst>
          </p:cNvPr>
          <p:cNvCxnSpPr/>
          <p:nvPr/>
        </p:nvCxnSpPr>
        <p:spPr>
          <a:xfrm rot="10800000">
            <a:off x="8625417" y="9525"/>
            <a:ext cx="3564467"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AB1221F1-1C18-4667-A5A2-32D32E157925}"/>
              </a:ext>
            </a:extLst>
          </p:cNvPr>
          <p:cNvCxnSpPr/>
          <p:nvPr/>
        </p:nvCxnSpPr>
        <p:spPr>
          <a:xfrm flipV="1">
            <a:off x="0" y="6350"/>
            <a:ext cx="12183533"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08000" y="271465"/>
            <a:ext cx="9652000" cy="1362075"/>
          </a:xfrm>
        </p:spPr>
        <p:txBody>
          <a:bodyPr/>
          <a:lstStyle>
            <a:lvl1pPr marL="0" algn="l">
              <a:buNone/>
              <a:defRPr sz="3600" b="1" cap="none" baseline="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508000" y="1633536"/>
            <a:ext cx="51816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
        <p:nvSpPr>
          <p:cNvPr id="8" name="Date Placeholder 3">
            <a:extLst>
              <a:ext uri="{FF2B5EF4-FFF2-40B4-BE49-F238E27FC236}">
                <a16:creationId xmlns:a16="http://schemas.microsoft.com/office/drawing/2014/main" id="{8E788228-FCEB-421A-9433-2EE4D4BC8401}"/>
              </a:ext>
            </a:extLst>
          </p:cNvPr>
          <p:cNvSpPr>
            <a:spLocks noGrp="1"/>
          </p:cNvSpPr>
          <p:nvPr>
            <p:ph type="dt" sz="half" idx="10"/>
          </p:nvPr>
        </p:nvSpPr>
        <p:spPr>
          <a:xfrm>
            <a:off x="9275233" y="6477000"/>
            <a:ext cx="2844800" cy="304800"/>
          </a:xfrm>
        </p:spPr>
        <p:txBody>
          <a:bodyPr/>
          <a:lstStyle>
            <a:lvl1pPr>
              <a:defRPr/>
            </a:lvl1pPr>
          </a:lstStyle>
          <a:p>
            <a:pPr>
              <a:defRPr/>
            </a:pPr>
            <a:endParaRPr lang="en-US"/>
          </a:p>
        </p:txBody>
      </p:sp>
      <p:sp>
        <p:nvSpPr>
          <p:cNvPr id="9" name="Footer Placeholder 4">
            <a:extLst>
              <a:ext uri="{FF2B5EF4-FFF2-40B4-BE49-F238E27FC236}">
                <a16:creationId xmlns:a16="http://schemas.microsoft.com/office/drawing/2014/main" id="{A50DF0C0-66D9-4BDC-B26E-244FD2DEC7AD}"/>
              </a:ext>
            </a:extLst>
          </p:cNvPr>
          <p:cNvSpPr>
            <a:spLocks noGrp="1"/>
          </p:cNvSpPr>
          <p:nvPr>
            <p:ph type="ftr" sz="quarter" idx="11"/>
          </p:nvPr>
        </p:nvSpPr>
        <p:spPr>
          <a:xfrm>
            <a:off x="3492500" y="6481764"/>
            <a:ext cx="5681133" cy="300037"/>
          </a:xfrm>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E01CF06A-A3F7-4AAA-BFE5-3603F96D258D}"/>
              </a:ext>
            </a:extLst>
          </p:cNvPr>
          <p:cNvSpPr>
            <a:spLocks noGrp="1"/>
          </p:cNvSpPr>
          <p:nvPr>
            <p:ph type="sldNum" sz="quarter" idx="12"/>
          </p:nvPr>
        </p:nvSpPr>
        <p:spPr>
          <a:xfrm>
            <a:off x="11267018" y="809625"/>
            <a:ext cx="670983" cy="300038"/>
          </a:xfrm>
        </p:spPr>
        <p:txBody>
          <a:bodyPr/>
          <a:lstStyle>
            <a:lvl1pPr>
              <a:defRPr/>
            </a:lvl1pPr>
          </a:lstStyle>
          <a:p>
            <a:fld id="{3967F5B9-983E-4A58-89FE-EF83A3E352D1}" type="slidenum">
              <a:rPr lang="en-US" altLang="en-US"/>
              <a:pPr/>
              <a:t>‹#›</a:t>
            </a:fld>
            <a:endParaRPr lang="en-US" altLang="en-US"/>
          </a:p>
        </p:txBody>
      </p:sp>
    </p:spTree>
    <p:extLst>
      <p:ext uri="{BB962C8B-B14F-4D97-AF65-F5344CB8AC3E}">
        <p14:creationId xmlns:p14="http://schemas.microsoft.com/office/powerpoint/2010/main" val="366768251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317A42C9-2047-4B0B-9E93-42EB453FE4DB}"/>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AF146172-DC0D-438C-973A-3D468F88C37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E0633EDA-079B-40BD-86AC-BBD6B878C485}"/>
              </a:ext>
            </a:extLst>
          </p:cNvPr>
          <p:cNvSpPr>
            <a:spLocks noGrp="1"/>
          </p:cNvSpPr>
          <p:nvPr>
            <p:ph type="sldNum" sz="quarter" idx="12"/>
          </p:nvPr>
        </p:nvSpPr>
        <p:spPr/>
        <p:txBody>
          <a:bodyPr/>
          <a:lstStyle>
            <a:lvl1pPr>
              <a:defRPr/>
            </a:lvl1pPr>
          </a:lstStyle>
          <a:p>
            <a:fld id="{D364F3FA-184E-4776-A283-4EC0A38561FA}" type="slidenum">
              <a:rPr lang="en-US" altLang="en-US"/>
              <a:pPr/>
              <a:t>‹#›</a:t>
            </a:fld>
            <a:endParaRPr lang="en-US" altLang="en-US"/>
          </a:p>
        </p:txBody>
      </p:sp>
    </p:spTree>
    <p:extLst>
      <p:ext uri="{BB962C8B-B14F-4D97-AF65-F5344CB8AC3E}">
        <p14:creationId xmlns:p14="http://schemas.microsoft.com/office/powerpoint/2010/main" val="26380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820008"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1820008"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8C567A-244E-4FF7-BC23-285F72F4A9F7}"/>
              </a:ext>
            </a:extLst>
          </p:cNvPr>
          <p:cNvSpPr>
            <a:spLocks noGrp="1"/>
          </p:cNvSpPr>
          <p:nvPr>
            <p:ph type="dt" sz="half" idx="10"/>
          </p:nvPr>
        </p:nvSpPr>
        <p:spPr>
          <a:xfrm>
            <a:off x="6388101" y="6481764"/>
            <a:ext cx="2840567" cy="301625"/>
          </a:xfrm>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1C150405-F9B3-430A-9B68-4A12BC9D660A}"/>
              </a:ext>
            </a:extLst>
          </p:cNvPr>
          <p:cNvSpPr>
            <a:spLocks noGrp="1"/>
          </p:cNvSpPr>
          <p:nvPr>
            <p:ph type="ftr" sz="quarter" idx="11"/>
          </p:nvPr>
        </p:nvSpPr>
        <p:spPr>
          <a:xfrm>
            <a:off x="609600" y="6481764"/>
            <a:ext cx="5681133" cy="301625"/>
          </a:xfrm>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414F689B-5168-4DC8-B0CE-3422DB143418}"/>
              </a:ext>
            </a:extLst>
          </p:cNvPr>
          <p:cNvSpPr>
            <a:spLocks noGrp="1"/>
          </p:cNvSpPr>
          <p:nvPr>
            <p:ph type="sldNum" sz="quarter" idx="12"/>
          </p:nvPr>
        </p:nvSpPr>
        <p:spPr>
          <a:xfrm>
            <a:off x="10119785" y="6483351"/>
            <a:ext cx="670983" cy="301625"/>
          </a:xfrm>
        </p:spPr>
        <p:txBody>
          <a:bodyPr/>
          <a:lstStyle>
            <a:lvl1pPr>
              <a:defRPr/>
            </a:lvl1pPr>
          </a:lstStyle>
          <a:p>
            <a:fld id="{311FF03B-8E09-444D-96F8-0030B14EF6DF}" type="slidenum">
              <a:rPr lang="en-US" altLang="en-US"/>
              <a:pPr/>
              <a:t>‹#›</a:t>
            </a:fld>
            <a:endParaRPr lang="en-US" altLang="en-US"/>
          </a:p>
        </p:txBody>
      </p:sp>
    </p:spTree>
    <p:extLst>
      <p:ext uri="{BB962C8B-B14F-4D97-AF65-F5344CB8AC3E}">
        <p14:creationId xmlns:p14="http://schemas.microsoft.com/office/powerpoint/2010/main" val="2647824602"/>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tx1"/>
                </a:solidFill>
              </a:defRPr>
            </a:lvl1pPr>
          </a:lstStyle>
          <a:p>
            <a:r>
              <a:rPr lang="en-US" dirty="0"/>
              <a:t>Click to edit Master title style</a:t>
            </a:r>
          </a:p>
        </p:txBody>
      </p:sp>
      <p:sp>
        <p:nvSpPr>
          <p:cNvPr id="3" name="Date Placeholder 13">
            <a:extLst>
              <a:ext uri="{FF2B5EF4-FFF2-40B4-BE49-F238E27FC236}">
                <a16:creationId xmlns:a16="http://schemas.microsoft.com/office/drawing/2014/main" id="{C4E109F8-C7F5-453E-BFC4-C47001AB5F8D}"/>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79DEE10A-DAFA-4791-8F7E-CBEFAA85AAD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7760B10B-B3A3-4579-90D2-C1CFAD902DA0}"/>
              </a:ext>
            </a:extLst>
          </p:cNvPr>
          <p:cNvSpPr>
            <a:spLocks noGrp="1"/>
          </p:cNvSpPr>
          <p:nvPr>
            <p:ph type="sldNum" sz="quarter" idx="12"/>
          </p:nvPr>
        </p:nvSpPr>
        <p:spPr/>
        <p:txBody>
          <a:bodyPr/>
          <a:lstStyle>
            <a:lvl1pPr>
              <a:defRPr/>
            </a:lvl1pPr>
          </a:lstStyle>
          <a:p>
            <a:fld id="{912C1526-E39A-44BE-885A-E220A2FF24CF}" type="slidenum">
              <a:rPr lang="en-US" altLang="en-US"/>
              <a:pPr/>
              <a:t>‹#›</a:t>
            </a:fld>
            <a:endParaRPr lang="en-US" altLang="en-US"/>
          </a:p>
        </p:txBody>
      </p:sp>
    </p:spTree>
    <p:extLst>
      <p:ext uri="{BB962C8B-B14F-4D97-AF65-F5344CB8AC3E}">
        <p14:creationId xmlns:p14="http://schemas.microsoft.com/office/powerpoint/2010/main" val="1111363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899F442F-2E75-405E-8233-CA4D8B602D3B}"/>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CCD2445D-43A7-4B3B-BC73-9EDDB326E3E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6D034B26-8049-4EFD-A829-44725F26C4E2}"/>
              </a:ext>
            </a:extLst>
          </p:cNvPr>
          <p:cNvSpPr>
            <a:spLocks noGrp="1"/>
          </p:cNvSpPr>
          <p:nvPr>
            <p:ph type="sldNum" sz="quarter" idx="12"/>
          </p:nvPr>
        </p:nvSpPr>
        <p:spPr/>
        <p:txBody>
          <a:bodyPr/>
          <a:lstStyle>
            <a:lvl1pPr>
              <a:defRPr/>
            </a:lvl1pPr>
          </a:lstStyle>
          <a:p>
            <a:fld id="{002F5573-0936-4E4B-94B5-482A13569E12}" type="slidenum">
              <a:rPr lang="en-US" altLang="en-US"/>
              <a:pPr/>
              <a:t>‹#›</a:t>
            </a:fld>
            <a:endParaRPr lang="en-US" altLang="en-US"/>
          </a:p>
        </p:txBody>
      </p:sp>
    </p:spTree>
    <p:extLst>
      <p:ext uri="{BB962C8B-B14F-4D97-AF65-F5344CB8AC3E}">
        <p14:creationId xmlns:p14="http://schemas.microsoft.com/office/powerpoint/2010/main" val="2810793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solidFill>
                  <a:schemeClr val="tx1"/>
                </a:solidFill>
              </a:defRPr>
            </a:lvl1pPr>
          </a:lstStyle>
          <a:p>
            <a:r>
              <a:rPr lang="en-US" dirty="0"/>
              <a:t>Click to edit Master title style</a:t>
            </a:r>
          </a:p>
        </p:txBody>
      </p:sp>
      <p:sp>
        <p:nvSpPr>
          <p:cNvPr id="3" name="Text Placeholder 2"/>
          <p:cNvSpPr>
            <a:spLocks noGrp="1"/>
          </p:cNvSpPr>
          <p:nvPr>
            <p:ph type="body" idx="2"/>
          </p:nvPr>
        </p:nvSpPr>
        <p:spPr>
          <a:xfrm>
            <a:off x="1514475" y="367664"/>
            <a:ext cx="32512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FC9B03-D4FC-4297-97E6-1768554EB73A}"/>
              </a:ext>
            </a:extLst>
          </p:cNvPr>
          <p:cNvSpPr>
            <a:spLocks noGrp="1"/>
          </p:cNvSpPr>
          <p:nvPr>
            <p:ph type="dt" sz="half" idx="10"/>
          </p:nvPr>
        </p:nvSpPr>
        <p:spPr>
          <a:xfrm>
            <a:off x="8371417" y="6556376"/>
            <a:ext cx="2844800" cy="301625"/>
          </a:xfrm>
        </p:spPr>
        <p:txBody>
          <a:bodyPr/>
          <a:lstStyle>
            <a:lvl1pPr>
              <a:defRPr sz="900"/>
            </a:lvl1pPr>
          </a:lstStyle>
          <a:p>
            <a:pPr>
              <a:defRPr/>
            </a:pPr>
            <a:endParaRPr lang="en-US"/>
          </a:p>
        </p:txBody>
      </p:sp>
      <p:sp>
        <p:nvSpPr>
          <p:cNvPr id="6" name="Footer Placeholder 5">
            <a:extLst>
              <a:ext uri="{FF2B5EF4-FFF2-40B4-BE49-F238E27FC236}">
                <a16:creationId xmlns:a16="http://schemas.microsoft.com/office/drawing/2014/main" id="{4B311CDE-DE91-4F76-A9E4-4B1C0CB3EB8E}"/>
              </a:ext>
            </a:extLst>
          </p:cNvPr>
          <p:cNvSpPr>
            <a:spLocks noGrp="1"/>
          </p:cNvSpPr>
          <p:nvPr>
            <p:ph type="ftr" sz="quarter" idx="11"/>
          </p:nvPr>
        </p:nvSpPr>
        <p:spPr>
          <a:xfrm>
            <a:off x="1513417" y="6556376"/>
            <a:ext cx="6858000" cy="301625"/>
          </a:xfrm>
        </p:spPr>
        <p:txBody>
          <a:bodyPr/>
          <a:lstStyle>
            <a:lvl1pPr>
              <a:defRPr sz="900"/>
            </a:lvl1pPr>
          </a:lstStyle>
          <a:p>
            <a:pPr>
              <a:defRPr/>
            </a:pPr>
            <a:endParaRPr lang="en-US"/>
          </a:p>
        </p:txBody>
      </p:sp>
      <p:sp>
        <p:nvSpPr>
          <p:cNvPr id="7" name="Slide Number Placeholder 6">
            <a:extLst>
              <a:ext uri="{FF2B5EF4-FFF2-40B4-BE49-F238E27FC236}">
                <a16:creationId xmlns:a16="http://schemas.microsoft.com/office/drawing/2014/main" id="{309368CA-7ABB-49DA-B50F-57AB87BA82FC}"/>
              </a:ext>
            </a:extLst>
          </p:cNvPr>
          <p:cNvSpPr>
            <a:spLocks noGrp="1"/>
          </p:cNvSpPr>
          <p:nvPr>
            <p:ph type="sldNum" sz="quarter" idx="12"/>
          </p:nvPr>
        </p:nvSpPr>
        <p:spPr>
          <a:xfrm>
            <a:off x="11214100" y="6556376"/>
            <a:ext cx="670984" cy="301625"/>
          </a:xfrm>
        </p:spPr>
        <p:txBody>
          <a:bodyPr/>
          <a:lstStyle>
            <a:lvl1pPr>
              <a:defRPr sz="900"/>
            </a:lvl1pPr>
          </a:lstStyle>
          <a:p>
            <a:fld id="{F22E6D03-7E53-4D02-965A-2EBAEFC6EAC8}" type="slidenum">
              <a:rPr lang="en-US" altLang="en-US"/>
              <a:pPr/>
              <a:t>‹#›</a:t>
            </a:fld>
            <a:endParaRPr lang="en-US" altLang="en-US"/>
          </a:p>
        </p:txBody>
      </p:sp>
    </p:spTree>
    <p:extLst>
      <p:ext uri="{BB962C8B-B14F-4D97-AF65-F5344CB8AC3E}">
        <p14:creationId xmlns:p14="http://schemas.microsoft.com/office/powerpoint/2010/main" val="393276204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150896"/>
            <a:ext cx="1219200" cy="6400800"/>
          </a:xfrm>
        </p:spPr>
        <p:txBody>
          <a:bodyPr vert="vert270" anchor="b"/>
          <a:lstStyle>
            <a:lvl1pPr marL="0" algn="l">
              <a:buNone/>
              <a:defRPr sz="3000" b="0" cap="all" baseline="0">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517649" y="373966"/>
            <a:ext cx="9777984" cy="5486400"/>
          </a:xfrm>
          <a:solidFill>
            <a:schemeClr val="bg2">
              <a:shade val="50000"/>
            </a:schemeClr>
          </a:solidFill>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4">
            <a:extLst>
              <a:ext uri="{FF2B5EF4-FFF2-40B4-BE49-F238E27FC236}">
                <a16:creationId xmlns:a16="http://schemas.microsoft.com/office/drawing/2014/main" id="{0B540D3D-F0A4-444C-A06F-C1ED71AA5698}"/>
              </a:ext>
            </a:extLst>
          </p:cNvPr>
          <p:cNvSpPr>
            <a:spLocks noGrp="1"/>
          </p:cNvSpPr>
          <p:nvPr>
            <p:ph type="dt" sz="half" idx="10"/>
          </p:nvPr>
        </p:nvSpPr>
        <p:spPr>
          <a:xfrm>
            <a:off x="8144933" y="6556376"/>
            <a:ext cx="2802467" cy="301625"/>
          </a:xfrm>
        </p:spPr>
        <p:txBody>
          <a:bodyPr/>
          <a:lstStyle>
            <a:lvl1pPr>
              <a:defRPr sz="900"/>
            </a:lvl1pPr>
          </a:lstStyle>
          <a:p>
            <a:pPr>
              <a:defRPr/>
            </a:pPr>
            <a:endParaRPr lang="en-US"/>
          </a:p>
        </p:txBody>
      </p:sp>
      <p:sp>
        <p:nvSpPr>
          <p:cNvPr id="6" name="Footer Placeholder 5">
            <a:extLst>
              <a:ext uri="{FF2B5EF4-FFF2-40B4-BE49-F238E27FC236}">
                <a16:creationId xmlns:a16="http://schemas.microsoft.com/office/drawing/2014/main" id="{7AD5632A-5085-47E5-BD10-0B8D44CEADB7}"/>
              </a:ext>
            </a:extLst>
          </p:cNvPr>
          <p:cNvSpPr>
            <a:spLocks noGrp="1"/>
          </p:cNvSpPr>
          <p:nvPr>
            <p:ph type="ftr" sz="quarter" idx="11"/>
          </p:nvPr>
        </p:nvSpPr>
        <p:spPr>
          <a:xfrm>
            <a:off x="1559985" y="6557964"/>
            <a:ext cx="6597649" cy="301625"/>
          </a:xfrm>
        </p:spPr>
        <p:txBody>
          <a:bodyPr/>
          <a:lstStyle>
            <a:lvl1pPr>
              <a:defRPr sz="900"/>
            </a:lvl1pPr>
          </a:lstStyle>
          <a:p>
            <a:pPr>
              <a:defRPr/>
            </a:pPr>
            <a:endParaRPr lang="en-US"/>
          </a:p>
        </p:txBody>
      </p:sp>
      <p:sp>
        <p:nvSpPr>
          <p:cNvPr id="7" name="Slide Number Placeholder 6">
            <a:extLst>
              <a:ext uri="{FF2B5EF4-FFF2-40B4-BE49-F238E27FC236}">
                <a16:creationId xmlns:a16="http://schemas.microsoft.com/office/drawing/2014/main" id="{5AF019FD-C741-4BBD-85EF-6691ADDB1223}"/>
              </a:ext>
            </a:extLst>
          </p:cNvPr>
          <p:cNvSpPr>
            <a:spLocks noGrp="1"/>
          </p:cNvSpPr>
          <p:nvPr>
            <p:ph type="sldNum" sz="quarter" idx="12"/>
          </p:nvPr>
        </p:nvSpPr>
        <p:spPr>
          <a:xfrm>
            <a:off x="10955867" y="6556376"/>
            <a:ext cx="488951" cy="301625"/>
          </a:xfrm>
        </p:spPr>
        <p:txBody>
          <a:bodyPr/>
          <a:lstStyle>
            <a:lvl1pPr>
              <a:defRPr sz="900"/>
            </a:lvl1pPr>
          </a:lstStyle>
          <a:p>
            <a:fld id="{938AC78B-8402-4003-8082-49466675D986}" type="slidenum">
              <a:rPr lang="en-US" altLang="en-US"/>
              <a:pPr/>
              <a:t>‹#›</a:t>
            </a:fld>
            <a:endParaRPr lang="en-US" altLang="en-US"/>
          </a:p>
        </p:txBody>
      </p:sp>
    </p:spTree>
    <p:extLst>
      <p:ext uri="{BB962C8B-B14F-4D97-AF65-F5344CB8AC3E}">
        <p14:creationId xmlns:p14="http://schemas.microsoft.com/office/powerpoint/2010/main" val="398689326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474747"/>
            </a:gs>
            <a:gs pos="60001">
              <a:srgbClr val="626262"/>
            </a:gs>
            <a:gs pos="100000">
              <a:srgbClr val="8C8C8C"/>
            </a:gs>
          </a:gsLst>
          <a:lin ang="5400000"/>
        </a:gradFill>
        <a:effectLst/>
      </p:bgPr>
    </p:b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A2E02596-1F6B-4CB2-A93F-D3C4F927D636}"/>
              </a:ext>
            </a:extLst>
          </p:cNvPr>
          <p:cNvSpPr/>
          <p:nvPr/>
        </p:nvSpPr>
        <p:spPr>
          <a:xfrm>
            <a:off x="8467" y="14288"/>
            <a:ext cx="12175067"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2954865D-4FB6-414C-AF5F-AD77371C4FAF}"/>
              </a:ext>
            </a:extLst>
          </p:cNvPr>
          <p:cNvCxnSpPr/>
          <p:nvPr/>
        </p:nvCxnSpPr>
        <p:spPr>
          <a:xfrm>
            <a:off x="0" y="6350"/>
            <a:ext cx="12183533"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2405337-7282-42E8-A812-34A550D78227}"/>
              </a:ext>
            </a:extLst>
          </p:cNvPr>
          <p:cNvCxnSpPr/>
          <p:nvPr/>
        </p:nvCxnSpPr>
        <p:spPr>
          <a:xfrm rot="10800000" flipV="1">
            <a:off x="8625417" y="4948239"/>
            <a:ext cx="3564467"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a:extLst>
              <a:ext uri="{FF2B5EF4-FFF2-40B4-BE49-F238E27FC236}">
                <a16:creationId xmlns:a16="http://schemas.microsoft.com/office/drawing/2014/main" id="{52056237-CD05-451F-8DEC-9CE031D2CE51}"/>
              </a:ext>
            </a:extLst>
          </p:cNvPr>
          <p:cNvSpPr>
            <a:spLocks noGrp="1"/>
          </p:cNvSpPr>
          <p:nvPr>
            <p:ph type="title"/>
          </p:nvPr>
        </p:nvSpPr>
        <p:spPr>
          <a:xfrm>
            <a:off x="609600" y="268289"/>
            <a:ext cx="10972800" cy="1398587"/>
          </a:xfrm>
          <a:prstGeom prst="rect">
            <a:avLst/>
          </a:prstGeom>
        </p:spPr>
        <p:txBody>
          <a:bodyPr vert="horz" anchor="ctr">
            <a:normAutofit/>
          </a:bodyPr>
          <a:lstStyle/>
          <a:p>
            <a:r>
              <a:rPr lang="en-US" dirty="0"/>
              <a:t>Click to edit Master title style</a:t>
            </a:r>
          </a:p>
        </p:txBody>
      </p:sp>
      <p:sp>
        <p:nvSpPr>
          <p:cNvPr id="1030" name="Text Placeholder 12">
            <a:extLst>
              <a:ext uri="{FF2B5EF4-FFF2-40B4-BE49-F238E27FC236}">
                <a16:creationId xmlns:a16="http://schemas.microsoft.com/office/drawing/2014/main" id="{57BC4673-34BC-40CA-BCFC-E49653C11FB6}"/>
              </a:ext>
            </a:extLst>
          </p:cNvPr>
          <p:cNvSpPr>
            <a:spLocks noGrp="1"/>
          </p:cNvSpPr>
          <p:nvPr>
            <p:ph type="body" idx="1"/>
          </p:nvPr>
        </p:nvSpPr>
        <p:spPr bwMode="auto">
          <a:xfrm>
            <a:off x="609600" y="1882775"/>
            <a:ext cx="10972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B9E93B32-BE14-4BE6-9406-DC2013E61E27}"/>
              </a:ext>
            </a:extLst>
          </p:cNvPr>
          <p:cNvSpPr>
            <a:spLocks noGrp="1"/>
          </p:cNvSpPr>
          <p:nvPr>
            <p:ph type="dt" sz="half" idx="2"/>
          </p:nvPr>
        </p:nvSpPr>
        <p:spPr>
          <a:xfrm>
            <a:off x="6388100" y="6481764"/>
            <a:ext cx="28448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cs typeface="+mn-cs"/>
              </a:defRPr>
            </a:lvl1pPr>
          </a:lstStyle>
          <a:p>
            <a:pPr>
              <a:defRPr/>
            </a:pPr>
            <a:endParaRPr lang="en-US"/>
          </a:p>
        </p:txBody>
      </p:sp>
      <p:sp>
        <p:nvSpPr>
          <p:cNvPr id="3" name="Footer Placeholder 2">
            <a:extLst>
              <a:ext uri="{FF2B5EF4-FFF2-40B4-BE49-F238E27FC236}">
                <a16:creationId xmlns:a16="http://schemas.microsoft.com/office/drawing/2014/main" id="{F978ECCC-139E-409E-AF7F-FC6BE9979956}"/>
              </a:ext>
            </a:extLst>
          </p:cNvPr>
          <p:cNvSpPr>
            <a:spLocks noGrp="1"/>
          </p:cNvSpPr>
          <p:nvPr>
            <p:ph type="ftr" sz="quarter" idx="3"/>
          </p:nvPr>
        </p:nvSpPr>
        <p:spPr>
          <a:xfrm>
            <a:off x="609601" y="6481764"/>
            <a:ext cx="5679017"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en-US"/>
          </a:p>
        </p:txBody>
      </p:sp>
      <p:sp>
        <p:nvSpPr>
          <p:cNvPr id="23" name="Slide Number Placeholder 22">
            <a:extLst>
              <a:ext uri="{FF2B5EF4-FFF2-40B4-BE49-F238E27FC236}">
                <a16:creationId xmlns:a16="http://schemas.microsoft.com/office/drawing/2014/main" id="{7023FA09-89F3-48BD-B8E6-3146588C26C1}"/>
              </a:ext>
            </a:extLst>
          </p:cNvPr>
          <p:cNvSpPr>
            <a:spLocks noGrp="1"/>
          </p:cNvSpPr>
          <p:nvPr>
            <p:ph type="sldNum" sz="quarter" idx="4"/>
          </p:nvPr>
        </p:nvSpPr>
        <p:spPr>
          <a:xfrm>
            <a:off x="10119785" y="6481764"/>
            <a:ext cx="670983" cy="301625"/>
          </a:xfrm>
          <a:prstGeom prst="rect">
            <a:avLst/>
          </a:prstGeom>
        </p:spPr>
        <p:txBody>
          <a:bodyPr vert="horz" wrap="square" lIns="91440" tIns="45720" rIns="91440" bIns="45720" numCol="1" anchor="b" anchorCtr="0" compatLnSpc="1">
            <a:prstTxWarp prst="textNoShape">
              <a:avLst/>
            </a:prstTxWarp>
          </a:bodyPr>
          <a:lstStyle>
            <a:lvl1pPr algn="ctr">
              <a:defRPr sz="1200">
                <a:latin typeface="Century Gothic" panose="020B0502020202020204" pitchFamily="34" charset="0"/>
              </a:defRPr>
            </a:lvl1pPr>
          </a:lstStyle>
          <a:p>
            <a:fld id="{BB12ABFD-1A09-4C89-A7E9-FC454B406A53}"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933" r:id="rId1"/>
    <p:sldLayoutId id="2147483934" r:id="rId2"/>
    <p:sldLayoutId id="2147483935" r:id="rId3"/>
    <p:sldLayoutId id="2147483890" r:id="rId4"/>
    <p:sldLayoutId id="2147483936" r:id="rId5"/>
    <p:sldLayoutId id="2147483891" r:id="rId6"/>
    <p:sldLayoutId id="2147483892" r:id="rId7"/>
    <p:sldLayoutId id="2147483937" r:id="rId8"/>
    <p:sldLayoutId id="2147483938" r:id="rId9"/>
    <p:sldLayoutId id="2147483893" r:id="rId10"/>
    <p:sldLayoutId id="2147483894" r:id="rId11"/>
  </p:sldLayoutIdLst>
  <p:hf hdr="0" ftr="0" dt="0"/>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chemeClr val="tx1"/>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anose="020B0604030504040204"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anose="05020102010507070707"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anose="05020102010507070707"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4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l="-11000" r="-11000"/>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1992147F-26DB-447A-95EC-3BD023E83787}"/>
              </a:ext>
            </a:extLst>
          </p:cNvPr>
          <p:cNvSpPr>
            <a:spLocks noGrp="1"/>
          </p:cNvSpPr>
          <p:nvPr>
            <p:ph type="ctrTitle"/>
          </p:nvPr>
        </p:nvSpPr>
        <p:spPr>
          <a:xfrm>
            <a:off x="5715000" y="2924175"/>
            <a:ext cx="5334000" cy="1009650"/>
          </a:xfrm>
        </p:spPr>
        <p:txBody>
          <a:bodyPr>
            <a:noAutofit/>
          </a:bodyPr>
          <a:lstStyle/>
          <a:p>
            <a:pPr eaLnBrk="1" hangingPunct="1"/>
            <a:r>
              <a:rPr lang="en-US" altLang="en-US" sz="6600" dirty="0">
                <a:ln w="6350">
                  <a:noFill/>
                </a:ln>
              </a:rPr>
              <a:t>China Notes</a:t>
            </a:r>
          </a:p>
        </p:txBody>
      </p:sp>
      <p:sp>
        <p:nvSpPr>
          <p:cNvPr id="43011" name="Subtitle 2">
            <a:extLst>
              <a:ext uri="{FF2B5EF4-FFF2-40B4-BE49-F238E27FC236}">
                <a16:creationId xmlns:a16="http://schemas.microsoft.com/office/drawing/2014/main" id="{72CB92E0-B6C2-418C-A5BE-58938112B224}"/>
              </a:ext>
            </a:extLst>
          </p:cNvPr>
          <p:cNvSpPr>
            <a:spLocks noGrp="1"/>
          </p:cNvSpPr>
          <p:nvPr>
            <p:ph type="subTitle" idx="1"/>
          </p:nvPr>
        </p:nvSpPr>
        <p:spPr>
          <a:xfrm>
            <a:off x="6553200" y="5791200"/>
            <a:ext cx="5257800" cy="685800"/>
          </a:xfrm>
        </p:spPr>
        <p:txBody>
          <a:bodyPr/>
          <a:lstStyle/>
          <a:p>
            <a:pPr eaLnBrk="1" hangingPunct="1"/>
            <a:r>
              <a:rPr lang="en-US" altLang="en-US" dirty="0">
                <a:ln>
                  <a:noFill/>
                </a:ln>
              </a:rPr>
              <a:t>Jim Sutherland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B6E5C022-1240-4EEE-9E61-B63AC3542D9E}"/>
              </a:ext>
            </a:extLst>
          </p:cNvPr>
          <p:cNvSpPr>
            <a:spLocks noGrp="1"/>
          </p:cNvSpPr>
          <p:nvPr>
            <p:ph type="title"/>
          </p:nvPr>
        </p:nvSpPr>
        <p:spPr>
          <a:xfrm>
            <a:off x="1066800" y="533400"/>
            <a:ext cx="10058400" cy="990599"/>
          </a:xfrm>
        </p:spPr>
        <p:txBody>
          <a:bodyPr/>
          <a:lstStyle/>
          <a:p>
            <a:pPr eaLnBrk="1" hangingPunct="1"/>
            <a:r>
              <a:rPr lang="en-US" altLang="en-US" dirty="0">
                <a:solidFill>
                  <a:srgbClr val="FF0000"/>
                </a:solidFill>
              </a:rPr>
              <a:t>Reparations and Revenge</a:t>
            </a:r>
          </a:p>
        </p:txBody>
      </p:sp>
      <p:sp>
        <p:nvSpPr>
          <p:cNvPr id="52227" name="Content Placeholder 2">
            <a:extLst>
              <a:ext uri="{FF2B5EF4-FFF2-40B4-BE49-F238E27FC236}">
                <a16:creationId xmlns:a16="http://schemas.microsoft.com/office/drawing/2014/main" id="{F64167E2-6B9E-4CF6-B740-06592402F027}"/>
              </a:ext>
            </a:extLst>
          </p:cNvPr>
          <p:cNvSpPr>
            <a:spLocks noGrp="1"/>
          </p:cNvSpPr>
          <p:nvPr>
            <p:ph idx="1"/>
          </p:nvPr>
        </p:nvSpPr>
        <p:spPr>
          <a:xfrm>
            <a:off x="1066800" y="1600200"/>
            <a:ext cx="10058400" cy="4572000"/>
          </a:xfrm>
        </p:spPr>
        <p:txBody>
          <a:bodyPr/>
          <a:lstStyle/>
          <a:p>
            <a:pPr marL="65087" indent="0" eaLnBrk="1" hangingPunct="1">
              <a:buNone/>
            </a:pPr>
            <a:r>
              <a:rPr lang="en-US" altLang="en-US" sz="2800" dirty="0"/>
              <a:t>Troops from eight countries ended the rebellion, which had expanded to a declared war against Western nations.</a:t>
            </a:r>
          </a:p>
          <a:p>
            <a:pPr lvl="1" eaLnBrk="1" hangingPunct="1"/>
            <a:r>
              <a:rPr lang="en-US" altLang="en-US" sz="2400" dirty="0"/>
              <a:t>12.9 trillion was paid to Russia, Germany, France, Britain, Japan and the USA (US dollars/12/4/09), bankrupting the Qing Dynasty.</a:t>
            </a:r>
          </a:p>
          <a:p>
            <a:pPr lvl="1" eaLnBrk="1" hangingPunct="1"/>
            <a:r>
              <a:rPr lang="en-US" altLang="en-US" sz="2400" dirty="0"/>
              <a:t>The China Inland Mission lost 58 adults and 21 children but refused to accept reparations.</a:t>
            </a:r>
          </a:p>
          <a:p>
            <a:pPr lvl="1" eaLnBrk="1" hangingPunct="1"/>
            <a:r>
              <a:rPr lang="en-US" altLang="en-US" sz="2400" dirty="0"/>
              <a:t>One missionary led US troops through streets showing Boxers, whose property was confiscated and lives sometimes taken. </a:t>
            </a:r>
            <a:endParaRPr lang="en-US" altLang="en-US" dirty="0"/>
          </a:p>
        </p:txBody>
      </p:sp>
      <p:sp>
        <p:nvSpPr>
          <p:cNvPr id="52228" name="TextBox 3">
            <a:extLst>
              <a:ext uri="{FF2B5EF4-FFF2-40B4-BE49-F238E27FC236}">
                <a16:creationId xmlns:a16="http://schemas.microsoft.com/office/drawing/2014/main" id="{F0CCC25A-63AA-4039-A326-D0AB1845C542}"/>
              </a:ext>
            </a:extLst>
          </p:cNvPr>
          <p:cNvSpPr txBox="1">
            <a:spLocks noChangeArrowheads="1"/>
          </p:cNvSpPr>
          <p:nvPr/>
        </p:nvSpPr>
        <p:spPr bwMode="auto">
          <a:xfrm>
            <a:off x="1066800" y="6172200"/>
            <a:ext cx="3657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dirty="0"/>
              <a:t>http://en.wikipedia.org/wiki/Boxer_Rebellion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220B3-7271-4A74-9775-BBCC05611137}"/>
              </a:ext>
            </a:extLst>
          </p:cNvPr>
          <p:cNvSpPr>
            <a:spLocks noGrp="1"/>
          </p:cNvSpPr>
          <p:nvPr>
            <p:ph type="title"/>
          </p:nvPr>
        </p:nvSpPr>
        <p:spPr>
          <a:xfrm>
            <a:off x="1981200" y="175736"/>
            <a:ext cx="8229600" cy="533400"/>
          </a:xfrm>
          <a:noFill/>
        </p:spPr>
        <p:txBody>
          <a:bodyPr>
            <a:normAutofit fontScale="90000"/>
          </a:bodyPr>
          <a:lstStyle/>
          <a:p>
            <a:pPr algn="ctr" eaLnBrk="1" hangingPunct="1">
              <a:defRPr/>
            </a:pPr>
            <a:r>
              <a:rPr lang="en-US" dirty="0">
                <a:solidFill>
                  <a:srgbClr val="FF0000"/>
                </a:solidFill>
              </a:rPr>
              <a:t>Foreign Missionaries</a:t>
            </a:r>
          </a:p>
        </p:txBody>
      </p:sp>
      <p:sp>
        <p:nvSpPr>
          <p:cNvPr id="3" name="Content Placeholder 2">
            <a:extLst>
              <a:ext uri="{FF2B5EF4-FFF2-40B4-BE49-F238E27FC236}">
                <a16:creationId xmlns:a16="http://schemas.microsoft.com/office/drawing/2014/main" id="{06221957-A514-4B2E-9E77-71D2064FFE48}"/>
              </a:ext>
            </a:extLst>
          </p:cNvPr>
          <p:cNvSpPr>
            <a:spLocks noGrp="1"/>
          </p:cNvSpPr>
          <p:nvPr>
            <p:ph idx="1"/>
          </p:nvPr>
        </p:nvSpPr>
        <p:spPr>
          <a:xfrm>
            <a:off x="609600" y="990600"/>
            <a:ext cx="10972800" cy="4800600"/>
          </a:xfrm>
          <a:solidFill>
            <a:schemeClr val="tx2">
              <a:lumMod val="10000"/>
              <a:alpha val="50000"/>
            </a:schemeClr>
          </a:solidFill>
          <a:ln w="0">
            <a:noFill/>
            <a:miter lim="800000"/>
            <a:headEnd/>
            <a:tailEnd/>
          </a:ln>
        </p:spPr>
        <p:txBody>
          <a:bodyPr>
            <a:normAutofit fontScale="92500" lnSpcReduction="20000"/>
            <a:scene3d>
              <a:camera prst="orthographicFront"/>
              <a:lightRig rig="soft" dir="tl">
                <a:rot lat="0" lon="0" rev="0"/>
              </a:lightRig>
            </a:scene3d>
            <a:sp3d contourW="25400" prstMaterial="matte">
              <a:contourClr>
                <a:schemeClr val="accent2">
                  <a:tint val="20000"/>
                </a:schemeClr>
              </a:contourClr>
            </a:sp3d>
          </a:bodyPr>
          <a:lstStyle/>
          <a:p>
            <a:pPr eaLnBrk="1" hangingPunct="1">
              <a:defRPr/>
            </a:pPr>
            <a:r>
              <a:rPr lang="en-US" dirty="0">
                <a:effectLst/>
              </a:rPr>
              <a:t>Hudson Taylor (1832-1905), founder of China Inland Mission, gradually focused upon equipping Chinese to evangelize China. Other missions didn’t.</a:t>
            </a:r>
          </a:p>
          <a:p>
            <a:pPr eaLnBrk="1" hangingPunct="1">
              <a:defRPr/>
            </a:pPr>
            <a:r>
              <a:rPr lang="en-US" dirty="0">
                <a:effectLst/>
              </a:rPr>
              <a:t>In the 1890s a non-Christian wrote, “So as long as we only had foreigners to deal with, we were safe, but now that everywhere our own countrymen are enlisted on that side, certainly Christianity will flourish and conquer us.”</a:t>
            </a:r>
          </a:p>
          <a:p>
            <a:pPr eaLnBrk="1" hangingPunct="1">
              <a:defRPr/>
            </a:pPr>
            <a:r>
              <a:rPr lang="en-US" dirty="0">
                <a:effectLst/>
              </a:rPr>
              <a:t>The China Centenary Missionary Conference of 1907 reported 3,445 foreign missionaries and 256,779 Chinese Christians. About six Chinese attended out of 1,000 delegates.</a:t>
            </a:r>
          </a:p>
          <a:p>
            <a:pPr eaLnBrk="1" hangingPunct="1">
              <a:defRPr/>
            </a:pPr>
            <a:r>
              <a:rPr lang="en-US" dirty="0">
                <a:effectLst/>
              </a:rPr>
              <a:t>By 1925, foreign missionaries numbered 8,000. The Golden Age of Missions lasted about 20 years, until the mid-1920s.</a:t>
            </a:r>
          </a:p>
        </p:txBody>
      </p:sp>
      <p:sp>
        <p:nvSpPr>
          <p:cNvPr id="53252" name="TextBox 3">
            <a:extLst>
              <a:ext uri="{FF2B5EF4-FFF2-40B4-BE49-F238E27FC236}">
                <a16:creationId xmlns:a16="http://schemas.microsoft.com/office/drawing/2014/main" id="{A8E9FED0-6FE3-4DA7-AD74-A30A7D6091BC}"/>
              </a:ext>
            </a:extLst>
          </p:cNvPr>
          <p:cNvSpPr txBox="1">
            <a:spLocks noChangeArrowheads="1"/>
          </p:cNvSpPr>
          <p:nvPr/>
        </p:nvSpPr>
        <p:spPr bwMode="auto">
          <a:xfrm>
            <a:off x="609600" y="6052344"/>
            <a:ext cx="10972800" cy="523220"/>
          </a:xfrm>
          <a:prstGeom prst="rect">
            <a:avLst/>
          </a:prstGeom>
          <a:solidFill>
            <a:schemeClr val="tx2">
              <a:lumMod val="10000"/>
              <a:alpha val="50000"/>
            </a:schemeClr>
          </a:solidFill>
          <a:ln>
            <a:noFill/>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dirty="0"/>
              <a:t>China Centenary Missionary Conference records, p. 782 </a:t>
            </a:r>
          </a:p>
          <a:p>
            <a:pPr eaLnBrk="1" hangingPunct="1">
              <a:spcBef>
                <a:spcPct val="0"/>
              </a:spcBef>
              <a:buFontTx/>
              <a:buNone/>
            </a:pPr>
            <a:r>
              <a:rPr lang="en-US" altLang="en-US" sz="1400" dirty="0"/>
              <a:t>Daniel Bays, “From Foreign Mission to Chinese Church,” </a:t>
            </a:r>
            <a:r>
              <a:rPr lang="en-US" altLang="en-US" sz="1400" i="1" dirty="0"/>
              <a:t>Christian History and Biography, </a:t>
            </a:r>
            <a:r>
              <a:rPr lang="en-US" altLang="en-US" sz="1400" dirty="0"/>
              <a:t>Issue 98, p. 8,9.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01426883-6F02-425C-8929-13E6924AC054}"/>
              </a:ext>
            </a:extLst>
          </p:cNvPr>
          <p:cNvSpPr>
            <a:spLocks noGrp="1"/>
          </p:cNvSpPr>
          <p:nvPr>
            <p:ph type="title"/>
          </p:nvPr>
        </p:nvSpPr>
        <p:spPr>
          <a:xfrm>
            <a:off x="1066800" y="332600"/>
            <a:ext cx="10058400" cy="962799"/>
          </a:xfrm>
        </p:spPr>
        <p:txBody>
          <a:bodyPr/>
          <a:lstStyle/>
          <a:p>
            <a:pPr eaLnBrk="1" hangingPunct="1"/>
            <a:r>
              <a:rPr lang="en-US" altLang="en-US" dirty="0">
                <a:ln w="6350">
                  <a:noFill/>
                </a:ln>
              </a:rPr>
              <a:t>Communist China</a:t>
            </a:r>
          </a:p>
        </p:txBody>
      </p:sp>
      <p:sp>
        <p:nvSpPr>
          <p:cNvPr id="3" name="Content Placeholder 2">
            <a:extLst>
              <a:ext uri="{FF2B5EF4-FFF2-40B4-BE49-F238E27FC236}">
                <a16:creationId xmlns:a16="http://schemas.microsoft.com/office/drawing/2014/main" id="{04399C6F-BEF9-4E3F-B1B4-AC4C3F3E6949}"/>
              </a:ext>
            </a:extLst>
          </p:cNvPr>
          <p:cNvSpPr>
            <a:spLocks noGrp="1"/>
          </p:cNvSpPr>
          <p:nvPr>
            <p:ph idx="1"/>
          </p:nvPr>
        </p:nvSpPr>
        <p:spPr>
          <a:xfrm>
            <a:off x="1066800" y="1499939"/>
            <a:ext cx="10058400" cy="4876800"/>
          </a:xfrm>
        </p:spPr>
        <p:txBody>
          <a:bodyPr>
            <a:normAutofit/>
          </a:bodyPr>
          <a:lstStyle/>
          <a:p>
            <a:pPr marL="65087" indent="0" eaLnBrk="1" hangingPunct="1">
              <a:buNone/>
              <a:defRPr/>
            </a:pPr>
            <a:r>
              <a:rPr lang="en-US" dirty="0"/>
              <a:t>Mao Zedong’s communist forces </a:t>
            </a:r>
            <a:br>
              <a:rPr lang="en-US" dirty="0"/>
            </a:br>
            <a:r>
              <a:rPr lang="en-US" dirty="0"/>
              <a:t>defeated Chiang Kai-shek and established the People’s Republic of China in October 1949.</a:t>
            </a:r>
          </a:p>
          <a:p>
            <a:pPr lvl="1" eaLnBrk="1" hangingPunct="1">
              <a:defRPr/>
            </a:pPr>
            <a:r>
              <a:rPr lang="en-US" dirty="0"/>
              <a:t>To ensure Mao’s rule, between 2-5 million people were killed, often landlords, Kuomintang personnel, those associated with Western businesses and intellectuals.</a:t>
            </a:r>
          </a:p>
          <a:p>
            <a:pPr lvl="1" eaLnBrk="1" hangingPunct="1">
              <a:defRPr/>
            </a:pPr>
            <a:r>
              <a:rPr lang="en-US" dirty="0"/>
              <a:t>Another 4-6 million were shipped to “reform through labor” camps, where many died.</a:t>
            </a:r>
          </a:p>
          <a:p>
            <a:pPr lvl="1" eaLnBrk="1" hangingPunct="1">
              <a:defRPr/>
            </a:pPr>
            <a:r>
              <a:rPr lang="en-US" dirty="0"/>
              <a:t>The attempted eradication of the Church began shortly after Mao took power, in the early 1950s.</a:t>
            </a:r>
          </a:p>
        </p:txBody>
      </p:sp>
      <p:sp>
        <p:nvSpPr>
          <p:cNvPr id="54276" name="TextBox 4">
            <a:extLst>
              <a:ext uri="{FF2B5EF4-FFF2-40B4-BE49-F238E27FC236}">
                <a16:creationId xmlns:a16="http://schemas.microsoft.com/office/drawing/2014/main" id="{D9713DE0-822C-4BA4-963C-32295D2BD1D6}"/>
              </a:ext>
            </a:extLst>
          </p:cNvPr>
          <p:cNvSpPr txBox="1">
            <a:spLocks noChangeArrowheads="1"/>
          </p:cNvSpPr>
          <p:nvPr/>
        </p:nvSpPr>
        <p:spPr bwMode="auto">
          <a:xfrm>
            <a:off x="1143000" y="6248400"/>
            <a:ext cx="7924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a:t>http://en.wikipedia.org/wiki/Mao_Zedong accessed 11/26/09; </a:t>
            </a:r>
            <a:r>
              <a:rPr lang="en-US" altLang="en-US" sz="1200" dirty="0" err="1"/>
              <a:t>Hattaway</a:t>
            </a:r>
            <a:r>
              <a:rPr lang="en-US" altLang="en-US" sz="1200" dirty="0"/>
              <a:t>, p. 9.</a:t>
            </a:r>
          </a:p>
        </p:txBody>
      </p:sp>
      <p:pic>
        <p:nvPicPr>
          <p:cNvPr id="4" name="Picture 3">
            <a:extLst>
              <a:ext uri="{FF2B5EF4-FFF2-40B4-BE49-F238E27FC236}">
                <a16:creationId xmlns:a16="http://schemas.microsoft.com/office/drawing/2014/main" id="{06D24D49-9DA7-44EA-8F5F-8F7FA8FD5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0160"/>
            <a:ext cx="4191000" cy="192244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p:nvSpPr>
          <p:cNvPr id="55299" name="Content Placeholder 2">
            <a:extLst>
              <a:ext uri="{FF2B5EF4-FFF2-40B4-BE49-F238E27FC236}">
                <a16:creationId xmlns:a16="http://schemas.microsoft.com/office/drawing/2014/main" id="{A0A1ED00-5FE0-42B8-81F8-FFD23B1CF08B}"/>
              </a:ext>
            </a:extLst>
          </p:cNvPr>
          <p:cNvSpPr>
            <a:spLocks noGrp="1"/>
          </p:cNvSpPr>
          <p:nvPr>
            <p:ph idx="1"/>
          </p:nvPr>
        </p:nvSpPr>
        <p:spPr>
          <a:xfrm>
            <a:off x="1066800" y="1600200"/>
            <a:ext cx="10058400" cy="4495800"/>
          </a:xfrm>
        </p:spPr>
        <p:txBody>
          <a:bodyPr/>
          <a:lstStyle/>
          <a:p>
            <a:pPr marL="0" indent="0" eaLnBrk="1" hangingPunct="1">
              <a:buNone/>
            </a:pPr>
            <a:r>
              <a:rPr lang="en-US" altLang="en-US" sz="2800" dirty="0"/>
              <a:t>“In just one city in China, Wenzhou in </a:t>
            </a:r>
            <a:br>
              <a:rPr lang="en-US" altLang="en-US" sz="2800" dirty="0"/>
            </a:br>
            <a:r>
              <a:rPr lang="en-US" altLang="en-US" sz="2800" dirty="0"/>
              <a:t>Zhejiang Province, 49 pastors were sent to prison labor camps near the Russian border in 1950. Many were given sentences of up to twenty years for their “crimes” of preaching the gospel. Of those 49 pastors, just one returned home. Forty-eight died in prison.</a:t>
            </a:r>
          </a:p>
          <a:p>
            <a:pPr marL="0" indent="9525" eaLnBrk="1" hangingPunct="1">
              <a:buFontTx/>
              <a:buNone/>
            </a:pPr>
            <a:r>
              <a:rPr lang="en-US" altLang="en-US" sz="2800" dirty="0"/>
              <a:t>In my home area of Nanyang believers were crucified on the walls of their churches for not denying Christ. Others were chained to vehicles and horses and dragged to their death.” Bro Yun</a:t>
            </a:r>
          </a:p>
        </p:txBody>
      </p:sp>
      <p:sp>
        <p:nvSpPr>
          <p:cNvPr id="55300" name="TextBox 3">
            <a:extLst>
              <a:ext uri="{FF2B5EF4-FFF2-40B4-BE49-F238E27FC236}">
                <a16:creationId xmlns:a16="http://schemas.microsoft.com/office/drawing/2014/main" id="{C7771711-26BF-4036-9ABE-934916A1B175}"/>
              </a:ext>
            </a:extLst>
          </p:cNvPr>
          <p:cNvSpPr txBox="1">
            <a:spLocks noChangeArrowheads="1"/>
          </p:cNvSpPr>
          <p:nvPr/>
        </p:nvSpPr>
        <p:spPr bwMode="auto">
          <a:xfrm>
            <a:off x="1066800" y="6070600"/>
            <a:ext cx="3733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err="1"/>
              <a:t>Hattaway</a:t>
            </a:r>
            <a:r>
              <a:rPr lang="en-US" altLang="en-US" sz="1200" dirty="0"/>
              <a:t>, p. 10</a:t>
            </a:r>
          </a:p>
        </p:txBody>
      </p:sp>
      <p:pic>
        <p:nvPicPr>
          <p:cNvPr id="5" name="Picture 4">
            <a:extLst>
              <a:ext uri="{FF2B5EF4-FFF2-40B4-BE49-F238E27FC236}">
                <a16:creationId xmlns:a16="http://schemas.microsoft.com/office/drawing/2014/main" id="{E243E86F-C251-4B0C-AC0C-A0B3BEB721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0160"/>
            <a:ext cx="4191000" cy="1922448"/>
          </a:xfrm>
          <a:prstGeom prst="rect">
            <a:avLst/>
          </a:prstGeom>
        </p:spPr>
      </p:pic>
      <p:sp>
        <p:nvSpPr>
          <p:cNvPr id="6" name="Title 1">
            <a:extLst>
              <a:ext uri="{FF2B5EF4-FFF2-40B4-BE49-F238E27FC236}">
                <a16:creationId xmlns:a16="http://schemas.microsoft.com/office/drawing/2014/main" id="{27F5B6E8-9536-405C-8FB9-8527BBDCCEE4}"/>
              </a:ext>
            </a:extLst>
          </p:cNvPr>
          <p:cNvSpPr txBox="1">
            <a:spLocks/>
          </p:cNvSpPr>
          <p:nvPr/>
        </p:nvSpPr>
        <p:spPr>
          <a:xfrm>
            <a:off x="1066800" y="332600"/>
            <a:ext cx="10058400" cy="962799"/>
          </a:xfrm>
          <a:prstGeom prst="rect">
            <a:avLst/>
          </a:prstGeom>
        </p:spPr>
        <p:txBody>
          <a:bodyPr vert="horz" anchor="ctr">
            <a:normAutofit/>
          </a:bodyPr>
          <a:lstStyle>
            <a:lvl1pPr marL="484188" indent="-484188" algn="l" rtl="0" eaLnBrk="0" fontAlgn="base" hangingPunct="0">
              <a:spcBef>
                <a:spcPct val="0"/>
              </a:spcBef>
              <a:spcAft>
                <a:spcPct val="0"/>
              </a:spcAft>
              <a:defRPr sz="4200" kern="1200">
                <a:ln w="6350">
                  <a:solidFill>
                    <a:schemeClr val="accent1">
                      <a:shade val="43000"/>
                    </a:schemeClr>
                  </a:solidFill>
                </a:ln>
                <a:solidFill>
                  <a:schemeClr val="tx1"/>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a:lstStyle>
          <a:p>
            <a:pPr eaLnBrk="1" hangingPunct="1"/>
            <a:r>
              <a:rPr lang="en-US" altLang="en-US" dirty="0">
                <a:ln w="6350">
                  <a:noFill/>
                </a:ln>
              </a:rPr>
              <a:t>Communist Persecution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87169B-9353-4721-9516-21AD55383B51}"/>
              </a:ext>
            </a:extLst>
          </p:cNvPr>
          <p:cNvSpPr>
            <a:spLocks noGrp="1"/>
          </p:cNvSpPr>
          <p:nvPr>
            <p:ph idx="1"/>
          </p:nvPr>
        </p:nvSpPr>
        <p:spPr>
          <a:xfrm>
            <a:off x="1066800" y="1676400"/>
            <a:ext cx="10058400" cy="4419600"/>
          </a:xfrm>
        </p:spPr>
        <p:txBody>
          <a:bodyPr rtlCol="0">
            <a:normAutofit lnSpcReduction="10000"/>
          </a:bodyPr>
          <a:lstStyle/>
          <a:p>
            <a:pPr marL="438912" indent="-320040" eaLnBrk="1" fontAlgn="auto" hangingPunct="1">
              <a:spcBef>
                <a:spcPts val="0"/>
              </a:spcBef>
              <a:spcAft>
                <a:spcPts val="0"/>
              </a:spcAft>
              <a:buFont typeface="Wingdings 2"/>
              <a:buChar char=""/>
              <a:defRPr/>
            </a:pPr>
            <a:r>
              <a:rPr lang="en-US" dirty="0"/>
              <a:t>Moses </a:t>
            </a:r>
            <a:r>
              <a:rPr lang="en-US" dirty="0" err="1"/>
              <a:t>Xie</a:t>
            </a:r>
            <a:r>
              <a:rPr lang="en-US" dirty="0"/>
              <a:t> directed the Chinese</a:t>
            </a:r>
            <a:br>
              <a:rPr lang="en-US" dirty="0"/>
            </a:br>
            <a:r>
              <a:rPr lang="en-US" dirty="0"/>
              <a:t>Christian Mission in Shanghai and refused to join the government church (TSPM). He was imprisoned for 23 years (1956-1979).  He was handcuffed for 133 days, with the cuffs cutting into his skin. Two years were added to his sentence because he witnessed to another prisoner. </a:t>
            </a:r>
          </a:p>
          <a:p>
            <a:pPr marL="438912" indent="-320040" eaLnBrk="1" fontAlgn="auto" hangingPunct="1">
              <a:spcBef>
                <a:spcPts val="0"/>
              </a:spcBef>
              <a:spcAft>
                <a:spcPts val="0"/>
              </a:spcAft>
              <a:buFont typeface="Wingdings 2"/>
              <a:buChar char=""/>
              <a:defRPr/>
            </a:pPr>
            <a:r>
              <a:rPr lang="en-US" dirty="0"/>
              <a:t>He spent 3 months in jail in 1992 for going to another part of China for ministry. His wife emigrated to the USA in 1993 and died there.</a:t>
            </a:r>
          </a:p>
          <a:p>
            <a:pPr marL="438912" indent="-320040" eaLnBrk="1" fontAlgn="auto" hangingPunct="1">
              <a:spcBef>
                <a:spcPts val="0"/>
              </a:spcBef>
              <a:spcAft>
                <a:spcPts val="0"/>
              </a:spcAft>
              <a:buFont typeface="Wingdings 2"/>
              <a:buChar char=""/>
              <a:defRPr/>
            </a:pPr>
            <a:endParaRPr lang="en-US" dirty="0"/>
          </a:p>
        </p:txBody>
      </p:sp>
      <p:sp>
        <p:nvSpPr>
          <p:cNvPr id="56324" name="TextBox 3">
            <a:extLst>
              <a:ext uri="{FF2B5EF4-FFF2-40B4-BE49-F238E27FC236}">
                <a16:creationId xmlns:a16="http://schemas.microsoft.com/office/drawing/2014/main" id="{3DD96FDA-3020-49A2-9105-987FE7052B1A}"/>
              </a:ext>
            </a:extLst>
          </p:cNvPr>
          <p:cNvSpPr txBox="1">
            <a:spLocks noChangeArrowheads="1"/>
          </p:cNvSpPr>
          <p:nvPr/>
        </p:nvSpPr>
        <p:spPr bwMode="auto">
          <a:xfrm>
            <a:off x="1295400" y="6155056"/>
            <a:ext cx="7086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Corbel" panose="020B0503020204020204" pitchFamily="34" charset="0"/>
              </a:rPr>
              <a:t>David Aikman, </a:t>
            </a:r>
            <a:r>
              <a:rPr lang="en-US" altLang="en-US" sz="1200" i="1" dirty="0">
                <a:latin typeface="Corbel" panose="020B0503020204020204" pitchFamily="34" charset="0"/>
              </a:rPr>
              <a:t>Jesus in Beijing</a:t>
            </a:r>
            <a:r>
              <a:rPr lang="en-US" altLang="en-US" sz="1200" dirty="0">
                <a:latin typeface="Corbel" panose="020B0503020204020204" pitchFamily="34" charset="0"/>
              </a:rPr>
              <a:t>, pp. 65-67, 2003, ISBN: 1596980257.</a:t>
            </a:r>
          </a:p>
        </p:txBody>
      </p:sp>
      <p:sp>
        <p:nvSpPr>
          <p:cNvPr id="8" name="Title 1">
            <a:extLst>
              <a:ext uri="{FF2B5EF4-FFF2-40B4-BE49-F238E27FC236}">
                <a16:creationId xmlns:a16="http://schemas.microsoft.com/office/drawing/2014/main" id="{29120744-3590-4BA9-B657-2183050EDF1D}"/>
              </a:ext>
            </a:extLst>
          </p:cNvPr>
          <p:cNvSpPr>
            <a:spLocks noGrp="1"/>
          </p:cNvSpPr>
          <p:nvPr>
            <p:ph type="title"/>
          </p:nvPr>
        </p:nvSpPr>
        <p:spPr>
          <a:xfrm>
            <a:off x="1066800" y="332600"/>
            <a:ext cx="10058400" cy="962799"/>
          </a:xfrm>
        </p:spPr>
        <p:txBody>
          <a:bodyPr/>
          <a:lstStyle/>
          <a:p>
            <a:pPr eaLnBrk="1" hangingPunct="1"/>
            <a:r>
              <a:rPr lang="en-US" altLang="en-US" dirty="0">
                <a:ln w="6350">
                  <a:noFill/>
                </a:ln>
              </a:rPr>
              <a:t>Persecution of Christians</a:t>
            </a:r>
          </a:p>
        </p:txBody>
      </p:sp>
      <p:pic>
        <p:nvPicPr>
          <p:cNvPr id="9" name="Picture 8">
            <a:extLst>
              <a:ext uri="{FF2B5EF4-FFF2-40B4-BE49-F238E27FC236}">
                <a16:creationId xmlns:a16="http://schemas.microsoft.com/office/drawing/2014/main" id="{1AE0BFA1-B647-4553-9E55-15734E1422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0160"/>
            <a:ext cx="4191000" cy="192244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8DBE1-7791-49C6-93E5-03A988699E6F}"/>
              </a:ext>
            </a:extLst>
          </p:cNvPr>
          <p:cNvSpPr>
            <a:spLocks noGrp="1"/>
          </p:cNvSpPr>
          <p:nvPr>
            <p:ph type="title"/>
          </p:nvPr>
        </p:nvSpPr>
        <p:spPr>
          <a:xfrm>
            <a:off x="1790700" y="294956"/>
            <a:ext cx="8610600" cy="838200"/>
          </a:xfrm>
        </p:spPr>
        <p:txBody>
          <a:bodyPr/>
          <a:lstStyle/>
          <a:p>
            <a:pPr eaLnBrk="1" fontAlgn="auto" hangingPunct="1">
              <a:spcAft>
                <a:spcPts val="0"/>
              </a:spcAft>
              <a:defRPr/>
            </a:pPr>
            <a:r>
              <a:rPr lang="en-US" dirty="0">
                <a:solidFill>
                  <a:schemeClr val="accent1">
                    <a:satMod val="150000"/>
                  </a:schemeClr>
                </a:solidFill>
              </a:rPr>
              <a:t>Li </a:t>
            </a:r>
            <a:r>
              <a:rPr lang="en-US" dirty="0" err="1">
                <a:solidFill>
                  <a:schemeClr val="accent1">
                    <a:satMod val="150000"/>
                  </a:schemeClr>
                </a:solidFill>
              </a:rPr>
              <a:t>Tianen</a:t>
            </a:r>
            <a:endParaRPr lang="en-US" dirty="0">
              <a:solidFill>
                <a:schemeClr val="accent1">
                  <a:satMod val="150000"/>
                </a:schemeClr>
              </a:solidFill>
            </a:endParaRPr>
          </a:p>
        </p:txBody>
      </p:sp>
      <p:sp>
        <p:nvSpPr>
          <p:cNvPr id="3" name="Content Placeholder 2">
            <a:extLst>
              <a:ext uri="{FF2B5EF4-FFF2-40B4-BE49-F238E27FC236}">
                <a16:creationId xmlns:a16="http://schemas.microsoft.com/office/drawing/2014/main" id="{9F7FE8F5-8792-4267-B580-B4D0045297CB}"/>
              </a:ext>
            </a:extLst>
          </p:cNvPr>
          <p:cNvSpPr>
            <a:spLocks noGrp="1"/>
          </p:cNvSpPr>
          <p:nvPr>
            <p:ph idx="1"/>
          </p:nvPr>
        </p:nvSpPr>
        <p:spPr>
          <a:xfrm>
            <a:off x="1524000" y="1447800"/>
            <a:ext cx="9144000" cy="4724400"/>
          </a:xfrm>
        </p:spPr>
        <p:txBody>
          <a:bodyPr rtlCol="0">
            <a:normAutofit fontScale="85000" lnSpcReduction="10000"/>
          </a:bodyPr>
          <a:lstStyle/>
          <a:p>
            <a:pPr marL="438912" indent="-320040" eaLnBrk="1" fontAlgn="auto" hangingPunct="1">
              <a:spcBef>
                <a:spcPts val="0"/>
              </a:spcBef>
              <a:spcAft>
                <a:spcPts val="0"/>
              </a:spcAft>
              <a:buFont typeface="Wingdings 2"/>
              <a:buChar char=""/>
              <a:defRPr/>
            </a:pPr>
            <a:r>
              <a:rPr lang="en-US" dirty="0"/>
              <a:t>Li </a:t>
            </a:r>
            <a:r>
              <a:rPr lang="en-US" dirty="0" err="1"/>
              <a:t>Tianen</a:t>
            </a:r>
            <a:r>
              <a:rPr lang="en-US" dirty="0"/>
              <a:t> was the son of Christian parents. His mother became an itinerant evangelist and taking her son with her. He became an evangelist and house church pastor in the Shanghai area and was arrested in 1960 as someone who would possibly oppose Chairman Mao and sentenced for 10 years.</a:t>
            </a:r>
          </a:p>
          <a:p>
            <a:pPr marL="438912" indent="-320040" eaLnBrk="1" fontAlgn="auto" hangingPunct="1">
              <a:spcBef>
                <a:spcPts val="0"/>
              </a:spcBef>
              <a:spcAft>
                <a:spcPts val="0"/>
              </a:spcAft>
              <a:buFont typeface="Wingdings 2"/>
              <a:buChar char=""/>
              <a:defRPr/>
            </a:pPr>
            <a:r>
              <a:rPr lang="en-US" dirty="0"/>
              <a:t>Two prisoners watched him during the night to make sure he didn’t move his lips to pray. When caught he was forced to stand for 6 hours against a stone wall without a shirt, even in winter, with arms and legs stretched out. He was allowed one 30-minute visit from his wife and family per year.  </a:t>
            </a:r>
            <a:r>
              <a:rPr lang="en-US" sz="1900" dirty="0"/>
              <a:t>(Aikman, pp. 68-69)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05CCE-3B17-42C1-80CC-2CBADBD078A6}"/>
              </a:ext>
            </a:extLst>
          </p:cNvPr>
          <p:cNvSpPr>
            <a:spLocks noGrp="1"/>
          </p:cNvSpPr>
          <p:nvPr>
            <p:ph type="title"/>
          </p:nvPr>
        </p:nvSpPr>
        <p:spPr>
          <a:xfrm>
            <a:off x="1828800" y="228600"/>
            <a:ext cx="8686800" cy="838200"/>
          </a:xfrm>
        </p:spPr>
        <p:txBody>
          <a:bodyPr/>
          <a:lstStyle/>
          <a:p>
            <a:pPr eaLnBrk="1" fontAlgn="auto" hangingPunct="1">
              <a:spcAft>
                <a:spcPts val="0"/>
              </a:spcAft>
              <a:defRPr/>
            </a:pPr>
            <a:r>
              <a:rPr lang="en-US" dirty="0">
                <a:ln w="6350">
                  <a:noFill/>
                </a:ln>
                <a:solidFill>
                  <a:srgbClr val="FF0000"/>
                </a:solidFill>
              </a:rPr>
              <a:t>Death of the “church”</a:t>
            </a:r>
          </a:p>
        </p:txBody>
      </p:sp>
      <p:sp>
        <p:nvSpPr>
          <p:cNvPr id="3" name="Content Placeholder 2">
            <a:extLst>
              <a:ext uri="{FF2B5EF4-FFF2-40B4-BE49-F238E27FC236}">
                <a16:creationId xmlns:a16="http://schemas.microsoft.com/office/drawing/2014/main" id="{F67D9123-8025-4A9D-BCC2-1D51ED9DB205}"/>
              </a:ext>
            </a:extLst>
          </p:cNvPr>
          <p:cNvSpPr>
            <a:spLocks noGrp="1"/>
          </p:cNvSpPr>
          <p:nvPr>
            <p:ph idx="1"/>
          </p:nvPr>
        </p:nvSpPr>
        <p:spPr>
          <a:xfrm>
            <a:off x="1524000" y="1295400"/>
            <a:ext cx="9144000" cy="4648200"/>
          </a:xfrm>
        </p:spPr>
        <p:txBody>
          <a:bodyPr>
            <a:normAutofit lnSpcReduction="10000"/>
          </a:bodyPr>
          <a:lstStyle/>
          <a:p>
            <a:pPr eaLnBrk="1" fontAlgn="auto" hangingPunct="1">
              <a:spcAft>
                <a:spcPts val="0"/>
              </a:spcAft>
              <a:buFont typeface="Wingdings 2"/>
              <a:buChar char=""/>
              <a:defRPr/>
            </a:pPr>
            <a:r>
              <a:rPr lang="en-US" dirty="0"/>
              <a:t>John 12:24   I tell you the truth, unless a kernel of wheat falls to the ground and dies, it remains only a single seed. But if it dies, it produces many seeds.</a:t>
            </a:r>
          </a:p>
          <a:p>
            <a:pPr eaLnBrk="1" fontAlgn="auto" hangingPunct="1">
              <a:spcAft>
                <a:spcPts val="0"/>
              </a:spcAft>
              <a:buFont typeface="Wingdings 2"/>
              <a:buChar char=""/>
              <a:defRPr/>
            </a:pPr>
            <a:r>
              <a:rPr lang="en-US" dirty="0"/>
              <a:t>David Paton, missionary in Southern China, wrote in 1953 that “the end of the missionary era was the (judgement and the) will of God” because missionaries were carriers of Western culture, who did not promote self-governing, self-supporting and self-expanding churches.</a:t>
            </a:r>
          </a:p>
        </p:txBody>
      </p:sp>
      <p:sp>
        <p:nvSpPr>
          <p:cNvPr id="58372" name="TextBox 3">
            <a:extLst>
              <a:ext uri="{FF2B5EF4-FFF2-40B4-BE49-F238E27FC236}">
                <a16:creationId xmlns:a16="http://schemas.microsoft.com/office/drawing/2014/main" id="{9E6EDFED-BDB6-417E-B724-0EFAA863FEF8}"/>
              </a:ext>
            </a:extLst>
          </p:cNvPr>
          <p:cNvSpPr txBox="1">
            <a:spLocks noChangeArrowheads="1"/>
          </p:cNvSpPr>
          <p:nvPr/>
        </p:nvSpPr>
        <p:spPr bwMode="auto">
          <a:xfrm>
            <a:off x="342900" y="6096000"/>
            <a:ext cx="1165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1200" dirty="0">
                <a:solidFill>
                  <a:schemeClr val="tx1"/>
                </a:solidFill>
              </a:rPr>
              <a:t>http://henrymartyn.dns-systems.net/media/documents/HMC%20Lectures/2007%20Lecture%20II%20David%20Paton%20-%20Christainity%20Encounters%20Communism.pdf pp. 1, 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p:nvSpPr>
          <p:cNvPr id="59396" name="TextBox 3">
            <a:extLst>
              <a:ext uri="{FF2B5EF4-FFF2-40B4-BE49-F238E27FC236}">
                <a16:creationId xmlns:a16="http://schemas.microsoft.com/office/drawing/2014/main" id="{809EF11C-AA18-41D6-A39E-407564679502}"/>
              </a:ext>
            </a:extLst>
          </p:cNvPr>
          <p:cNvSpPr txBox="1">
            <a:spLocks noChangeArrowheads="1"/>
          </p:cNvSpPr>
          <p:nvPr/>
        </p:nvSpPr>
        <p:spPr bwMode="auto">
          <a:xfrm>
            <a:off x="1219200" y="6372225"/>
            <a:ext cx="5715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dirty="0"/>
              <a:t>http://en.wikipedia.org/wiki/Cultural_Revolution accessed 11/28/09</a:t>
            </a:r>
          </a:p>
        </p:txBody>
      </p:sp>
      <p:pic>
        <p:nvPicPr>
          <p:cNvPr id="8" name="Picture 7">
            <a:extLst>
              <a:ext uri="{FF2B5EF4-FFF2-40B4-BE49-F238E27FC236}">
                <a16:creationId xmlns:a16="http://schemas.microsoft.com/office/drawing/2014/main" id="{886B0C51-CED3-4153-B27C-B48E5471A5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0160"/>
            <a:ext cx="4191000" cy="1922448"/>
          </a:xfrm>
          <a:prstGeom prst="rect">
            <a:avLst/>
          </a:prstGeom>
        </p:spPr>
      </p:pic>
      <p:sp>
        <p:nvSpPr>
          <p:cNvPr id="5" name="Title 1">
            <a:extLst>
              <a:ext uri="{FF2B5EF4-FFF2-40B4-BE49-F238E27FC236}">
                <a16:creationId xmlns:a16="http://schemas.microsoft.com/office/drawing/2014/main" id="{21CE6EE0-BDB6-41F8-84AE-E5F768E9F189}"/>
              </a:ext>
            </a:extLst>
          </p:cNvPr>
          <p:cNvSpPr txBox="1">
            <a:spLocks/>
          </p:cNvSpPr>
          <p:nvPr/>
        </p:nvSpPr>
        <p:spPr>
          <a:xfrm>
            <a:off x="1066800" y="332600"/>
            <a:ext cx="10058400" cy="962799"/>
          </a:xfrm>
          <a:prstGeom prst="rect">
            <a:avLst/>
          </a:prstGeom>
        </p:spPr>
        <p:txBody>
          <a:bodyPr vert="horz" anchor="ctr">
            <a:normAutofit/>
          </a:bodyPr>
          <a:lstStyle>
            <a:lvl1pPr marL="484188" indent="-484188" algn="l" rtl="0" eaLnBrk="0" fontAlgn="base" hangingPunct="0">
              <a:spcBef>
                <a:spcPct val="0"/>
              </a:spcBef>
              <a:spcAft>
                <a:spcPct val="0"/>
              </a:spcAft>
              <a:defRPr sz="4200" kern="1200">
                <a:ln w="6350">
                  <a:solidFill>
                    <a:schemeClr val="accent1">
                      <a:shade val="43000"/>
                    </a:schemeClr>
                  </a:solidFill>
                </a:ln>
                <a:solidFill>
                  <a:schemeClr val="tx1"/>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a:lstStyle>
          <a:p>
            <a:pPr eaLnBrk="1" hangingPunct="1"/>
            <a:r>
              <a:rPr lang="en-US" altLang="en-US" dirty="0">
                <a:ln w="6350">
                  <a:noFill/>
                </a:ln>
              </a:rPr>
              <a:t>Cultural Revolution 1966-76</a:t>
            </a:r>
          </a:p>
        </p:txBody>
      </p:sp>
      <p:sp>
        <p:nvSpPr>
          <p:cNvPr id="3" name="Content Placeholder 2">
            <a:extLst>
              <a:ext uri="{FF2B5EF4-FFF2-40B4-BE49-F238E27FC236}">
                <a16:creationId xmlns:a16="http://schemas.microsoft.com/office/drawing/2014/main" id="{F75A6291-8568-46B1-A10B-76BBB47E250F}"/>
              </a:ext>
            </a:extLst>
          </p:cNvPr>
          <p:cNvSpPr>
            <a:spLocks noGrp="1"/>
          </p:cNvSpPr>
          <p:nvPr>
            <p:ph idx="1"/>
          </p:nvPr>
        </p:nvSpPr>
        <p:spPr>
          <a:xfrm>
            <a:off x="1066800" y="1389063"/>
            <a:ext cx="10058400" cy="4983162"/>
          </a:xfrm>
        </p:spPr>
        <p:txBody>
          <a:bodyPr>
            <a:normAutofit/>
          </a:bodyPr>
          <a:lstStyle/>
          <a:p>
            <a:pPr marL="65087" indent="0" eaLnBrk="1" hangingPunct="1">
              <a:buNone/>
              <a:defRPr/>
            </a:pPr>
            <a:r>
              <a:rPr lang="en-US" dirty="0"/>
              <a:t>Mao wanted to purge China of </a:t>
            </a:r>
            <a:br>
              <a:rPr lang="en-US" dirty="0"/>
            </a:br>
            <a:r>
              <a:rPr lang="en-US" dirty="0"/>
              <a:t>“liberal bourgeois” people.  </a:t>
            </a:r>
          </a:p>
          <a:p>
            <a:pPr lvl="1" eaLnBrk="1" hangingPunct="1">
              <a:defRPr/>
            </a:pPr>
            <a:r>
              <a:rPr lang="en-US" dirty="0"/>
              <a:t>One goal was to remove the “Four Olds”--Old Customs, Old Culture, Old Habits, and Old Ideas.</a:t>
            </a:r>
          </a:p>
          <a:p>
            <a:pPr lvl="1" eaLnBrk="1" hangingPunct="1">
              <a:defRPr/>
            </a:pPr>
            <a:r>
              <a:rPr lang="en-US" dirty="0"/>
              <a:t>Religious buildings and cemeteries were destroyed.</a:t>
            </a:r>
          </a:p>
          <a:p>
            <a:pPr lvl="1" eaLnBrk="1" hangingPunct="1">
              <a:defRPr/>
            </a:pPr>
            <a:r>
              <a:rPr lang="en-US" dirty="0"/>
              <a:t>Those considered anti-revolutionary were sometimes beaten to death, raped, cannibalized and persecuted into suicide. One estimate is that between 750,000 and 1.5 million were killed, and 36 million persecuted.</a:t>
            </a:r>
          </a:p>
          <a:p>
            <a:pPr lvl="1" eaLnBrk="1" hangingPunct="1">
              <a:defRPr/>
            </a:pPr>
            <a:r>
              <a:rPr lang="en-US" dirty="0"/>
              <a:t>Formal education was severely disrupted.</a:t>
            </a:r>
          </a:p>
          <a:p>
            <a:pPr lvl="1" eaLnBrk="1" hangingPunct="1">
              <a:defRPr/>
            </a:pPr>
            <a:r>
              <a:rPr lang="en-US" dirty="0"/>
              <a:t>In Tibet more than 6,000 monasteries were destroyed.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76E7F-859A-4DAE-AB69-4652F08016ED}"/>
              </a:ext>
            </a:extLst>
          </p:cNvPr>
          <p:cNvSpPr>
            <a:spLocks noGrp="1"/>
          </p:cNvSpPr>
          <p:nvPr>
            <p:ph type="title"/>
          </p:nvPr>
        </p:nvSpPr>
        <p:spPr>
          <a:xfrm>
            <a:off x="1066800" y="274638"/>
            <a:ext cx="9144000" cy="792162"/>
          </a:xfrm>
        </p:spPr>
        <p:txBody>
          <a:bodyPr>
            <a:normAutofit/>
          </a:bodyPr>
          <a:lstStyle/>
          <a:p>
            <a:pPr eaLnBrk="1" fontAlgn="auto" hangingPunct="1">
              <a:spcAft>
                <a:spcPts val="0"/>
              </a:spcAft>
              <a:defRPr/>
            </a:pPr>
            <a:r>
              <a:rPr lang="en-US" dirty="0">
                <a:ln w="6350">
                  <a:noFill/>
                </a:ln>
                <a:solidFill>
                  <a:schemeClr val="tx2">
                    <a:satMod val="130000"/>
                  </a:schemeClr>
                </a:solidFill>
              </a:rPr>
              <a:t>God Used the Revolution for Good</a:t>
            </a:r>
          </a:p>
        </p:txBody>
      </p:sp>
      <p:sp>
        <p:nvSpPr>
          <p:cNvPr id="3" name="Content Placeholder 2">
            <a:extLst>
              <a:ext uri="{FF2B5EF4-FFF2-40B4-BE49-F238E27FC236}">
                <a16:creationId xmlns:a16="http://schemas.microsoft.com/office/drawing/2014/main" id="{767437B6-DA20-4D89-9837-D95A6412209E}"/>
              </a:ext>
            </a:extLst>
          </p:cNvPr>
          <p:cNvSpPr>
            <a:spLocks noGrp="1"/>
          </p:cNvSpPr>
          <p:nvPr>
            <p:ph idx="1"/>
          </p:nvPr>
        </p:nvSpPr>
        <p:spPr>
          <a:xfrm>
            <a:off x="1066800" y="1315402"/>
            <a:ext cx="10058400" cy="5257800"/>
          </a:xfrm>
        </p:spPr>
        <p:txBody>
          <a:bodyPr>
            <a:normAutofit lnSpcReduction="10000"/>
          </a:bodyPr>
          <a:lstStyle/>
          <a:p>
            <a:pPr marL="365760" indent="-283464" eaLnBrk="1" fontAlgn="auto" hangingPunct="1">
              <a:spcAft>
                <a:spcPts val="0"/>
              </a:spcAft>
              <a:buFont typeface="Wingdings 2"/>
              <a:buChar char=""/>
              <a:defRPr/>
            </a:pPr>
            <a:r>
              <a:rPr lang="en-US" dirty="0"/>
              <a:t>Cleared China of religions and Christian denominations.</a:t>
            </a:r>
          </a:p>
          <a:p>
            <a:pPr marL="640080" lvl="1" indent="-237744" eaLnBrk="1" fontAlgn="auto" hangingPunct="1">
              <a:spcAft>
                <a:spcPts val="0"/>
              </a:spcAft>
              <a:buFont typeface="Verdana"/>
              <a:buChar char="◦"/>
              <a:defRPr/>
            </a:pPr>
            <a:r>
              <a:rPr lang="en-US" dirty="0"/>
              <a:t>The Church was forced underground.</a:t>
            </a:r>
          </a:p>
          <a:p>
            <a:pPr marL="640080" lvl="1" indent="-237744" eaLnBrk="1" fontAlgn="auto" hangingPunct="1">
              <a:spcAft>
                <a:spcPts val="0"/>
              </a:spcAft>
              <a:buFont typeface="Verdana"/>
              <a:buChar char="◦"/>
              <a:defRPr/>
            </a:pPr>
            <a:r>
              <a:rPr lang="en-US" dirty="0"/>
              <a:t>“Thousands of temples and idols were smashed, creating a spiritual void in the hearts of hundreds of millions of people.”</a:t>
            </a:r>
          </a:p>
          <a:p>
            <a:pPr marL="640080" lvl="1" indent="-237744" eaLnBrk="1" fontAlgn="auto" hangingPunct="1">
              <a:spcAft>
                <a:spcPts val="0"/>
              </a:spcAft>
              <a:buFont typeface="Verdana"/>
              <a:buChar char="◦"/>
              <a:defRPr/>
            </a:pPr>
            <a:r>
              <a:rPr lang="en-US" dirty="0"/>
              <a:t>A good infrastructure was created, facilitating travel. </a:t>
            </a:r>
          </a:p>
          <a:p>
            <a:pPr marL="640080" lvl="1" indent="-237744" eaLnBrk="1" fontAlgn="auto" hangingPunct="1">
              <a:spcAft>
                <a:spcPts val="0"/>
              </a:spcAft>
              <a:buFont typeface="Verdana"/>
              <a:buChar char="◦"/>
              <a:defRPr/>
            </a:pPr>
            <a:r>
              <a:rPr lang="en-US" dirty="0"/>
              <a:t>Mandarin was made the official language, facilitating communication.</a:t>
            </a:r>
          </a:p>
          <a:p>
            <a:pPr marL="886968" lvl="2" eaLnBrk="1" fontAlgn="auto" hangingPunct="1">
              <a:spcAft>
                <a:spcPts val="0"/>
              </a:spcAft>
              <a:buFont typeface="Wingdings 2"/>
              <a:buChar char=""/>
              <a:defRPr/>
            </a:pPr>
            <a:r>
              <a:rPr lang="en-US" dirty="0"/>
              <a:t>Literacy campaigns prepared for Christian literature.</a:t>
            </a:r>
          </a:p>
          <a:p>
            <a:pPr marL="640080" lvl="1" indent="-237744" eaLnBrk="1" fontAlgn="auto" hangingPunct="1">
              <a:spcAft>
                <a:spcPts val="0"/>
              </a:spcAft>
              <a:buFont typeface="Verdana"/>
              <a:buChar char="◦"/>
              <a:defRPr/>
            </a:pPr>
            <a:r>
              <a:rPr lang="en-US" dirty="0"/>
              <a:t>Chinese believers often have a strong sense of God’s sovereignty.</a:t>
            </a:r>
          </a:p>
          <a:p>
            <a:pPr marL="886968" lvl="2" eaLnBrk="1" fontAlgn="auto" hangingPunct="1">
              <a:spcAft>
                <a:spcPts val="0"/>
              </a:spcAft>
              <a:buNone/>
              <a:defRPr/>
            </a:pPr>
            <a:endParaRPr lang="en-US" dirty="0"/>
          </a:p>
          <a:p>
            <a:pPr marL="640080" lvl="1" indent="-237744" eaLnBrk="1" fontAlgn="auto" hangingPunct="1">
              <a:spcAft>
                <a:spcPts val="0"/>
              </a:spcAft>
              <a:buNone/>
              <a:defRPr/>
            </a:pPr>
            <a:endParaRPr lang="en-US" dirty="0"/>
          </a:p>
          <a:p>
            <a:pPr marL="365760" indent="-283464" eaLnBrk="1" fontAlgn="auto" hangingPunct="1">
              <a:spcAft>
                <a:spcPts val="0"/>
              </a:spcAft>
              <a:buNone/>
              <a:defRPr/>
            </a:pPr>
            <a:endParaRPr lang="en-US" dirty="0"/>
          </a:p>
        </p:txBody>
      </p:sp>
      <p:sp>
        <p:nvSpPr>
          <p:cNvPr id="60420" name="TextBox 3">
            <a:extLst>
              <a:ext uri="{FF2B5EF4-FFF2-40B4-BE49-F238E27FC236}">
                <a16:creationId xmlns:a16="http://schemas.microsoft.com/office/drawing/2014/main" id="{7DD64FAD-388E-499E-960F-8153CA2221CF}"/>
              </a:ext>
            </a:extLst>
          </p:cNvPr>
          <p:cNvSpPr txBox="1">
            <a:spLocks noChangeArrowheads="1"/>
          </p:cNvSpPr>
          <p:nvPr/>
        </p:nvSpPr>
        <p:spPr bwMode="auto">
          <a:xfrm>
            <a:off x="1447800" y="6126183"/>
            <a:ext cx="3657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err="1">
                <a:latin typeface="Gill Sans MT" panose="020B0502020104020203" pitchFamily="34" charset="0"/>
              </a:rPr>
              <a:t>Hataway</a:t>
            </a:r>
            <a:r>
              <a:rPr lang="en-US" altLang="en-US" sz="1200" dirty="0">
                <a:latin typeface="Gill Sans MT" panose="020B0502020104020203" pitchFamily="34" charset="0"/>
              </a:rPr>
              <a:t>, pp. 12-13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61EDCD-9DF0-4A80-856D-52825F38E33D}"/>
              </a:ext>
            </a:extLst>
          </p:cNvPr>
          <p:cNvSpPr>
            <a:spLocks noGrp="1"/>
          </p:cNvSpPr>
          <p:nvPr>
            <p:ph idx="1"/>
          </p:nvPr>
        </p:nvSpPr>
        <p:spPr>
          <a:xfrm>
            <a:off x="1066800" y="1371600"/>
            <a:ext cx="10058400" cy="4572000"/>
          </a:xfrm>
        </p:spPr>
        <p:txBody>
          <a:bodyPr>
            <a:normAutofit lnSpcReduction="10000"/>
          </a:bodyPr>
          <a:lstStyle/>
          <a:p>
            <a:pPr marL="365760" indent="-283464" eaLnBrk="1" fontAlgn="auto" hangingPunct="1">
              <a:spcAft>
                <a:spcPts val="0"/>
              </a:spcAft>
              <a:buFont typeface="Wingdings 2"/>
              <a:buChar char=""/>
              <a:defRPr/>
            </a:pPr>
            <a:r>
              <a:rPr lang="en-US" dirty="0"/>
              <a:t>God directly revealed Himself. An estimated 80% of house church believers came to Christ as a result of a miracle.</a:t>
            </a:r>
          </a:p>
          <a:p>
            <a:pPr marL="365760" indent="-283464" eaLnBrk="1" fontAlgn="auto" hangingPunct="1">
              <a:spcAft>
                <a:spcPts val="0"/>
              </a:spcAft>
              <a:buFont typeface="Wingdings 2"/>
              <a:buChar char=""/>
              <a:defRPr/>
            </a:pPr>
            <a:r>
              <a:rPr lang="en-US" dirty="0"/>
              <a:t>It created a spiritual and moral void which still begs to be filled.</a:t>
            </a:r>
          </a:p>
          <a:p>
            <a:pPr marL="640080" lvl="1" indent="-237744" eaLnBrk="1" fontAlgn="auto" hangingPunct="1">
              <a:spcAft>
                <a:spcPts val="0"/>
              </a:spcAft>
              <a:buFont typeface="Verdana"/>
              <a:buChar char="◦"/>
              <a:defRPr/>
            </a:pPr>
            <a:r>
              <a:rPr lang="en-US" dirty="0"/>
              <a:t>Wealth creation is the incentive the government uses to keep a covenant of power.  As long as prosperity increases, the government is more secure.</a:t>
            </a:r>
          </a:p>
          <a:p>
            <a:pPr marL="640080" lvl="1" indent="-237744" eaLnBrk="1" fontAlgn="auto" hangingPunct="1">
              <a:spcAft>
                <a:spcPts val="0"/>
              </a:spcAft>
              <a:buFont typeface="Verdana"/>
              <a:buChar char="◦"/>
              <a:defRPr/>
            </a:pPr>
            <a:r>
              <a:rPr lang="en-US" dirty="0"/>
              <a:t>The emptiness of materialism is indicated by the numbers turning to Christ.</a:t>
            </a:r>
          </a:p>
        </p:txBody>
      </p:sp>
      <p:sp>
        <p:nvSpPr>
          <p:cNvPr id="7" name="Title 1">
            <a:extLst>
              <a:ext uri="{FF2B5EF4-FFF2-40B4-BE49-F238E27FC236}">
                <a16:creationId xmlns:a16="http://schemas.microsoft.com/office/drawing/2014/main" id="{4C777D77-6231-4851-BB41-6016B7AE8E89}"/>
              </a:ext>
            </a:extLst>
          </p:cNvPr>
          <p:cNvSpPr>
            <a:spLocks noGrp="1"/>
          </p:cNvSpPr>
          <p:nvPr>
            <p:ph type="title"/>
          </p:nvPr>
        </p:nvSpPr>
        <p:spPr>
          <a:xfrm>
            <a:off x="1066800" y="274638"/>
            <a:ext cx="9144000" cy="792162"/>
          </a:xfrm>
        </p:spPr>
        <p:txBody>
          <a:bodyPr>
            <a:normAutofit/>
          </a:bodyPr>
          <a:lstStyle/>
          <a:p>
            <a:pPr eaLnBrk="1" fontAlgn="auto" hangingPunct="1">
              <a:spcAft>
                <a:spcPts val="0"/>
              </a:spcAft>
              <a:defRPr/>
            </a:pPr>
            <a:r>
              <a:rPr lang="en-US" dirty="0">
                <a:ln w="6350">
                  <a:noFill/>
                </a:ln>
                <a:solidFill>
                  <a:schemeClr val="tx2">
                    <a:satMod val="130000"/>
                  </a:schemeClr>
                </a:solidFill>
              </a:rPr>
              <a:t>God Used the Revolution for Good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06B71-7458-49A2-9EDB-4DAC11FC88C2}"/>
              </a:ext>
            </a:extLst>
          </p:cNvPr>
          <p:cNvSpPr>
            <a:spLocks noGrp="1"/>
          </p:cNvSpPr>
          <p:nvPr>
            <p:ph type="title"/>
          </p:nvPr>
        </p:nvSpPr>
        <p:spPr>
          <a:xfrm>
            <a:off x="1371600" y="304800"/>
            <a:ext cx="9753600" cy="990600"/>
          </a:xfrm>
          <a:ln>
            <a:miter lim="800000"/>
            <a:headEnd/>
            <a:tailEnd/>
          </a:ln>
        </p:spPr>
        <p:txBody>
          <a:bodyPr/>
          <a:lstStyle/>
          <a:p>
            <a:pPr eaLnBrk="1" hangingPunct="1">
              <a:defRPr/>
            </a:pPr>
            <a:r>
              <a:rPr lang="en-US" dirty="0">
                <a:ln w="6350">
                  <a:noFill/>
                </a:ln>
              </a:rPr>
              <a:t>Ancient Kingdom</a:t>
            </a:r>
            <a:endParaRPr lang="en-US" dirty="0">
              <a:ln w="12700">
                <a:noFill/>
                <a:prstDash val="solid"/>
              </a:ln>
              <a:solidFill>
                <a:schemeClr val="bg1">
                  <a:lumMod val="85000"/>
                </a:schemeClr>
              </a:solidFill>
              <a:effectLst>
                <a:outerShdw blurRad="41275" dist="20320" dir="1800000" algn="tl" rotWithShape="0">
                  <a:srgbClr val="000000">
                    <a:alpha val="40000"/>
                  </a:srgbClr>
                </a:outerShdw>
              </a:effectLst>
            </a:endParaRPr>
          </a:p>
        </p:txBody>
      </p:sp>
      <p:sp>
        <p:nvSpPr>
          <p:cNvPr id="3" name="Content Placeholder 2">
            <a:extLst>
              <a:ext uri="{FF2B5EF4-FFF2-40B4-BE49-F238E27FC236}">
                <a16:creationId xmlns:a16="http://schemas.microsoft.com/office/drawing/2014/main" id="{A905A703-06AD-4D22-9654-97A484BCAD0D}"/>
              </a:ext>
            </a:extLst>
          </p:cNvPr>
          <p:cNvSpPr>
            <a:spLocks noGrp="1"/>
          </p:cNvSpPr>
          <p:nvPr>
            <p:ph idx="1"/>
          </p:nvPr>
        </p:nvSpPr>
        <p:spPr>
          <a:xfrm>
            <a:off x="1371600" y="1447800"/>
            <a:ext cx="9728200" cy="4114800"/>
          </a:xfrm>
          <a:solidFill>
            <a:schemeClr val="bg1">
              <a:alpha val="40000"/>
            </a:schemeClr>
          </a:solidFill>
          <a:ln>
            <a:miter lim="800000"/>
            <a:headEnd/>
            <a:tailEnd/>
          </a:ln>
        </p:spPr>
        <p:txBody>
          <a:bodyPr>
            <a:normAutofit/>
          </a:bodyPr>
          <a:lstStyle/>
          <a:p>
            <a:pPr eaLnBrk="1" hangingPunct="1">
              <a:defRPr/>
            </a:pPr>
            <a:r>
              <a:rPr lang="en-US" dirty="0">
                <a:ln w="12700">
                  <a:noFill/>
                  <a:prstDash val="solid"/>
                </a:ln>
              </a:rPr>
              <a:t>China was one of the first centers of agriculture and animal domestication, dating from 7500 BC.</a:t>
            </a:r>
          </a:p>
          <a:p>
            <a:pPr eaLnBrk="1" hangingPunct="1">
              <a:defRPr/>
            </a:pPr>
            <a:r>
              <a:rPr lang="en-US" dirty="0">
                <a:ln w="12700">
                  <a:noFill/>
                  <a:prstDash val="solid"/>
                </a:ln>
              </a:rPr>
              <a:t>China has been essentially unified since the Qin Dynasty in 221 BC and was ruled by monarchs until 1911 (when the Qing Dynasty fell).</a:t>
            </a:r>
          </a:p>
          <a:p>
            <a:pPr lvl="1" eaLnBrk="1" hangingPunct="1">
              <a:defRPr/>
            </a:pPr>
            <a:r>
              <a:rPr lang="en-US" dirty="0">
                <a:ln w="12700">
                  <a:noFill/>
                  <a:prstDash val="solid"/>
                </a:ln>
              </a:rPr>
              <a:t>They’re also linguistically unified, as about 2/3 of their 1.3 billion people speak Mandarin, and most of their other 300 languages are closely related.</a:t>
            </a:r>
          </a:p>
        </p:txBody>
      </p:sp>
      <p:sp>
        <p:nvSpPr>
          <p:cNvPr id="4" name="TextBox 3">
            <a:extLst>
              <a:ext uri="{FF2B5EF4-FFF2-40B4-BE49-F238E27FC236}">
                <a16:creationId xmlns:a16="http://schemas.microsoft.com/office/drawing/2014/main" id="{72BE056C-07E7-4E4D-BB2E-BC8882122236}"/>
              </a:ext>
            </a:extLst>
          </p:cNvPr>
          <p:cNvSpPr txBox="1"/>
          <p:nvPr/>
        </p:nvSpPr>
        <p:spPr>
          <a:xfrm>
            <a:off x="1341120" y="6172200"/>
            <a:ext cx="9753600" cy="46166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fontAlgn="auto">
              <a:spcBef>
                <a:spcPts val="0"/>
              </a:spcBef>
              <a:spcAft>
                <a:spcPts val="0"/>
              </a:spcAft>
              <a:defRPr/>
            </a:pPr>
            <a:r>
              <a:rPr lang="en-US" sz="1200" dirty="0">
                <a:ln w="12700">
                  <a:noFill/>
                  <a:prstDash val="solid"/>
                </a:ln>
                <a:solidFill>
                  <a:schemeClr val="tx1"/>
                </a:solidFill>
                <a:effectLst/>
                <a:latin typeface="+mn-lt"/>
                <a:cs typeface="+mn-cs"/>
              </a:rPr>
              <a:t>Jared Diamond, Guns, Germs and Steel, 1999, p. 323, 329, ISBN: 0393317552</a:t>
            </a:r>
          </a:p>
          <a:p>
            <a:pPr fontAlgn="auto">
              <a:spcBef>
                <a:spcPts val="0"/>
              </a:spcBef>
              <a:spcAft>
                <a:spcPts val="0"/>
              </a:spcAft>
              <a:defRPr/>
            </a:pPr>
            <a:r>
              <a:rPr lang="en-US" sz="1200" dirty="0">
                <a:ln w="12700">
                  <a:noFill/>
                  <a:prstDash val="solid"/>
                </a:ln>
                <a:solidFill>
                  <a:schemeClr val="tx1"/>
                </a:solidFill>
                <a:effectLst/>
                <a:latin typeface="+mn-lt"/>
                <a:cs typeface="+mn-cs"/>
              </a:rPr>
              <a:t>CIA World </a:t>
            </a:r>
            <a:r>
              <a:rPr lang="en-US" sz="1200" dirty="0" err="1">
                <a:ln w="12700">
                  <a:noFill/>
                  <a:prstDash val="solid"/>
                </a:ln>
                <a:solidFill>
                  <a:schemeClr val="tx1"/>
                </a:solidFill>
                <a:effectLst/>
                <a:latin typeface="+mn-lt"/>
                <a:cs typeface="+mn-cs"/>
              </a:rPr>
              <a:t>Factbook</a:t>
            </a:r>
            <a:r>
              <a:rPr lang="en-US" sz="1200" dirty="0">
                <a:ln w="12700">
                  <a:noFill/>
                  <a:prstDash val="solid"/>
                </a:ln>
                <a:solidFill>
                  <a:schemeClr val="tx1"/>
                </a:solidFill>
                <a:effectLst/>
                <a:latin typeface="+mn-lt"/>
                <a:cs typeface="+mn-cs"/>
              </a:rPr>
              <a:t>, https://www.cia.gov/library/publications/the-world-factbook/geos/ch.html  accessed 11/26/09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DE912A28-C25F-4AE8-9C2B-2F8AA9448CDE}"/>
              </a:ext>
            </a:extLst>
          </p:cNvPr>
          <p:cNvSpPr>
            <a:spLocks noGrp="1"/>
          </p:cNvSpPr>
          <p:nvPr>
            <p:ph type="title"/>
          </p:nvPr>
        </p:nvSpPr>
        <p:spPr/>
        <p:txBody>
          <a:bodyPr/>
          <a:lstStyle/>
          <a:p>
            <a:pPr eaLnBrk="1" hangingPunct="1">
              <a:defRPr/>
            </a:pPr>
            <a:r>
              <a:rPr lang="en-US" altLang="en-US" dirty="0">
                <a:ln w="6350">
                  <a:noFill/>
                </a:ln>
                <a:solidFill>
                  <a:schemeClr val="bg1"/>
                </a:solidFill>
                <a:effectLst/>
              </a:rPr>
              <a:t>Tiananmen Square 1989</a:t>
            </a:r>
          </a:p>
        </p:txBody>
      </p:sp>
      <p:sp>
        <p:nvSpPr>
          <p:cNvPr id="3" name="Content Placeholder 2">
            <a:extLst>
              <a:ext uri="{FF2B5EF4-FFF2-40B4-BE49-F238E27FC236}">
                <a16:creationId xmlns:a16="http://schemas.microsoft.com/office/drawing/2014/main" id="{218FCB4E-9C9C-4C48-9146-0DBF76139E7A}"/>
              </a:ext>
            </a:extLst>
          </p:cNvPr>
          <p:cNvSpPr>
            <a:spLocks noGrp="1"/>
          </p:cNvSpPr>
          <p:nvPr>
            <p:ph idx="1"/>
          </p:nvPr>
        </p:nvSpPr>
        <p:spPr>
          <a:xfrm>
            <a:off x="838200" y="1666526"/>
            <a:ext cx="10972800" cy="4200874"/>
          </a:xfrm>
          <a:solidFill>
            <a:schemeClr val="tx2">
              <a:lumMod val="50000"/>
              <a:lumOff val="50000"/>
              <a:alpha val="50000"/>
            </a:schemeClr>
          </a:solidFill>
          <a:ln>
            <a:solidFill>
              <a:schemeClr val="tx1">
                <a:lumMod val="85000"/>
                <a:lumOff val="15000"/>
              </a:schemeClr>
            </a:solidFill>
          </a:ln>
        </p:spPr>
        <p:txBody>
          <a:bodyPr/>
          <a:lstStyle/>
          <a:p>
            <a:pPr eaLnBrk="1" hangingPunct="1">
              <a:defRPr/>
            </a:pPr>
            <a:r>
              <a:rPr lang="en-US" sz="2200" b="1" dirty="0">
                <a:solidFill>
                  <a:schemeClr val="bg1"/>
                </a:solidFill>
              </a:rPr>
              <a:t>The brutality of the government against her citizens became obvious.</a:t>
            </a:r>
          </a:p>
          <a:p>
            <a:pPr lvl="1" eaLnBrk="1" hangingPunct="1">
              <a:defRPr/>
            </a:pPr>
            <a:r>
              <a:rPr lang="en-US" sz="2200" b="1" dirty="0">
                <a:solidFill>
                  <a:schemeClr val="bg1"/>
                </a:solidFill>
              </a:rPr>
              <a:t>Many students lost confidence in the government and became open to Christianity.</a:t>
            </a:r>
          </a:p>
          <a:p>
            <a:pPr lvl="1" eaLnBrk="1" hangingPunct="1">
              <a:defRPr/>
            </a:pPr>
            <a:r>
              <a:rPr lang="en-US" sz="2200" b="1" dirty="0">
                <a:solidFill>
                  <a:schemeClr val="bg1"/>
                </a:solidFill>
              </a:rPr>
              <a:t>“After the country adopted Western science and philosophy, it left a value vacuum. After Tiananmen Square, some scholars lost hope. They wanted to start asking the ultimate questions about the purpose of life. People in China have lost faith in human wisdom. The Cultural Revolution was  a disaster, but this spiritual awakening is an unexpected result. The more I knew about the growth of freedom in the West, the more I was captivated by the role of faith in God as the Lord.” Hsu—a Chinese political scientist</a:t>
            </a:r>
            <a:r>
              <a:rPr lang="en-US" sz="2200" b="1" baseline="30000" dirty="0">
                <a:solidFill>
                  <a:schemeClr val="bg1"/>
                </a:solidFill>
              </a:rPr>
              <a:t>1</a:t>
            </a:r>
          </a:p>
        </p:txBody>
      </p:sp>
      <p:sp>
        <p:nvSpPr>
          <p:cNvPr id="62468" name="TextBox 3">
            <a:extLst>
              <a:ext uri="{FF2B5EF4-FFF2-40B4-BE49-F238E27FC236}">
                <a16:creationId xmlns:a16="http://schemas.microsoft.com/office/drawing/2014/main" id="{1BBAF861-0169-4DE4-80EB-8BA4EC6F6CE9}"/>
              </a:ext>
            </a:extLst>
          </p:cNvPr>
          <p:cNvSpPr txBox="1">
            <a:spLocks noChangeArrowheads="1"/>
          </p:cNvSpPr>
          <p:nvPr/>
        </p:nvSpPr>
        <p:spPr bwMode="auto">
          <a:xfrm>
            <a:off x="1066800" y="6313507"/>
            <a:ext cx="7924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aseline="30000" dirty="0"/>
              <a:t>1</a:t>
            </a:r>
            <a:r>
              <a:rPr lang="en-US" altLang="en-US" sz="1200" dirty="0"/>
              <a:t>Rob Moll, “Great Leap Forward” http://www.christianitytoday.com/ct/2008/may/19.22.html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19E613D3-FCF2-446A-A3D1-BAF41580619A}"/>
              </a:ext>
            </a:extLst>
          </p:cNvPr>
          <p:cNvSpPr>
            <a:spLocks noGrp="1"/>
          </p:cNvSpPr>
          <p:nvPr>
            <p:ph type="title"/>
          </p:nvPr>
        </p:nvSpPr>
        <p:spPr>
          <a:xfrm>
            <a:off x="1066800" y="192754"/>
            <a:ext cx="10515600" cy="904526"/>
          </a:xfrm>
        </p:spPr>
        <p:txBody>
          <a:bodyPr/>
          <a:lstStyle/>
          <a:p>
            <a:pPr eaLnBrk="1" hangingPunct="1"/>
            <a:r>
              <a:rPr lang="en-US" altLang="en-US" dirty="0">
                <a:ln w="6350">
                  <a:noFill/>
                </a:ln>
                <a:solidFill>
                  <a:schemeClr val="bg1"/>
                </a:solidFill>
                <a:effectLst/>
              </a:rPr>
              <a:t>Chinese Religions</a:t>
            </a:r>
          </a:p>
        </p:txBody>
      </p:sp>
      <p:sp>
        <p:nvSpPr>
          <p:cNvPr id="63491" name="Content Placeholder 2">
            <a:extLst>
              <a:ext uri="{FF2B5EF4-FFF2-40B4-BE49-F238E27FC236}">
                <a16:creationId xmlns:a16="http://schemas.microsoft.com/office/drawing/2014/main" id="{910F2929-5782-42DB-A800-601B37722FD2}"/>
              </a:ext>
            </a:extLst>
          </p:cNvPr>
          <p:cNvSpPr>
            <a:spLocks noGrp="1"/>
          </p:cNvSpPr>
          <p:nvPr>
            <p:ph idx="1"/>
          </p:nvPr>
        </p:nvSpPr>
        <p:spPr>
          <a:xfrm>
            <a:off x="1066800" y="1066800"/>
            <a:ext cx="10058400" cy="5334000"/>
          </a:xfrm>
        </p:spPr>
        <p:txBody>
          <a:bodyPr/>
          <a:lstStyle/>
          <a:p>
            <a:pPr eaLnBrk="1" hangingPunct="1"/>
            <a:r>
              <a:rPr lang="en-US" altLang="en-US" sz="2000" b="1" dirty="0">
                <a:solidFill>
                  <a:schemeClr val="bg1"/>
                </a:solidFill>
              </a:rPr>
              <a:t>Instead, the state is attacking Christianity by promoting other religions, such as Buddhism and ethnic religions (animism). </a:t>
            </a:r>
          </a:p>
          <a:p>
            <a:pPr lvl="1" eaLnBrk="1" hangingPunct="1"/>
            <a:r>
              <a:rPr lang="en-US" altLang="en-US" sz="2000" b="1" dirty="0">
                <a:solidFill>
                  <a:schemeClr val="bg1"/>
                </a:solidFill>
              </a:rPr>
              <a:t>The Religious Affairs Bureau is emphasizing one religion to deconstruct another.</a:t>
            </a:r>
          </a:p>
          <a:p>
            <a:pPr lvl="2" eaLnBrk="1" hangingPunct="1"/>
            <a:r>
              <a:rPr lang="en-US" altLang="en-US" sz="2000" b="1" dirty="0">
                <a:solidFill>
                  <a:schemeClr val="bg1"/>
                </a:solidFill>
              </a:rPr>
              <a:t>It sponsored Buddhist, Taoist and Confucian conferences recently.</a:t>
            </a:r>
          </a:p>
          <a:p>
            <a:pPr lvl="1" eaLnBrk="1" hangingPunct="1"/>
            <a:r>
              <a:rPr lang="en-US" altLang="en-US" sz="2000" b="1" dirty="0">
                <a:solidFill>
                  <a:schemeClr val="bg1"/>
                </a:solidFill>
              </a:rPr>
              <a:t>Buddhist temples are full of youths in their 20s and 30s.</a:t>
            </a:r>
          </a:p>
          <a:p>
            <a:pPr eaLnBrk="1" hangingPunct="1"/>
            <a:r>
              <a:rPr lang="en-US" altLang="en-US" sz="2000" b="1" dirty="0">
                <a:solidFill>
                  <a:schemeClr val="bg1"/>
                </a:solidFill>
              </a:rPr>
              <a:t>In 2005 religious affiliation was estimated to be:</a:t>
            </a:r>
          </a:p>
          <a:p>
            <a:pPr lvl="1" eaLnBrk="1" hangingPunct="1"/>
            <a:r>
              <a:rPr lang="en-US" altLang="en-US" sz="2000" b="1" dirty="0">
                <a:solidFill>
                  <a:schemeClr val="bg1"/>
                </a:solidFill>
              </a:rPr>
              <a:t>13.6% 	Buddhist</a:t>
            </a:r>
          </a:p>
          <a:p>
            <a:pPr lvl="1" eaLnBrk="1" hangingPunct="1"/>
            <a:r>
              <a:rPr lang="en-US" altLang="en-US" sz="2000" b="1" dirty="0">
                <a:solidFill>
                  <a:schemeClr val="bg1"/>
                </a:solidFill>
              </a:rPr>
              <a:t>    .4% 	Daoist</a:t>
            </a:r>
          </a:p>
          <a:p>
            <a:pPr lvl="1" eaLnBrk="1" hangingPunct="1"/>
            <a:r>
              <a:rPr lang="en-US" altLang="en-US" sz="2000" b="1" dirty="0">
                <a:solidFill>
                  <a:schemeClr val="bg1"/>
                </a:solidFill>
              </a:rPr>
              <a:t>32.1% 	Chinese folk religion (animist)</a:t>
            </a:r>
          </a:p>
          <a:p>
            <a:pPr lvl="1" eaLnBrk="1" hangingPunct="1"/>
            <a:r>
              <a:rPr lang="en-US" altLang="en-US" sz="2000" b="1" dirty="0">
                <a:solidFill>
                  <a:schemeClr val="bg1"/>
                </a:solidFill>
              </a:rPr>
              <a:t>  4.2% 	</a:t>
            </a:r>
            <a:r>
              <a:rPr lang="en-US" altLang="en-US" sz="2000" b="1" dirty="0" err="1">
                <a:solidFill>
                  <a:schemeClr val="bg1"/>
                </a:solidFill>
              </a:rPr>
              <a:t>Ethnoreligionist</a:t>
            </a:r>
            <a:r>
              <a:rPr lang="en-US" altLang="en-US" sz="2000" b="1" dirty="0">
                <a:solidFill>
                  <a:schemeClr val="bg1"/>
                </a:solidFill>
              </a:rPr>
              <a:t> (animist)</a:t>
            </a:r>
          </a:p>
          <a:p>
            <a:pPr lvl="1" eaLnBrk="1" hangingPunct="1"/>
            <a:r>
              <a:rPr lang="en-US" altLang="en-US" sz="2000" b="1" dirty="0">
                <a:solidFill>
                  <a:schemeClr val="bg1"/>
                </a:solidFill>
              </a:rPr>
              <a:t>32.6% 	Agnostic</a:t>
            </a:r>
          </a:p>
          <a:p>
            <a:pPr lvl="1" eaLnBrk="1" hangingPunct="1"/>
            <a:r>
              <a:rPr lang="en-US" altLang="en-US" sz="2000" b="1" dirty="0">
                <a:solidFill>
                  <a:schemeClr val="bg1"/>
                </a:solidFill>
              </a:rPr>
              <a:t>  7.6% 	Atheist</a:t>
            </a:r>
          </a:p>
          <a:p>
            <a:pPr lvl="1" eaLnBrk="1" hangingPunct="1"/>
            <a:r>
              <a:rPr lang="en-US" altLang="en-US" sz="2000" b="1" dirty="0">
                <a:solidFill>
                  <a:schemeClr val="bg1"/>
                </a:solidFill>
              </a:rPr>
              <a:t>36.2%	Unevangelized (World Christian Database)</a:t>
            </a:r>
          </a:p>
          <a:p>
            <a:pPr lvl="1" eaLnBrk="1" hangingPunct="1"/>
            <a:r>
              <a:rPr lang="en-US" altLang="en-US" sz="2000" b="1" dirty="0">
                <a:solidFill>
                  <a:schemeClr val="bg1"/>
                </a:solidFill>
              </a:rPr>
              <a:t>10.0%	Christian (common estimate, 140 million)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A8F96-CD67-465E-A164-04F98F337106}"/>
              </a:ext>
            </a:extLst>
          </p:cNvPr>
          <p:cNvSpPr>
            <a:spLocks noGrp="1"/>
          </p:cNvSpPr>
          <p:nvPr>
            <p:ph type="title"/>
          </p:nvPr>
        </p:nvSpPr>
        <p:spPr>
          <a:xfrm>
            <a:off x="2667000" y="2743200"/>
            <a:ext cx="7239000" cy="1143000"/>
          </a:xfrm>
        </p:spPr>
        <p:txBody>
          <a:bodyPr/>
          <a:lstStyle/>
          <a:p>
            <a:pPr eaLnBrk="1" fontAlgn="auto" hangingPunct="1">
              <a:spcAft>
                <a:spcPts val="0"/>
              </a:spcAft>
              <a:defRPr/>
            </a:pPr>
            <a:r>
              <a:rPr lang="en-US" dirty="0">
                <a:ln w="6350">
                  <a:noFill/>
                </a:ln>
              </a:rPr>
              <a:t>The Chinese Church Today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E203D-550C-4720-9DC5-93EE13E092A7}"/>
              </a:ext>
            </a:extLst>
          </p:cNvPr>
          <p:cNvSpPr>
            <a:spLocks noGrp="1"/>
          </p:cNvSpPr>
          <p:nvPr>
            <p:ph type="title"/>
          </p:nvPr>
        </p:nvSpPr>
        <p:spPr>
          <a:xfrm>
            <a:off x="1524000" y="533400"/>
            <a:ext cx="7239000" cy="746760"/>
          </a:xfrm>
        </p:spPr>
        <p:txBody>
          <a:bodyPr>
            <a:normAutofit fontScale="90000"/>
          </a:bodyPr>
          <a:lstStyle/>
          <a:p>
            <a:pPr eaLnBrk="1" fontAlgn="auto" hangingPunct="1">
              <a:spcAft>
                <a:spcPts val="0"/>
              </a:spcAft>
              <a:defRPr/>
            </a:pPr>
            <a:r>
              <a:rPr lang="en-US" dirty="0">
                <a:ln w="6350">
                  <a:noFill/>
                </a:ln>
              </a:rPr>
              <a:t>Three Basic Chinese Churches</a:t>
            </a:r>
          </a:p>
        </p:txBody>
      </p:sp>
      <p:sp>
        <p:nvSpPr>
          <p:cNvPr id="65539" name="Content Placeholder 2">
            <a:extLst>
              <a:ext uri="{FF2B5EF4-FFF2-40B4-BE49-F238E27FC236}">
                <a16:creationId xmlns:a16="http://schemas.microsoft.com/office/drawing/2014/main" id="{F02835D5-E524-4ED8-B28B-680892C964C6}"/>
              </a:ext>
            </a:extLst>
          </p:cNvPr>
          <p:cNvSpPr>
            <a:spLocks noGrp="1"/>
          </p:cNvSpPr>
          <p:nvPr>
            <p:ph idx="1"/>
          </p:nvPr>
        </p:nvSpPr>
        <p:spPr>
          <a:xfrm>
            <a:off x="1066800" y="1447800"/>
            <a:ext cx="10134600" cy="5033964"/>
          </a:xfrm>
        </p:spPr>
        <p:txBody>
          <a:bodyPr/>
          <a:lstStyle/>
          <a:p>
            <a:pPr eaLnBrk="1" hangingPunct="1"/>
            <a:r>
              <a:rPr lang="en-US" altLang="en-US" dirty="0"/>
              <a:t>Three-Self Patriotic Movement churches are registered by and controlled by the government.  They have church buildings.</a:t>
            </a:r>
          </a:p>
          <a:p>
            <a:pPr eaLnBrk="1" hangingPunct="1"/>
            <a:r>
              <a:rPr lang="en-US" altLang="en-US" dirty="0"/>
              <a:t>Underground churches are largely rural are unregistered—illegal. They are secretive and meet in homes.</a:t>
            </a:r>
          </a:p>
          <a:p>
            <a:pPr eaLnBrk="1" hangingPunct="1"/>
            <a:r>
              <a:rPr lang="en-US" altLang="en-US" dirty="0"/>
              <a:t>Third wave churches are unregistered urban churches but are not as secretive as underground churches. They may invite government officials to visit and aim at transparency.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F0B40-72E1-4294-8539-27824658EB5F}"/>
              </a:ext>
            </a:extLst>
          </p:cNvPr>
          <p:cNvSpPr>
            <a:spLocks noGrp="1"/>
          </p:cNvSpPr>
          <p:nvPr>
            <p:ph type="title"/>
          </p:nvPr>
        </p:nvSpPr>
        <p:spPr>
          <a:xfrm>
            <a:off x="1066800" y="320040"/>
            <a:ext cx="8153400" cy="670560"/>
          </a:xfrm>
        </p:spPr>
        <p:txBody>
          <a:bodyPr>
            <a:normAutofit fontScale="90000"/>
          </a:bodyPr>
          <a:lstStyle/>
          <a:p>
            <a:pPr eaLnBrk="1" fontAlgn="auto" hangingPunct="1">
              <a:spcAft>
                <a:spcPts val="0"/>
              </a:spcAft>
              <a:defRPr/>
            </a:pPr>
            <a:r>
              <a:rPr lang="en-US" dirty="0">
                <a:ln w="6350">
                  <a:noFill/>
                </a:ln>
                <a:effectLst/>
              </a:rPr>
              <a:t>Underground Churches</a:t>
            </a:r>
          </a:p>
        </p:txBody>
      </p:sp>
      <p:sp>
        <p:nvSpPr>
          <p:cNvPr id="66563" name="Content Placeholder 2">
            <a:extLst>
              <a:ext uri="{FF2B5EF4-FFF2-40B4-BE49-F238E27FC236}">
                <a16:creationId xmlns:a16="http://schemas.microsoft.com/office/drawing/2014/main" id="{CB6C2532-1732-4191-B981-8FCB91D3DAD8}"/>
              </a:ext>
            </a:extLst>
          </p:cNvPr>
          <p:cNvSpPr>
            <a:spLocks noGrp="1"/>
          </p:cNvSpPr>
          <p:nvPr>
            <p:ph idx="1"/>
          </p:nvPr>
        </p:nvSpPr>
        <p:spPr>
          <a:xfrm>
            <a:off x="1066800" y="1371600"/>
            <a:ext cx="10058400" cy="5029200"/>
          </a:xfrm>
        </p:spPr>
        <p:txBody>
          <a:bodyPr/>
          <a:lstStyle/>
          <a:p>
            <a:pPr eaLnBrk="1" hangingPunct="1"/>
            <a:r>
              <a:rPr lang="en-US" altLang="en-US" dirty="0"/>
              <a:t>These developed from heroic Christian leaders, who often spent many years in prison for preaching the gospel.</a:t>
            </a:r>
          </a:p>
          <a:p>
            <a:pPr lvl="1" eaLnBrk="1" hangingPunct="1"/>
            <a:r>
              <a:rPr lang="en-US" altLang="en-US" dirty="0"/>
              <a:t>Bro. Yun, the “Heavenly Man,” was one. He was arrested over 20 times and imprisoned three times  (his wife once).</a:t>
            </a:r>
          </a:p>
          <a:p>
            <a:pPr lvl="1" eaLnBrk="1" hangingPunct="1"/>
            <a:r>
              <a:rPr lang="en-US" altLang="en-US" dirty="0"/>
              <a:t>The three authors of the book </a:t>
            </a:r>
            <a:r>
              <a:rPr lang="en-US" altLang="en-US" i="1" dirty="0"/>
              <a:t>Back to Jerusalem</a:t>
            </a:r>
            <a:r>
              <a:rPr lang="en-US" altLang="en-US" dirty="0"/>
              <a:t> spent a combined 40 years in prison.</a:t>
            </a:r>
          </a:p>
          <a:p>
            <a:pPr lvl="1" eaLnBrk="1" hangingPunct="1"/>
            <a:r>
              <a:rPr lang="en-US" altLang="en-US" dirty="0"/>
              <a:t>Most of these turned charismatic/Pentecostal in doctrine since the 1980s. However, Presbyterianism is now becoming popular among them.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4AC97-FEBD-40DD-873C-B54562D36A5D}"/>
              </a:ext>
            </a:extLst>
          </p:cNvPr>
          <p:cNvSpPr>
            <a:spLocks noGrp="1"/>
          </p:cNvSpPr>
          <p:nvPr>
            <p:ph type="title"/>
          </p:nvPr>
        </p:nvSpPr>
        <p:spPr>
          <a:xfrm>
            <a:off x="1066800" y="274638"/>
            <a:ext cx="9144000" cy="639762"/>
          </a:xfrm>
        </p:spPr>
        <p:txBody>
          <a:bodyPr>
            <a:normAutofit fontScale="90000"/>
          </a:bodyPr>
          <a:lstStyle/>
          <a:p>
            <a:pPr eaLnBrk="1" fontAlgn="auto" hangingPunct="1">
              <a:spcAft>
                <a:spcPts val="0"/>
              </a:spcAft>
              <a:defRPr/>
            </a:pPr>
            <a:r>
              <a:rPr lang="en-US" dirty="0">
                <a:ln w="6350">
                  <a:noFill/>
                </a:ln>
                <a:effectLst/>
              </a:rPr>
              <a:t>Underground Pastors</a:t>
            </a:r>
          </a:p>
        </p:txBody>
      </p:sp>
      <p:sp>
        <p:nvSpPr>
          <p:cNvPr id="67587" name="Content Placeholder 2">
            <a:extLst>
              <a:ext uri="{FF2B5EF4-FFF2-40B4-BE49-F238E27FC236}">
                <a16:creationId xmlns:a16="http://schemas.microsoft.com/office/drawing/2014/main" id="{A173714E-0CEE-4B54-BCDE-97069C7BCBD9}"/>
              </a:ext>
            </a:extLst>
          </p:cNvPr>
          <p:cNvSpPr>
            <a:spLocks noGrp="1"/>
          </p:cNvSpPr>
          <p:nvPr>
            <p:ph idx="1"/>
          </p:nvPr>
        </p:nvSpPr>
        <p:spPr>
          <a:xfrm>
            <a:off x="1066800" y="1143000"/>
            <a:ext cx="10058400" cy="5105400"/>
          </a:xfrm>
        </p:spPr>
        <p:txBody>
          <a:bodyPr/>
          <a:lstStyle/>
          <a:p>
            <a:pPr eaLnBrk="1" hangingPunct="1"/>
            <a:r>
              <a:rPr lang="en-US" altLang="en-US" dirty="0"/>
              <a:t>Pastors of these churches are typically untrained theologically, and they may not appreciate such training. If someone feels a burden to become pastor, that person becomes pastor.</a:t>
            </a:r>
          </a:p>
          <a:p>
            <a:pPr lvl="1" eaLnBrk="1" hangingPunct="1"/>
            <a:r>
              <a:rPr lang="en-US" altLang="en-US" dirty="0"/>
              <a:t>Sometimes they become authoritarian, “drunk with power”. I’ve seen this kind of issue among some Indian ministry leaders. Churches may not have any by-laws. </a:t>
            </a:r>
          </a:p>
          <a:p>
            <a:pPr lvl="1" eaLnBrk="1" hangingPunct="1"/>
            <a:r>
              <a:rPr lang="en-US" altLang="en-US" dirty="0"/>
              <a:t>There is more immorality among them than with the TSPM.</a:t>
            </a:r>
          </a:p>
          <a:p>
            <a:pPr lvl="1" eaLnBrk="1" hangingPunct="1"/>
            <a:r>
              <a:rPr lang="en-US" altLang="en-US" dirty="0"/>
              <a:t>They are thinly stretched. One province has 5,000 churches, but only 30 pastors.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68610" name="Content Placeholder 2">
            <a:extLst>
              <a:ext uri="{FF2B5EF4-FFF2-40B4-BE49-F238E27FC236}">
                <a16:creationId xmlns:a16="http://schemas.microsoft.com/office/drawing/2014/main" id="{5048656A-C1C1-4696-B6B5-E91576C44228}"/>
              </a:ext>
            </a:extLst>
          </p:cNvPr>
          <p:cNvSpPr>
            <a:spLocks noGrp="1"/>
          </p:cNvSpPr>
          <p:nvPr>
            <p:ph idx="1"/>
          </p:nvPr>
        </p:nvSpPr>
        <p:spPr>
          <a:xfrm>
            <a:off x="609600" y="1143000"/>
            <a:ext cx="10972800" cy="5311808"/>
          </a:xfrm>
        </p:spPr>
        <p:txBody>
          <a:bodyPr/>
          <a:lstStyle/>
          <a:p>
            <a:pPr marL="457200" indent="-457200" eaLnBrk="1" hangingPunct="1"/>
            <a:r>
              <a:rPr lang="en-US" altLang="en-US" dirty="0"/>
              <a:t>Rivalry among house church network (fellowship) leaders has led to division and distrust, especially as non-Chinese have contributed to theological differences among the fellowships.</a:t>
            </a:r>
          </a:p>
          <a:p>
            <a:pPr lvl="1" eaLnBrk="1" hangingPunct="1"/>
            <a:r>
              <a:rPr lang="en-US" altLang="en-US" dirty="0"/>
              <a:t>The Cultural Revolution was the occasion for some to fall away from Christianity, which has led to mistrust.</a:t>
            </a:r>
          </a:p>
          <a:p>
            <a:pPr lvl="1" eaLnBrk="1" hangingPunct="1"/>
            <a:r>
              <a:rPr lang="en-US" altLang="en-US" dirty="0"/>
              <a:t>Reconciliation efforts have at times brought fellowship leaders together.</a:t>
            </a:r>
          </a:p>
          <a:p>
            <a:pPr eaLnBrk="1" hangingPunct="1"/>
            <a:endParaRPr lang="en-US" altLang="en-US" dirty="0"/>
          </a:p>
        </p:txBody>
      </p:sp>
      <p:sp>
        <p:nvSpPr>
          <p:cNvPr id="7" name="Title 1">
            <a:extLst>
              <a:ext uri="{FF2B5EF4-FFF2-40B4-BE49-F238E27FC236}">
                <a16:creationId xmlns:a16="http://schemas.microsoft.com/office/drawing/2014/main" id="{1350F06B-F4B4-4DB0-8CFD-DF6CE1782AD1}"/>
              </a:ext>
            </a:extLst>
          </p:cNvPr>
          <p:cNvSpPr>
            <a:spLocks noGrp="1"/>
          </p:cNvSpPr>
          <p:nvPr>
            <p:ph type="title"/>
          </p:nvPr>
        </p:nvSpPr>
        <p:spPr>
          <a:xfrm>
            <a:off x="1066800" y="274638"/>
            <a:ext cx="9144000" cy="639762"/>
          </a:xfrm>
        </p:spPr>
        <p:txBody>
          <a:bodyPr>
            <a:normAutofit fontScale="90000"/>
          </a:bodyPr>
          <a:lstStyle/>
          <a:p>
            <a:pPr eaLnBrk="1" fontAlgn="auto" hangingPunct="1">
              <a:spcAft>
                <a:spcPts val="0"/>
              </a:spcAft>
              <a:defRPr/>
            </a:pPr>
            <a:r>
              <a:rPr lang="en-US" dirty="0">
                <a:ln w="6350">
                  <a:noFill/>
                </a:ln>
                <a:effectLst/>
              </a:rPr>
              <a:t>Underground Pastors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1638E-D75C-4CF4-867A-9BA5D4CBD41C}"/>
              </a:ext>
            </a:extLst>
          </p:cNvPr>
          <p:cNvSpPr>
            <a:spLocks noGrp="1"/>
          </p:cNvSpPr>
          <p:nvPr>
            <p:ph type="title"/>
          </p:nvPr>
        </p:nvSpPr>
        <p:spPr>
          <a:xfrm>
            <a:off x="1066800" y="457200"/>
            <a:ext cx="10058400" cy="563563"/>
          </a:xfrm>
          <a:noFill/>
          <a:ln>
            <a:noFill/>
          </a:ln>
        </p:spPr>
        <p:txBody>
          <a:bodyPr>
            <a:normAutofit fontScale="90000"/>
          </a:bodyPr>
          <a:lstStyle/>
          <a:p>
            <a:pPr marL="82296" indent="0" eaLnBrk="1" fontAlgn="auto" hangingPunct="1">
              <a:spcAft>
                <a:spcPts val="0"/>
              </a:spcAft>
              <a:defRPr/>
            </a:pPr>
            <a:r>
              <a:rPr lang="en-US" dirty="0">
                <a:ln w="6350">
                  <a:noFill/>
                </a:ln>
                <a:effectLst/>
              </a:rPr>
              <a:t>Three-Self Patriotic Movement (TSPM)</a:t>
            </a:r>
          </a:p>
        </p:txBody>
      </p:sp>
      <p:sp>
        <p:nvSpPr>
          <p:cNvPr id="3" name="Content Placeholder 2">
            <a:extLst>
              <a:ext uri="{FF2B5EF4-FFF2-40B4-BE49-F238E27FC236}">
                <a16:creationId xmlns:a16="http://schemas.microsoft.com/office/drawing/2014/main" id="{C788E0AE-D094-40FA-83F7-74791FEF58FE}"/>
              </a:ext>
            </a:extLst>
          </p:cNvPr>
          <p:cNvSpPr>
            <a:spLocks noGrp="1"/>
          </p:cNvSpPr>
          <p:nvPr>
            <p:ph idx="1"/>
          </p:nvPr>
        </p:nvSpPr>
        <p:spPr>
          <a:xfrm>
            <a:off x="1066800" y="1143000"/>
            <a:ext cx="10058400" cy="5338764"/>
          </a:xfrm>
        </p:spPr>
        <p:txBody>
          <a:bodyPr>
            <a:normAutofit/>
          </a:bodyPr>
          <a:lstStyle/>
          <a:p>
            <a:pPr marL="27686" indent="0" eaLnBrk="1" fontAlgn="auto" hangingPunct="1">
              <a:spcAft>
                <a:spcPts val="0"/>
              </a:spcAft>
              <a:buNone/>
              <a:defRPr/>
            </a:pPr>
            <a:r>
              <a:rPr lang="en-US" dirty="0"/>
              <a:t>TSPM Churches are:</a:t>
            </a:r>
          </a:p>
          <a:p>
            <a:pPr marL="640080" lvl="1" indent="-237744" eaLnBrk="1" fontAlgn="auto" hangingPunct="1">
              <a:spcAft>
                <a:spcPts val="0"/>
              </a:spcAft>
              <a:buFont typeface="Verdana"/>
              <a:buChar char="◦"/>
              <a:defRPr/>
            </a:pPr>
            <a:r>
              <a:rPr lang="en-US" dirty="0"/>
              <a:t>Self-governing, self-supporting, self-propagating (</a:t>
            </a:r>
            <a:r>
              <a:rPr lang="en-US" dirty="0" err="1"/>
              <a:t>Nevius</a:t>
            </a:r>
            <a:r>
              <a:rPr lang="en-US" dirty="0"/>
              <a:t>’ mission principles)</a:t>
            </a:r>
          </a:p>
          <a:p>
            <a:pPr marL="640080" lvl="1" indent="-237744" eaLnBrk="1" fontAlgn="auto" hangingPunct="1">
              <a:spcAft>
                <a:spcPts val="0"/>
              </a:spcAft>
              <a:buFont typeface="Verdana"/>
              <a:buChar char="◦"/>
              <a:defRPr/>
            </a:pPr>
            <a:r>
              <a:rPr lang="en-US" dirty="0"/>
              <a:t>Limited in doctrine—cannot preach about the Second Coming of Christ (or the Holy Spirit, one said).</a:t>
            </a:r>
          </a:p>
          <a:p>
            <a:pPr marL="640080" lvl="1" indent="-237744" eaLnBrk="1" fontAlgn="auto" hangingPunct="1">
              <a:spcAft>
                <a:spcPts val="0"/>
              </a:spcAft>
              <a:buFont typeface="Verdana"/>
              <a:buChar char="◦"/>
              <a:defRPr/>
            </a:pPr>
            <a:r>
              <a:rPr lang="en-US" dirty="0"/>
              <a:t>Limited in place—all ministry must take place within the church walls. This resembles the fall-back mode of many US churches.</a:t>
            </a:r>
          </a:p>
          <a:p>
            <a:pPr marL="640080" lvl="1" indent="-237744" eaLnBrk="1" fontAlgn="auto" hangingPunct="1">
              <a:spcAft>
                <a:spcPts val="0"/>
              </a:spcAft>
              <a:buFont typeface="Verdana"/>
              <a:buChar char="◦"/>
              <a:defRPr/>
            </a:pPr>
            <a:r>
              <a:rPr lang="en-US" dirty="0"/>
              <a:t>Limited in leadership—seminary student selection and pastoral appointment is controlled by the government.</a:t>
            </a:r>
          </a:p>
          <a:p>
            <a:pPr marL="640080" lvl="1" indent="-237744" eaLnBrk="1" fontAlgn="auto" hangingPunct="1">
              <a:spcAft>
                <a:spcPts val="0"/>
              </a:spcAft>
              <a:buFont typeface="Verdana"/>
              <a:buChar char="◦"/>
              <a:defRPr/>
            </a:pPr>
            <a:r>
              <a:rPr lang="en-US" dirty="0"/>
              <a:t>The only source of legal Bible purchases and one’s name is recorded with the sale.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BA0982-53F9-4082-89FE-DBE8CEA48457}"/>
              </a:ext>
            </a:extLst>
          </p:cNvPr>
          <p:cNvSpPr>
            <a:spLocks noGrp="1"/>
          </p:cNvSpPr>
          <p:nvPr>
            <p:ph idx="1"/>
          </p:nvPr>
        </p:nvSpPr>
        <p:spPr>
          <a:xfrm>
            <a:off x="1066800" y="1143000"/>
            <a:ext cx="10058400" cy="4953000"/>
          </a:xfrm>
        </p:spPr>
        <p:txBody>
          <a:bodyPr>
            <a:normAutofit/>
          </a:bodyPr>
          <a:lstStyle/>
          <a:p>
            <a:pPr marL="365760" indent="-283464" eaLnBrk="1" fontAlgn="auto" hangingPunct="1">
              <a:spcAft>
                <a:spcPts val="0"/>
              </a:spcAft>
              <a:buFont typeface="Wingdings 2"/>
              <a:buChar char=""/>
              <a:defRPr/>
            </a:pPr>
            <a:r>
              <a:rPr lang="en-US" dirty="0"/>
              <a:t>Seminary students for the TSPM are not of the quality the government wants, we were told.</a:t>
            </a:r>
          </a:p>
          <a:p>
            <a:pPr marL="365760" indent="-283464" eaLnBrk="1" fontAlgn="auto" hangingPunct="1">
              <a:spcAft>
                <a:spcPts val="0"/>
              </a:spcAft>
              <a:buFont typeface="Wingdings 2"/>
              <a:buChar char=""/>
              <a:defRPr/>
            </a:pPr>
            <a:r>
              <a:rPr lang="en-US" dirty="0"/>
              <a:t>Some TSPM pastors want to un-register to be able to have more freedom.</a:t>
            </a:r>
          </a:p>
          <a:p>
            <a:pPr marL="365760" indent="-283464" eaLnBrk="1" fontAlgn="auto" hangingPunct="1">
              <a:spcAft>
                <a:spcPts val="0"/>
              </a:spcAft>
              <a:buFont typeface="Wingdings 2"/>
              <a:buChar char=""/>
              <a:defRPr/>
            </a:pPr>
            <a:r>
              <a:rPr lang="en-US" dirty="0"/>
              <a:t>A songbook by Canaan, the singer (</a:t>
            </a:r>
            <a:r>
              <a:rPr lang="en-US" dirty="0" err="1"/>
              <a:t>Chouming</a:t>
            </a:r>
            <a:r>
              <a:rPr lang="en-US" dirty="0"/>
              <a:t>), who has composed over 1,000 worship songs, is quite influential in the Three Self church. Canaan has just a middle school education and didn’t study music. </a:t>
            </a:r>
            <a:r>
              <a:rPr lang="en-US" sz="1200" dirty="0"/>
              <a:t>(“No Name” network spokesman, 2008)</a:t>
            </a:r>
          </a:p>
        </p:txBody>
      </p:sp>
      <p:sp>
        <p:nvSpPr>
          <p:cNvPr id="7" name="Title 1">
            <a:extLst>
              <a:ext uri="{FF2B5EF4-FFF2-40B4-BE49-F238E27FC236}">
                <a16:creationId xmlns:a16="http://schemas.microsoft.com/office/drawing/2014/main" id="{B55B87FA-63EE-4038-A210-1FB22E3144B9}"/>
              </a:ext>
            </a:extLst>
          </p:cNvPr>
          <p:cNvSpPr>
            <a:spLocks noGrp="1"/>
          </p:cNvSpPr>
          <p:nvPr>
            <p:ph type="title"/>
          </p:nvPr>
        </p:nvSpPr>
        <p:spPr>
          <a:xfrm>
            <a:off x="1066800" y="457200"/>
            <a:ext cx="10058400" cy="563563"/>
          </a:xfrm>
          <a:noFill/>
          <a:ln>
            <a:noFill/>
          </a:ln>
        </p:spPr>
        <p:txBody>
          <a:bodyPr>
            <a:normAutofit fontScale="90000"/>
          </a:bodyPr>
          <a:lstStyle/>
          <a:p>
            <a:pPr marL="82296" indent="0" eaLnBrk="1" fontAlgn="auto" hangingPunct="1">
              <a:spcAft>
                <a:spcPts val="0"/>
              </a:spcAft>
              <a:defRPr/>
            </a:pPr>
            <a:r>
              <a:rPr lang="en-US" dirty="0">
                <a:ln w="6350">
                  <a:noFill/>
                </a:ln>
                <a:effectLst/>
              </a:rPr>
              <a:t>Three-Self Patriotic Movement (TSPM)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EB8D160E-3F23-4F26-BA03-FDC09A5C4672}"/>
              </a:ext>
            </a:extLst>
          </p:cNvPr>
          <p:cNvSpPr>
            <a:spLocks noGrp="1"/>
          </p:cNvSpPr>
          <p:nvPr>
            <p:ph type="title"/>
          </p:nvPr>
        </p:nvSpPr>
        <p:spPr>
          <a:xfrm>
            <a:off x="1066800" y="304800"/>
            <a:ext cx="9448800" cy="990600"/>
          </a:xfrm>
        </p:spPr>
        <p:txBody>
          <a:bodyPr/>
          <a:lstStyle/>
          <a:p>
            <a:pPr eaLnBrk="1" hangingPunct="1"/>
            <a:r>
              <a:rPr lang="en-US" altLang="en-US" dirty="0">
                <a:ln w="6350">
                  <a:noFill/>
                </a:ln>
                <a:effectLst/>
              </a:rPr>
              <a:t>Third Wave Churches</a:t>
            </a:r>
          </a:p>
        </p:txBody>
      </p:sp>
      <p:sp>
        <p:nvSpPr>
          <p:cNvPr id="71683" name="Content Placeholder 2">
            <a:extLst>
              <a:ext uri="{FF2B5EF4-FFF2-40B4-BE49-F238E27FC236}">
                <a16:creationId xmlns:a16="http://schemas.microsoft.com/office/drawing/2014/main" id="{97B71E6A-050A-4B0A-A46E-D9D5A913BF58}"/>
              </a:ext>
            </a:extLst>
          </p:cNvPr>
          <p:cNvSpPr>
            <a:spLocks noGrp="1"/>
          </p:cNvSpPr>
          <p:nvPr>
            <p:ph idx="1"/>
          </p:nvPr>
        </p:nvSpPr>
        <p:spPr>
          <a:xfrm>
            <a:off x="1066800" y="1600200"/>
            <a:ext cx="10058400" cy="4267200"/>
          </a:xfrm>
        </p:spPr>
        <p:txBody>
          <a:bodyPr/>
          <a:lstStyle/>
          <a:p>
            <a:pPr eaLnBrk="1" hangingPunct="1"/>
            <a:r>
              <a:rPr lang="en-US" altLang="en-US" sz="2400" dirty="0"/>
              <a:t>One such church leader said that the government distrusted underground churches because of their secrecy. What did they have to hide?</a:t>
            </a:r>
          </a:p>
          <a:p>
            <a:pPr eaLnBrk="1" hangingPunct="1"/>
            <a:r>
              <a:rPr lang="en-US" altLang="en-US" sz="2400" dirty="0"/>
              <a:t>These churches try to include governmental officials in activities to show that they are not subversive and can make a solid contribution to Chinese society.</a:t>
            </a:r>
          </a:p>
          <a:p>
            <a:pPr eaLnBrk="1" hangingPunct="1"/>
            <a:r>
              <a:rPr lang="en-US" altLang="en-US" sz="2400" dirty="0"/>
              <a:t>House church leaders, he also said, sometimes criticize third-wave church leaders as compromisers. They haven’t suffered as underground leaders have for their faith.</a:t>
            </a:r>
          </a:p>
          <a:p>
            <a:pPr eaLnBrk="1" hangingPunct="1"/>
            <a:r>
              <a:rPr lang="en-US" altLang="en-US" sz="2400" dirty="0"/>
              <a:t>They meet in apartment buildings.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A164-E5B6-47F8-8DBA-2B22254DE57A}"/>
              </a:ext>
            </a:extLst>
          </p:cNvPr>
          <p:cNvSpPr>
            <a:spLocks noGrp="1"/>
          </p:cNvSpPr>
          <p:nvPr>
            <p:ph type="title"/>
          </p:nvPr>
        </p:nvSpPr>
        <p:spPr>
          <a:xfrm>
            <a:off x="1066800" y="304800"/>
            <a:ext cx="10058400" cy="990600"/>
          </a:xfrm>
          <a:solidFill>
            <a:schemeClr val="tx2">
              <a:lumMod val="75000"/>
              <a:lumOff val="25000"/>
              <a:alpha val="50000"/>
            </a:schemeClr>
          </a:solidFill>
          <a:ln>
            <a:miter lim="800000"/>
            <a:headEnd/>
            <a:tailEnd/>
          </a:ln>
        </p:spPr>
        <p:txBody>
          <a:bodyPr/>
          <a:lstStyle/>
          <a:p>
            <a:pPr eaLnBrk="1" hangingPunct="1">
              <a:defRPr/>
            </a:pPr>
            <a:r>
              <a:rPr lang="en-US" dirty="0">
                <a:ln w="6350">
                  <a:noFill/>
                </a:ln>
                <a:solidFill>
                  <a:schemeClr val="bg1"/>
                </a:solidFill>
              </a:rPr>
              <a:t>Why Did China Decline?</a:t>
            </a:r>
            <a:endParaRPr lang="en-US" dirty="0">
              <a:ln w="12700">
                <a:noFill/>
                <a:prstDash val="solid"/>
              </a:ln>
              <a:solidFill>
                <a:schemeClr val="bg1"/>
              </a:solidFill>
              <a:effectLst>
                <a:outerShdw blurRad="41275" dist="20320" dir="1800000" algn="tl" rotWithShape="0">
                  <a:srgbClr val="000000">
                    <a:alpha val="40000"/>
                  </a:srgbClr>
                </a:outerShdw>
              </a:effectLst>
            </a:endParaRPr>
          </a:p>
        </p:txBody>
      </p:sp>
      <p:sp>
        <p:nvSpPr>
          <p:cNvPr id="3" name="Content Placeholder 2">
            <a:extLst>
              <a:ext uri="{FF2B5EF4-FFF2-40B4-BE49-F238E27FC236}">
                <a16:creationId xmlns:a16="http://schemas.microsoft.com/office/drawing/2014/main" id="{6EF0B02E-E3BE-47DD-BC95-1D157089B822}"/>
              </a:ext>
            </a:extLst>
          </p:cNvPr>
          <p:cNvSpPr>
            <a:spLocks noGrp="1"/>
          </p:cNvSpPr>
          <p:nvPr>
            <p:ph idx="1"/>
          </p:nvPr>
        </p:nvSpPr>
        <p:spPr>
          <a:xfrm>
            <a:off x="1066800" y="1600200"/>
            <a:ext cx="10058400" cy="4800600"/>
          </a:xfrm>
          <a:solidFill>
            <a:schemeClr val="tx2">
              <a:lumMod val="75000"/>
              <a:lumOff val="25000"/>
              <a:alpha val="50000"/>
            </a:schemeClr>
          </a:solidFill>
          <a:ln>
            <a:miter lim="800000"/>
            <a:headEnd/>
            <a:tailEnd/>
          </a:ln>
        </p:spPr>
        <p:txBody>
          <a:bodyPr>
            <a:normAutofit lnSpcReduction="10000"/>
          </a:bodyPr>
          <a:lstStyle/>
          <a:p>
            <a:r>
              <a:rPr lang="en-US" dirty="0">
                <a:solidFill>
                  <a:schemeClr val="bg1"/>
                </a:solidFill>
              </a:rPr>
              <a:t>According to Jared Diamond, China’s political unity, through bad imperial decisions, put China into international backwaters.</a:t>
            </a:r>
          </a:p>
          <a:p>
            <a:r>
              <a:rPr lang="en-US" dirty="0">
                <a:solidFill>
                  <a:schemeClr val="bg1"/>
                </a:solidFill>
              </a:rPr>
              <a:t>Seven treasure fleets sailed from 1405-1433. Due to political infighting, not only were the fleets destroyed, but also the shipyards, and oceanic trade forbidden.</a:t>
            </a:r>
          </a:p>
          <a:p>
            <a:r>
              <a:rPr lang="en-US" dirty="0">
                <a:solidFill>
                  <a:schemeClr val="bg1"/>
                </a:solidFill>
              </a:rPr>
              <a:t>Rulers stopped construction of a water-driven spinning machine, abolished mechanical clocks and machines and technology in general from the late 1400s.</a:t>
            </a:r>
          </a:p>
          <a:p>
            <a:pPr marL="65087" indent="0" eaLnBrk="1" hangingPunct="1">
              <a:buNone/>
              <a:defRPr/>
            </a:pPr>
            <a:endPar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2" descr="C:\China\China pics 2009\Oct 24-25 AquCCTVTemple\DSCN0040.JPG">
            <a:extLst>
              <a:ext uri="{FF2B5EF4-FFF2-40B4-BE49-F238E27FC236}">
                <a16:creationId xmlns:a16="http://schemas.microsoft.com/office/drawing/2014/main" id="{FBDD6BE6-E7B7-4757-9378-3AC40422BA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5938"/>
          <a:stretch>
            <a:fillRect/>
          </a:stretch>
        </p:blipFill>
        <p:spPr bwMode="auto">
          <a:xfrm>
            <a:off x="1295400" y="1107281"/>
            <a:ext cx="3429000" cy="4014788"/>
          </a:xfrm>
          <a:prstGeom prst="rect">
            <a:avLst/>
          </a:prstGeom>
          <a:noFill/>
          <a:ln w="9525">
            <a:solidFill>
              <a:schemeClr val="tx1"/>
            </a:solidFill>
            <a:prstDash val="sysDash"/>
            <a:miter lim="800000"/>
            <a:headEnd/>
            <a:tailEnd/>
          </a:ln>
          <a:extLst>
            <a:ext uri="{909E8E84-426E-40DD-AFC4-6F175D3DCCD1}">
              <a14:hiddenFill xmlns:a14="http://schemas.microsoft.com/office/drawing/2010/main">
                <a:solidFill>
                  <a:srgbClr val="FFFFFF"/>
                </a:solidFill>
              </a14:hiddenFill>
            </a:ext>
          </a:extLst>
        </p:spPr>
      </p:pic>
      <p:pic>
        <p:nvPicPr>
          <p:cNvPr id="72708" name="Picture 3" descr="C:\China\China pics 2009\Oct 20 ForCity\BrianJackRecon.jpg">
            <a:extLst>
              <a:ext uri="{FF2B5EF4-FFF2-40B4-BE49-F238E27FC236}">
                <a16:creationId xmlns:a16="http://schemas.microsoft.com/office/drawing/2014/main" id="{38AC109F-DB49-40C8-99B8-9E6628FE13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1162" y="2677637"/>
            <a:ext cx="3859213" cy="3657600"/>
          </a:xfrm>
          <a:prstGeom prst="rect">
            <a:avLst/>
          </a:prstGeom>
          <a:noFill/>
          <a:ln w="9525"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709" name="TextBox 5">
            <a:extLst>
              <a:ext uri="{FF2B5EF4-FFF2-40B4-BE49-F238E27FC236}">
                <a16:creationId xmlns:a16="http://schemas.microsoft.com/office/drawing/2014/main" id="{33136FBA-F851-45CD-95E7-CBEFD07C0581}"/>
              </a:ext>
            </a:extLst>
          </p:cNvPr>
          <p:cNvSpPr txBox="1">
            <a:spLocks noChangeArrowheads="1"/>
          </p:cNvSpPr>
          <p:nvPr/>
        </p:nvSpPr>
        <p:spPr bwMode="auto">
          <a:xfrm>
            <a:off x="1264920" y="5200650"/>
            <a:ext cx="419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Missionary and Pastor Brian Johnson heads the Cooperative Mission Network of the African Dispersion (COMINAD).</a:t>
            </a:r>
          </a:p>
        </p:txBody>
      </p:sp>
      <p:sp>
        <p:nvSpPr>
          <p:cNvPr id="72710" name="TextBox 6">
            <a:extLst>
              <a:ext uri="{FF2B5EF4-FFF2-40B4-BE49-F238E27FC236}">
                <a16:creationId xmlns:a16="http://schemas.microsoft.com/office/drawing/2014/main" id="{7D622755-3CCF-47DB-B60C-0B74921B9FF9}"/>
              </a:ext>
            </a:extLst>
          </p:cNvPr>
          <p:cNvSpPr txBox="1">
            <a:spLocks noChangeArrowheads="1"/>
          </p:cNvSpPr>
          <p:nvPr/>
        </p:nvSpPr>
        <p:spPr bwMode="auto">
          <a:xfrm>
            <a:off x="6373814" y="1387535"/>
            <a:ext cx="452278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Jack Gaines is a mission's pastor, who has a ministry of reconciliation. He wrote </a:t>
            </a:r>
            <a:r>
              <a:rPr lang="en-US" altLang="en-US" sz="1800" i="1" dirty="0"/>
              <a:t>My Brother’s Keeper, Not My Brother’s Killer.</a:t>
            </a:r>
            <a:endParaRPr lang="en-US" altLang="en-US" sz="1800" dirty="0"/>
          </a:p>
        </p:txBody>
      </p:sp>
      <p:cxnSp>
        <p:nvCxnSpPr>
          <p:cNvPr id="9" name="Straight Arrow Connector 8">
            <a:extLst>
              <a:ext uri="{FF2B5EF4-FFF2-40B4-BE49-F238E27FC236}">
                <a16:creationId xmlns:a16="http://schemas.microsoft.com/office/drawing/2014/main" id="{2A3D50B6-EA20-4253-8495-4F8788A8523F}"/>
              </a:ext>
            </a:extLst>
          </p:cNvPr>
          <p:cNvCxnSpPr>
            <a:cxnSpLocks/>
          </p:cNvCxnSpPr>
          <p:nvPr/>
        </p:nvCxnSpPr>
        <p:spPr>
          <a:xfrm flipH="1" flipV="1">
            <a:off x="4191000" y="2971800"/>
            <a:ext cx="914400" cy="22367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AC0132E-EEAE-499B-BAD7-A3872D0D5350}"/>
              </a:ext>
            </a:extLst>
          </p:cNvPr>
          <p:cNvCxnSpPr>
            <a:cxnSpLocks/>
          </p:cNvCxnSpPr>
          <p:nvPr/>
        </p:nvCxnSpPr>
        <p:spPr>
          <a:xfrm>
            <a:off x="6858000" y="2407622"/>
            <a:ext cx="1676400" cy="56417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B887DA2-80FA-4AF9-9C89-23A9715859AF}"/>
              </a:ext>
            </a:extLst>
          </p:cNvPr>
          <p:cNvSpPr txBox="1">
            <a:spLocks/>
          </p:cNvSpPr>
          <p:nvPr/>
        </p:nvSpPr>
        <p:spPr>
          <a:xfrm>
            <a:off x="1066800" y="457200"/>
            <a:ext cx="10058400" cy="563563"/>
          </a:xfrm>
          <a:prstGeom prst="rect">
            <a:avLst/>
          </a:prstGeom>
          <a:noFill/>
          <a:ln>
            <a:noFill/>
          </a:ln>
        </p:spPr>
        <p:txBody>
          <a:bodyPr vert="horz" anchor="ctr">
            <a:normAutofit fontScale="90000" lnSpcReduction="20000"/>
          </a:bodyPr>
          <a:lstStyle>
            <a:lvl1pPr marL="484188" indent="-484188" algn="l" rtl="0" eaLnBrk="0" fontAlgn="base" hangingPunct="0">
              <a:spcBef>
                <a:spcPct val="0"/>
              </a:spcBef>
              <a:spcAft>
                <a:spcPct val="0"/>
              </a:spcAft>
              <a:defRPr sz="4200" kern="1200">
                <a:ln w="6350">
                  <a:solidFill>
                    <a:schemeClr val="accent1">
                      <a:shade val="43000"/>
                    </a:schemeClr>
                  </a:solidFill>
                </a:ln>
                <a:solidFill>
                  <a:schemeClr val="tx1"/>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a:lstStyle>
          <a:p>
            <a:pPr marL="82296" indent="0" eaLnBrk="1" fontAlgn="auto" hangingPunct="1">
              <a:spcAft>
                <a:spcPts val="0"/>
              </a:spcAft>
              <a:defRPr/>
            </a:pPr>
            <a:r>
              <a:rPr lang="en-US" dirty="0">
                <a:ln w="6350">
                  <a:noFill/>
                </a:ln>
                <a:effectLst/>
              </a:rPr>
              <a:t>Short-Term Ministry Team of 2009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73EB5-778D-456E-8B04-4FB0E641630D}"/>
              </a:ext>
            </a:extLst>
          </p:cNvPr>
          <p:cNvSpPr>
            <a:spLocks noGrp="1"/>
          </p:cNvSpPr>
          <p:nvPr>
            <p:ph type="title"/>
          </p:nvPr>
        </p:nvSpPr>
        <p:spPr>
          <a:xfrm>
            <a:off x="1066800" y="704850"/>
            <a:ext cx="10058400" cy="742950"/>
          </a:xfrm>
        </p:spPr>
        <p:txBody>
          <a:bodyPr>
            <a:normAutofit/>
          </a:bodyPr>
          <a:lstStyle/>
          <a:p>
            <a:pPr eaLnBrk="1" fontAlgn="auto" hangingPunct="1">
              <a:spcAft>
                <a:spcPts val="0"/>
              </a:spcAft>
              <a:defRPr/>
            </a:pPr>
            <a:r>
              <a:rPr lang="en-US" dirty="0">
                <a:ln w="6350">
                  <a:noFill/>
                </a:ln>
                <a:effectLst/>
              </a:rPr>
              <a:t>The Holy Spirit is Working</a:t>
            </a:r>
          </a:p>
        </p:txBody>
      </p:sp>
      <p:sp>
        <p:nvSpPr>
          <p:cNvPr id="3" name="Content Placeholder 2">
            <a:extLst>
              <a:ext uri="{FF2B5EF4-FFF2-40B4-BE49-F238E27FC236}">
                <a16:creationId xmlns:a16="http://schemas.microsoft.com/office/drawing/2014/main" id="{EAF019E7-73C5-4B57-A8AA-9CBB598E601C}"/>
              </a:ext>
            </a:extLst>
          </p:cNvPr>
          <p:cNvSpPr>
            <a:spLocks noGrp="1"/>
          </p:cNvSpPr>
          <p:nvPr>
            <p:ph idx="1"/>
          </p:nvPr>
        </p:nvSpPr>
        <p:spPr>
          <a:xfrm>
            <a:off x="1066800" y="1600201"/>
            <a:ext cx="10058400" cy="4525963"/>
          </a:xfrm>
        </p:spPr>
        <p:txBody>
          <a:bodyPr>
            <a:normAutofit fontScale="85000" lnSpcReduction="10000"/>
          </a:bodyPr>
          <a:lstStyle/>
          <a:p>
            <a:pPr marL="274320" indent="-274320" eaLnBrk="1" fontAlgn="auto" hangingPunct="1">
              <a:spcAft>
                <a:spcPts val="0"/>
              </a:spcAft>
              <a:buClr>
                <a:schemeClr val="accent3"/>
              </a:buClr>
              <a:buFont typeface="Wingdings 2"/>
              <a:buChar char=""/>
              <a:defRPr/>
            </a:pPr>
            <a:r>
              <a:rPr lang="en-US" dirty="0"/>
              <a:t>A Beijing pastor says they’ve led thousands to Christ.</a:t>
            </a:r>
          </a:p>
          <a:p>
            <a:pPr marL="274320" indent="-274320" eaLnBrk="1" fontAlgn="auto" hangingPunct="1">
              <a:spcAft>
                <a:spcPts val="0"/>
              </a:spcAft>
              <a:buClr>
                <a:schemeClr val="accent3"/>
              </a:buClr>
              <a:buFont typeface="Wingdings 2"/>
              <a:buChar char=""/>
              <a:defRPr/>
            </a:pPr>
            <a:r>
              <a:rPr lang="en-US" dirty="0"/>
              <a:t>Economist Zhao Xiao believes, “Christian faith provides the backbone of Western economic growth. Everybody wants to make more money, from the ancient time till now. And from history we see that only Christians have a continuous creative spirit and the spirit for innovation.”</a:t>
            </a:r>
          </a:p>
          <a:p>
            <a:pPr marL="274320" indent="-274320" eaLnBrk="1" fontAlgn="auto" hangingPunct="1">
              <a:spcAft>
                <a:spcPts val="0"/>
              </a:spcAft>
              <a:buClr>
                <a:schemeClr val="accent3"/>
              </a:buClr>
              <a:buFont typeface="Wingdings 2"/>
              <a:buChar char=""/>
              <a:defRPr/>
            </a:pPr>
            <a:r>
              <a:rPr lang="en-US" dirty="0"/>
              <a:t>Pastor Benjamin noted, “People want to know why Western countries are advanced. Because of Western religious belief, the Chinese are interested in Christianity. That is one reason. Also, I share with people that there are the words “In God We Trust” written on the U.S. dollar….”</a:t>
            </a:r>
          </a:p>
        </p:txBody>
      </p:sp>
      <p:sp>
        <p:nvSpPr>
          <p:cNvPr id="73732" name="TextBox 3">
            <a:extLst>
              <a:ext uri="{FF2B5EF4-FFF2-40B4-BE49-F238E27FC236}">
                <a16:creationId xmlns:a16="http://schemas.microsoft.com/office/drawing/2014/main" id="{C8165CD9-61D1-49D7-B180-8AC5081CC317}"/>
              </a:ext>
            </a:extLst>
          </p:cNvPr>
          <p:cNvSpPr txBox="1">
            <a:spLocks noChangeArrowheads="1"/>
          </p:cNvSpPr>
          <p:nvPr/>
        </p:nvSpPr>
        <p:spPr bwMode="auto">
          <a:xfrm>
            <a:off x="1066800" y="6126164"/>
            <a:ext cx="7391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mn-lt"/>
              </a:rPr>
              <a:t>Rob Moll, http://www.christianitytoday.com/ct/2008/may/19.22.html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74ABAACD-2372-4067-9082-A947F51F7315}"/>
              </a:ext>
            </a:extLst>
          </p:cNvPr>
          <p:cNvSpPr>
            <a:spLocks noGrp="1"/>
          </p:cNvSpPr>
          <p:nvPr>
            <p:ph type="title"/>
          </p:nvPr>
        </p:nvSpPr>
        <p:spPr>
          <a:xfrm>
            <a:off x="1066800" y="267494"/>
            <a:ext cx="10058400" cy="1399032"/>
          </a:xfrm>
        </p:spPr>
        <p:txBody>
          <a:bodyPr/>
          <a:lstStyle/>
          <a:p>
            <a:pPr eaLnBrk="1" hangingPunct="1"/>
            <a:r>
              <a:rPr lang="en-US" altLang="en-US" dirty="0">
                <a:ln w="6350">
                  <a:noFill/>
                </a:ln>
                <a:effectLst/>
              </a:rPr>
              <a:t>Rapid Church Growth</a:t>
            </a:r>
          </a:p>
        </p:txBody>
      </p:sp>
      <p:sp>
        <p:nvSpPr>
          <p:cNvPr id="74755" name="Content Placeholder 2">
            <a:extLst>
              <a:ext uri="{FF2B5EF4-FFF2-40B4-BE49-F238E27FC236}">
                <a16:creationId xmlns:a16="http://schemas.microsoft.com/office/drawing/2014/main" id="{00D9922B-3E5D-4FA1-9259-24A46F84D615}"/>
              </a:ext>
            </a:extLst>
          </p:cNvPr>
          <p:cNvSpPr>
            <a:spLocks noGrp="1"/>
          </p:cNvSpPr>
          <p:nvPr>
            <p:ph idx="1"/>
          </p:nvPr>
        </p:nvSpPr>
        <p:spPr/>
        <p:txBody>
          <a:bodyPr/>
          <a:lstStyle/>
          <a:p>
            <a:pPr eaLnBrk="1" hangingPunct="1"/>
            <a:r>
              <a:rPr lang="en-US" altLang="en-US" dirty="0"/>
              <a:t>In 1992 a rural fellowship pastor came to Shanghai as an immigrant worker. In the first 2 years there were six church workers. Each made a plan that in one year they would win a specific number of people to the Lord.  Now there are 120 churches and over 4,000 believers since 1992.  Each year they baptize 500 people. The vision that the Lord gave their church is to focus on factory evangelism.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742D8567-468D-4577-A8EA-68F4E03BE45D}"/>
              </a:ext>
            </a:extLst>
          </p:cNvPr>
          <p:cNvSpPr>
            <a:spLocks noGrp="1"/>
          </p:cNvSpPr>
          <p:nvPr>
            <p:ph type="title"/>
          </p:nvPr>
        </p:nvSpPr>
        <p:spPr>
          <a:xfrm>
            <a:off x="1066800" y="609600"/>
            <a:ext cx="10515600" cy="1056926"/>
          </a:xfrm>
        </p:spPr>
        <p:txBody>
          <a:bodyPr/>
          <a:lstStyle/>
          <a:p>
            <a:pPr eaLnBrk="1" hangingPunct="1"/>
            <a:r>
              <a:rPr lang="en-US" altLang="en-US" dirty="0">
                <a:ln w="6350">
                  <a:noFill/>
                </a:ln>
                <a:effectLst/>
              </a:rPr>
              <a:t>Factory Evangelism</a:t>
            </a:r>
          </a:p>
        </p:txBody>
      </p:sp>
      <p:sp>
        <p:nvSpPr>
          <p:cNvPr id="3" name="Content Placeholder 2">
            <a:extLst>
              <a:ext uri="{FF2B5EF4-FFF2-40B4-BE49-F238E27FC236}">
                <a16:creationId xmlns:a16="http://schemas.microsoft.com/office/drawing/2014/main" id="{5CCADF1E-74F1-4C37-91DB-7807399F0DBC}"/>
              </a:ext>
            </a:extLst>
          </p:cNvPr>
          <p:cNvSpPr>
            <a:spLocks noGrp="1"/>
          </p:cNvSpPr>
          <p:nvPr>
            <p:ph idx="1"/>
          </p:nvPr>
        </p:nvSpPr>
        <p:spPr>
          <a:xfrm>
            <a:off x="1066800" y="1882808"/>
            <a:ext cx="10058400" cy="4572000"/>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US" dirty="0"/>
              <a:t>One fellowship’s strategy to reach urban workers:</a:t>
            </a:r>
          </a:p>
          <a:p>
            <a:pPr marL="640080" lvl="1" indent="-246888" eaLnBrk="1" fontAlgn="auto" hangingPunct="1">
              <a:spcAft>
                <a:spcPts val="0"/>
              </a:spcAft>
              <a:buFont typeface="Wingdings 2"/>
              <a:buChar char=""/>
              <a:defRPr/>
            </a:pPr>
            <a:r>
              <a:rPr lang="en-US" dirty="0"/>
              <a:t> In every city there are Christians. At first, they fan out where they are working and have meetings, such as Sunday services. Then those [in the church] reach the rest of the workers through these workers.  They give a gift to people during holidays. At a construction site, for example, they would buy Band-Aids and give them to the workers when needed, and then share the Gospel.  They know some who work in factories, so they send their people to the factory. There is no regularly scheduled break, so after work, they informally share the Gospel with their friends. </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E2E22F60-001D-4F33-966E-15F0BD0D7ADA}"/>
              </a:ext>
            </a:extLst>
          </p:cNvPr>
          <p:cNvSpPr>
            <a:spLocks noGrp="1"/>
          </p:cNvSpPr>
          <p:nvPr>
            <p:ph type="title"/>
          </p:nvPr>
        </p:nvSpPr>
        <p:spPr>
          <a:xfrm>
            <a:off x="1066800" y="228600"/>
            <a:ext cx="10058400" cy="762000"/>
          </a:xfrm>
        </p:spPr>
        <p:txBody>
          <a:bodyPr>
            <a:normAutofit/>
          </a:bodyPr>
          <a:lstStyle/>
          <a:p>
            <a:pPr algn="ctr" eaLnBrk="1" hangingPunct="1"/>
            <a:r>
              <a:rPr lang="en-US" altLang="en-US" sz="4000" dirty="0">
                <a:ln w="6350">
                  <a:noFill/>
                </a:ln>
                <a:effectLst/>
              </a:rPr>
              <a:t>7 Core Values of Urban Church Leaders</a:t>
            </a:r>
          </a:p>
        </p:txBody>
      </p:sp>
      <p:sp>
        <p:nvSpPr>
          <p:cNvPr id="3" name="Content Placeholder 2">
            <a:extLst>
              <a:ext uri="{FF2B5EF4-FFF2-40B4-BE49-F238E27FC236}">
                <a16:creationId xmlns:a16="http://schemas.microsoft.com/office/drawing/2014/main" id="{D75BE847-F8CB-408E-BD5D-85DB4CF3C58A}"/>
              </a:ext>
            </a:extLst>
          </p:cNvPr>
          <p:cNvSpPr>
            <a:spLocks noGrp="1"/>
          </p:cNvSpPr>
          <p:nvPr>
            <p:ph idx="1"/>
          </p:nvPr>
        </p:nvSpPr>
        <p:spPr>
          <a:xfrm>
            <a:off x="1066800" y="1219200"/>
            <a:ext cx="10058400" cy="5029200"/>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dirty="0"/>
              <a:t>Seventy urban house church leaders met in 2007: </a:t>
            </a:r>
          </a:p>
          <a:p>
            <a:pPr marL="274320" indent="-274320" eaLnBrk="1" fontAlgn="auto" hangingPunct="1">
              <a:spcAft>
                <a:spcPts val="0"/>
              </a:spcAft>
              <a:buClr>
                <a:schemeClr val="accent3"/>
              </a:buClr>
              <a:buFont typeface="Wingdings 2"/>
              <a:buChar char=""/>
              <a:defRPr/>
            </a:pPr>
            <a:r>
              <a:rPr lang="en-US" dirty="0"/>
              <a:t>The Kingdom first—networking within cities and within China—being non-denominational</a:t>
            </a:r>
          </a:p>
          <a:p>
            <a:pPr marL="274320" indent="-274320" eaLnBrk="1" fontAlgn="auto" hangingPunct="1">
              <a:spcAft>
                <a:spcPts val="0"/>
              </a:spcAft>
              <a:buClr>
                <a:schemeClr val="accent3"/>
              </a:buClr>
              <a:buFont typeface="Wingdings 2"/>
              <a:buChar char=""/>
              <a:defRPr/>
            </a:pPr>
            <a:r>
              <a:rPr lang="en-US" dirty="0"/>
              <a:t>Bible-based—conservative, evangelical</a:t>
            </a:r>
          </a:p>
          <a:p>
            <a:pPr marL="274320" indent="-274320" eaLnBrk="1" fontAlgn="auto" hangingPunct="1">
              <a:spcAft>
                <a:spcPts val="0"/>
              </a:spcAft>
              <a:buClr>
                <a:schemeClr val="accent3"/>
              </a:buClr>
              <a:buFont typeface="Wingdings 2"/>
              <a:buChar char=""/>
              <a:defRPr/>
            </a:pPr>
            <a:r>
              <a:rPr lang="en-US" dirty="0"/>
              <a:t>5-fold ministries of apostles, prophets, evangelists, pastors and teachers</a:t>
            </a:r>
          </a:p>
          <a:p>
            <a:pPr marL="274320" indent="-274320" eaLnBrk="1" fontAlgn="auto" hangingPunct="1">
              <a:spcAft>
                <a:spcPts val="0"/>
              </a:spcAft>
              <a:buClr>
                <a:schemeClr val="accent3"/>
              </a:buClr>
              <a:buFont typeface="Wingdings 2"/>
              <a:buChar char=""/>
              <a:defRPr/>
            </a:pPr>
            <a:r>
              <a:rPr lang="en-US" dirty="0"/>
              <a:t>Mentoring leaders, rather than charismatic leadership</a:t>
            </a:r>
          </a:p>
          <a:p>
            <a:pPr marL="274320" indent="-274320" eaLnBrk="1" fontAlgn="auto" hangingPunct="1">
              <a:spcAft>
                <a:spcPts val="0"/>
              </a:spcAft>
              <a:buClr>
                <a:schemeClr val="accent3"/>
              </a:buClr>
              <a:buFont typeface="Wingdings 2"/>
              <a:buChar char=""/>
              <a:defRPr/>
            </a:pPr>
            <a:r>
              <a:rPr lang="en-US" dirty="0"/>
              <a:t>The abundant life—material prosperity for the Kingdom</a:t>
            </a:r>
          </a:p>
          <a:p>
            <a:pPr marL="274320" indent="-274320" eaLnBrk="1" fontAlgn="auto" hangingPunct="1">
              <a:spcAft>
                <a:spcPts val="0"/>
              </a:spcAft>
              <a:buClr>
                <a:schemeClr val="accent3"/>
              </a:buClr>
              <a:buFont typeface="Wingdings 2"/>
              <a:buChar char=""/>
              <a:defRPr/>
            </a:pPr>
            <a:r>
              <a:rPr lang="en-US" dirty="0"/>
              <a:t>Building the church globally</a:t>
            </a:r>
          </a:p>
          <a:p>
            <a:pPr marL="274320" indent="-274320" eaLnBrk="1" fontAlgn="auto" hangingPunct="1">
              <a:spcAft>
                <a:spcPts val="0"/>
              </a:spcAft>
              <a:buClr>
                <a:schemeClr val="accent3"/>
              </a:buClr>
              <a:buFont typeface="Wingdings 2"/>
              <a:buChar char=""/>
              <a:defRPr/>
            </a:pPr>
            <a:r>
              <a:rPr lang="en-US" dirty="0"/>
              <a:t>Demonstrate God’s love to Chinese society (churches may now have orphanages, community centers, youth activities and marriage ministries)</a:t>
            </a:r>
          </a:p>
        </p:txBody>
      </p:sp>
      <p:sp>
        <p:nvSpPr>
          <p:cNvPr id="76804" name="TextBox 3">
            <a:extLst>
              <a:ext uri="{FF2B5EF4-FFF2-40B4-BE49-F238E27FC236}">
                <a16:creationId xmlns:a16="http://schemas.microsoft.com/office/drawing/2014/main" id="{85817D9A-40E1-401A-B93B-93A480B878F0}"/>
              </a:ext>
            </a:extLst>
          </p:cNvPr>
          <p:cNvSpPr txBox="1">
            <a:spLocks noChangeArrowheads="1"/>
          </p:cNvSpPr>
          <p:nvPr/>
        </p:nvSpPr>
        <p:spPr bwMode="auto">
          <a:xfrm>
            <a:off x="1219200" y="6323012"/>
            <a:ext cx="8763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latin typeface="+mn-lt"/>
              </a:rPr>
              <a:t>Rob Moll, “Great Leap Forward” http://www.christianitytoday.com/ct/2008/may/19.22.html  accessed 11/28/09</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8A82D7C2-CB0D-4620-B7B5-81275197C2F8}"/>
              </a:ext>
            </a:extLst>
          </p:cNvPr>
          <p:cNvSpPr>
            <a:spLocks noGrp="1"/>
          </p:cNvSpPr>
          <p:nvPr>
            <p:ph type="title"/>
          </p:nvPr>
        </p:nvSpPr>
        <p:spPr>
          <a:xfrm>
            <a:off x="1143000" y="381000"/>
            <a:ext cx="9982200" cy="762000"/>
          </a:xfrm>
        </p:spPr>
        <p:txBody>
          <a:bodyPr/>
          <a:lstStyle/>
          <a:p>
            <a:pPr eaLnBrk="1" hangingPunct="1"/>
            <a:r>
              <a:rPr lang="en-US" altLang="en-US" dirty="0">
                <a:ln w="6350">
                  <a:noFill/>
                </a:ln>
                <a:effectLst/>
              </a:rPr>
              <a:t>Back to Jerusalem Movement</a:t>
            </a:r>
          </a:p>
        </p:txBody>
      </p:sp>
      <p:sp>
        <p:nvSpPr>
          <p:cNvPr id="3" name="Content Placeholder 2">
            <a:extLst>
              <a:ext uri="{FF2B5EF4-FFF2-40B4-BE49-F238E27FC236}">
                <a16:creationId xmlns:a16="http://schemas.microsoft.com/office/drawing/2014/main" id="{811B8B83-C5C2-4763-B074-514711E65BDE}"/>
              </a:ext>
            </a:extLst>
          </p:cNvPr>
          <p:cNvSpPr>
            <a:spLocks noGrp="1"/>
          </p:cNvSpPr>
          <p:nvPr>
            <p:ph idx="1"/>
          </p:nvPr>
        </p:nvSpPr>
        <p:spPr>
          <a:xfrm>
            <a:off x="1143000" y="1361917"/>
            <a:ext cx="9982200" cy="4876800"/>
          </a:xfrm>
        </p:spPr>
        <p:txBody>
          <a:bodyPr>
            <a:normAutofit fontScale="92500" lnSpcReduction="10000"/>
          </a:bodyPr>
          <a:lstStyle/>
          <a:p>
            <a:pPr eaLnBrk="1" hangingPunct="1">
              <a:defRPr/>
            </a:pPr>
            <a:r>
              <a:rPr lang="en-US" dirty="0"/>
              <a:t>In 1943, Pastor Mark Ma, at Northwest Bible Institute in Shaanxi Province, received a call from the Lord to take the gospel westward to what is now Eastern Turkestan. Nine others shared that burden. The vision soon expanded to take the gospel west through Buddhist, Hindu and Muslim countries, all the way back to Jerusalem.</a:t>
            </a:r>
          </a:p>
          <a:p>
            <a:pPr eaLnBrk="1" hangingPunct="1">
              <a:defRPr/>
            </a:pPr>
            <a:r>
              <a:rPr lang="en-US" dirty="0"/>
              <a:t>In 1947 seven of the BTJ Evangelistic Band traveled to the far west of China into the Taklimakan Desert but were stopped by government officials afraid for their safety. Then Communists came to power, the border was closed to them, and the vision seemed to die.</a:t>
            </a:r>
          </a:p>
        </p:txBody>
      </p:sp>
      <p:sp>
        <p:nvSpPr>
          <p:cNvPr id="77828" name="TextBox 3">
            <a:extLst>
              <a:ext uri="{FF2B5EF4-FFF2-40B4-BE49-F238E27FC236}">
                <a16:creationId xmlns:a16="http://schemas.microsoft.com/office/drawing/2014/main" id="{71322AE6-43ED-4F90-AD63-35226C33E525}"/>
              </a:ext>
            </a:extLst>
          </p:cNvPr>
          <p:cNvSpPr txBox="1">
            <a:spLocks noChangeArrowheads="1"/>
          </p:cNvSpPr>
          <p:nvPr/>
        </p:nvSpPr>
        <p:spPr bwMode="auto">
          <a:xfrm>
            <a:off x="1153160" y="6107113"/>
            <a:ext cx="563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err="1"/>
              <a:t>Hattaway</a:t>
            </a:r>
            <a:r>
              <a:rPr lang="en-US" altLang="en-US" sz="1200" dirty="0"/>
              <a:t>, pp. 24-26, 34-35</a:t>
            </a:r>
            <a:r>
              <a:rPr lang="en-US" altLang="en-US" sz="1800" dirty="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88C197-191F-40F9-AD03-F2F3EB5C65BE}"/>
              </a:ext>
            </a:extLst>
          </p:cNvPr>
          <p:cNvSpPr>
            <a:spLocks noGrp="1"/>
          </p:cNvSpPr>
          <p:nvPr>
            <p:ph idx="1"/>
          </p:nvPr>
        </p:nvSpPr>
        <p:spPr>
          <a:xfrm>
            <a:off x="1066800" y="1219200"/>
            <a:ext cx="10058400" cy="5235608"/>
          </a:xfrm>
        </p:spPr>
        <p:txBody>
          <a:bodyPr>
            <a:normAutofit/>
          </a:bodyPr>
          <a:lstStyle/>
          <a:p>
            <a:pPr eaLnBrk="1" hangingPunct="1">
              <a:defRPr/>
            </a:pPr>
            <a:r>
              <a:rPr lang="en-US" dirty="0"/>
              <a:t>Others say the Chinese have had a vision since the 1920s to take the Gospel back to Jerusalem via the Silk Road, going to the 10/40 Window. This means evangelizing Buddhist, Hindu, and Muslim peoples along the way. They plan to send a minimum of 100,000 missionaries. </a:t>
            </a:r>
            <a:endParaRPr lang="en-US" sz="2000" dirty="0"/>
          </a:p>
          <a:p>
            <a:pPr eaLnBrk="1" hangingPunct="1">
              <a:defRPr/>
            </a:pPr>
            <a:r>
              <a:rPr lang="en-US" dirty="0"/>
              <a:t>I asked the leader of a fellowship of 4.5 million Christians if his people resisted going globally. He didn’t understand the question. They don’t hesitate going even to arch-enemy Japan.</a:t>
            </a:r>
          </a:p>
          <a:p>
            <a:pPr eaLnBrk="1" hangingPunct="1">
              <a:defRPr/>
            </a:pPr>
            <a:endParaRPr lang="en-US" dirty="0"/>
          </a:p>
        </p:txBody>
      </p:sp>
      <p:sp>
        <p:nvSpPr>
          <p:cNvPr id="78852" name="TextBox 3">
            <a:extLst>
              <a:ext uri="{FF2B5EF4-FFF2-40B4-BE49-F238E27FC236}">
                <a16:creationId xmlns:a16="http://schemas.microsoft.com/office/drawing/2014/main" id="{8B047F1A-0E72-4DF6-916E-48D52794BAE9}"/>
              </a:ext>
            </a:extLst>
          </p:cNvPr>
          <p:cNvSpPr txBox="1">
            <a:spLocks noChangeArrowheads="1"/>
          </p:cNvSpPr>
          <p:nvPr/>
        </p:nvSpPr>
        <p:spPr bwMode="auto">
          <a:xfrm>
            <a:off x="838200" y="6269037"/>
            <a:ext cx="685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dirty="0"/>
              <a:t>http://ctlibrary.com/ct/2004/april/5.84.html </a:t>
            </a:r>
          </a:p>
        </p:txBody>
      </p:sp>
      <p:sp>
        <p:nvSpPr>
          <p:cNvPr id="5" name="Title 1">
            <a:extLst>
              <a:ext uri="{FF2B5EF4-FFF2-40B4-BE49-F238E27FC236}">
                <a16:creationId xmlns:a16="http://schemas.microsoft.com/office/drawing/2014/main" id="{4248FB8A-74A5-4D5C-A593-5E3289EDE4E6}"/>
              </a:ext>
            </a:extLst>
          </p:cNvPr>
          <p:cNvSpPr txBox="1">
            <a:spLocks/>
          </p:cNvSpPr>
          <p:nvPr/>
        </p:nvSpPr>
        <p:spPr>
          <a:xfrm>
            <a:off x="1143000" y="381000"/>
            <a:ext cx="9982200" cy="762000"/>
          </a:xfrm>
          <a:prstGeom prst="rect">
            <a:avLst/>
          </a:prstGeom>
        </p:spPr>
        <p:txBody>
          <a:bodyPr vert="horz" anchor="ctr">
            <a:normAutofit/>
          </a:bodyPr>
          <a:lstStyle>
            <a:lvl1pPr marL="484188" indent="-484188" algn="l" rtl="0" eaLnBrk="0" fontAlgn="base" hangingPunct="0">
              <a:spcBef>
                <a:spcPct val="0"/>
              </a:spcBef>
              <a:spcAft>
                <a:spcPct val="0"/>
              </a:spcAft>
              <a:defRPr sz="4200" kern="1200">
                <a:ln w="6350">
                  <a:solidFill>
                    <a:schemeClr val="accent1">
                      <a:shade val="43000"/>
                    </a:schemeClr>
                  </a:solidFill>
                </a:ln>
                <a:solidFill>
                  <a:schemeClr val="tx1"/>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a:lstStyle>
          <a:p>
            <a:pPr eaLnBrk="1" hangingPunct="1"/>
            <a:r>
              <a:rPr lang="en-US" altLang="en-US">
                <a:ln w="6350">
                  <a:noFill/>
                </a:ln>
                <a:effectLst/>
              </a:rPr>
              <a:t>Back to Jerusalem Movement</a:t>
            </a:r>
            <a:endParaRPr lang="en-US" altLang="en-US" dirty="0">
              <a:ln w="6350">
                <a:noFill/>
              </a:ln>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6107FBDC-B1C6-4687-AC0D-333E916DDE25}"/>
              </a:ext>
            </a:extLst>
          </p:cNvPr>
          <p:cNvSpPr>
            <a:spLocks noGrp="1"/>
          </p:cNvSpPr>
          <p:nvPr>
            <p:ph type="title"/>
          </p:nvPr>
        </p:nvSpPr>
        <p:spPr>
          <a:xfrm>
            <a:off x="1066800" y="304800"/>
            <a:ext cx="10058400" cy="1371600"/>
          </a:xfrm>
        </p:spPr>
        <p:txBody>
          <a:bodyPr/>
          <a:lstStyle/>
          <a:p>
            <a:pPr eaLnBrk="1" hangingPunct="1"/>
            <a:r>
              <a:rPr lang="en-US" altLang="en-US" dirty="0">
                <a:ln w="6350">
                  <a:noFill/>
                </a:ln>
                <a:effectLst/>
              </a:rPr>
              <a:t>Secret Missionary Training Schools</a:t>
            </a:r>
          </a:p>
        </p:txBody>
      </p:sp>
      <p:sp>
        <p:nvSpPr>
          <p:cNvPr id="79875" name="Content Placeholder 2">
            <a:extLst>
              <a:ext uri="{FF2B5EF4-FFF2-40B4-BE49-F238E27FC236}">
                <a16:creationId xmlns:a16="http://schemas.microsoft.com/office/drawing/2014/main" id="{5ABC5E05-4236-4AB3-9BFA-16CD65D97D50}"/>
              </a:ext>
            </a:extLst>
          </p:cNvPr>
          <p:cNvSpPr>
            <a:spLocks noGrp="1"/>
          </p:cNvSpPr>
          <p:nvPr>
            <p:ph idx="1"/>
          </p:nvPr>
        </p:nvSpPr>
        <p:spPr>
          <a:xfrm>
            <a:off x="1066800" y="1752600"/>
            <a:ext cx="10058400" cy="4724400"/>
          </a:xfrm>
        </p:spPr>
        <p:txBody>
          <a:bodyPr/>
          <a:lstStyle/>
          <a:p>
            <a:pPr eaLnBrk="1" hangingPunct="1"/>
            <a:r>
              <a:rPr lang="en-US" altLang="en-US" sz="2400" dirty="0"/>
              <a:t>One fellowship of 7 million Christians has trained 300 cross-cultural workers in two missionary-training schools, deployed mostly inside China.</a:t>
            </a:r>
          </a:p>
          <a:p>
            <a:pPr eaLnBrk="1" hangingPunct="1"/>
            <a:r>
              <a:rPr lang="en-US" altLang="en-US" sz="2400" dirty="0"/>
              <a:t>Another fellowship of about 7.5 million believers has global missions as their first priority. </a:t>
            </a:r>
          </a:p>
          <a:p>
            <a:pPr eaLnBrk="1" hangingPunct="1"/>
            <a:r>
              <a:rPr lang="en-US" altLang="en-US" sz="2400" dirty="0"/>
              <a:t>A third fellowship of 3 million believers has two missionary training schools and about 45 missionaries distributed in Pakistan, Burma, Yemen, and Cambodia, as well as in every mainland province except one.</a:t>
            </a:r>
          </a:p>
          <a:p>
            <a:pPr eaLnBrk="1" hangingPunct="1"/>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5B856-5C08-41FD-8B6C-1959E93B2B20}"/>
              </a:ext>
            </a:extLst>
          </p:cNvPr>
          <p:cNvSpPr>
            <a:spLocks noGrp="1"/>
          </p:cNvSpPr>
          <p:nvPr>
            <p:ph type="title"/>
          </p:nvPr>
        </p:nvSpPr>
        <p:spPr>
          <a:xfrm>
            <a:off x="1066800" y="381000"/>
            <a:ext cx="10058400" cy="762000"/>
          </a:xfrm>
        </p:spPr>
        <p:txBody>
          <a:bodyPr>
            <a:normAutofit/>
          </a:bodyPr>
          <a:lstStyle/>
          <a:p>
            <a:pPr eaLnBrk="1" hangingPunct="1">
              <a:defRPr/>
            </a:pPr>
            <a:r>
              <a:rPr lang="en-US" dirty="0">
                <a:ln w="6350">
                  <a:noFill/>
                </a:ln>
                <a:effectLst/>
              </a:rPr>
              <a:t>Unnamed Christian Fellowship</a:t>
            </a:r>
          </a:p>
        </p:txBody>
      </p:sp>
      <p:sp>
        <p:nvSpPr>
          <p:cNvPr id="3" name="Content Placeholder 2">
            <a:extLst>
              <a:ext uri="{FF2B5EF4-FFF2-40B4-BE49-F238E27FC236}">
                <a16:creationId xmlns:a16="http://schemas.microsoft.com/office/drawing/2014/main" id="{E5A61118-D440-41B5-B9E6-DA05787CE5A6}"/>
              </a:ext>
            </a:extLst>
          </p:cNvPr>
          <p:cNvSpPr>
            <a:spLocks noGrp="1"/>
          </p:cNvSpPr>
          <p:nvPr>
            <p:ph idx="1"/>
          </p:nvPr>
        </p:nvSpPr>
        <p:spPr>
          <a:xfrm>
            <a:off x="1066800" y="1143000"/>
            <a:ext cx="10058400" cy="5334000"/>
          </a:xfrm>
        </p:spPr>
        <p:txBody>
          <a:bodyPr>
            <a:normAutofit/>
          </a:bodyPr>
          <a:lstStyle/>
          <a:p>
            <a:pPr marL="65087" indent="0" eaLnBrk="1" hangingPunct="1">
              <a:buNone/>
              <a:defRPr/>
            </a:pPr>
            <a:r>
              <a:rPr lang="en-US" dirty="0"/>
              <a:t>Their vision came in 1983, when persecution was very severe. They could not have a meeting in their home, so had to go to an isolated place, under a big bridge. At that meeting they got the vision to go back to Jerusalem. Since 1983 they have carried that vision.  At that time and for the first generation generally, they could not go to sleep in their homes. They had to sleep in fields and threshing floors.  They haven’t given up on the vision.  At the meeting when they got the vision, policemen accused them of being against the government.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471FD22A-D996-4152-BAAD-9A17B7535786}"/>
              </a:ext>
            </a:extLst>
          </p:cNvPr>
          <p:cNvSpPr>
            <a:spLocks noGrp="1"/>
          </p:cNvSpPr>
          <p:nvPr>
            <p:ph type="title"/>
          </p:nvPr>
        </p:nvSpPr>
        <p:spPr>
          <a:xfrm>
            <a:off x="1066800" y="381000"/>
            <a:ext cx="10058400" cy="762000"/>
          </a:xfrm>
        </p:spPr>
        <p:txBody>
          <a:bodyPr/>
          <a:lstStyle/>
          <a:p>
            <a:pPr eaLnBrk="1" hangingPunct="1"/>
            <a:r>
              <a:rPr lang="en-US" altLang="en-US" dirty="0">
                <a:ln w="6350">
                  <a:noFill/>
                </a:ln>
                <a:effectLst/>
              </a:rPr>
              <a:t>Unnamed Fellowship, continued</a:t>
            </a:r>
          </a:p>
        </p:txBody>
      </p:sp>
      <p:sp>
        <p:nvSpPr>
          <p:cNvPr id="3" name="Content Placeholder 2">
            <a:extLst>
              <a:ext uri="{FF2B5EF4-FFF2-40B4-BE49-F238E27FC236}">
                <a16:creationId xmlns:a16="http://schemas.microsoft.com/office/drawing/2014/main" id="{AE5ABB3E-741B-41F1-BA9F-D5AF53E54EDA}"/>
              </a:ext>
            </a:extLst>
          </p:cNvPr>
          <p:cNvSpPr>
            <a:spLocks noGrp="1"/>
          </p:cNvSpPr>
          <p:nvPr>
            <p:ph idx="1"/>
          </p:nvPr>
        </p:nvSpPr>
        <p:spPr>
          <a:xfrm>
            <a:off x="1066800" y="1315720"/>
            <a:ext cx="10058400" cy="5181600"/>
          </a:xfrm>
        </p:spPr>
        <p:txBody>
          <a:bodyPr>
            <a:normAutofit fontScale="92500" lnSpcReduction="20000"/>
          </a:bodyPr>
          <a:lstStyle/>
          <a:p>
            <a:pPr marL="65087" indent="0" eaLnBrk="1" hangingPunct="1">
              <a:buNone/>
              <a:defRPr/>
            </a:pPr>
            <a:r>
              <a:rPr lang="en-US" dirty="0"/>
              <a:t>The police said that they cooperated with a foreign god [they thought that was funny].  At that time the police said that they could be shot without a trace left behind. So, the others were crying. One said, “If you die, I’ll take care of your corpse.”  Another said, “Don’t cry. In the future you will ride in a car.” [they would be delivered, and prosper, in other words]. None were killed, now they drive a car which belongs to the church.  From 1983 to 2003 they have started 2 cross cultural  schools. They have already trained over 300 people. The people are ready, but God’s time is not yet.  A few have been sent out. Where? A few outside China. Not too many. They could not get a visa.  Some of the 300 have been sent to minority tribes and they plan to send more.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FFBAC-004A-4601-B08C-A08C81EB2336}"/>
              </a:ext>
            </a:extLst>
          </p:cNvPr>
          <p:cNvSpPr>
            <a:spLocks noGrp="1"/>
          </p:cNvSpPr>
          <p:nvPr>
            <p:ph type="title"/>
          </p:nvPr>
        </p:nvSpPr>
        <p:spPr>
          <a:xfrm>
            <a:off x="1066800" y="304800"/>
            <a:ext cx="6400800" cy="990600"/>
          </a:xfrm>
          <a:noFill/>
          <a:ln>
            <a:miter lim="800000"/>
            <a:headEnd/>
            <a:tailEnd/>
          </a:ln>
        </p:spPr>
        <p:txBody>
          <a:bodyPr/>
          <a:lstStyle/>
          <a:p>
            <a:pPr eaLnBrk="1" hangingPunct="1">
              <a:defRPr/>
            </a:pPr>
            <a:r>
              <a:rPr lang="en-US" dirty="0">
                <a:ln w="12700">
                  <a:noFill/>
                  <a:prstDash val="solid"/>
                </a:ln>
                <a:effectLst>
                  <a:glow rad="63500">
                    <a:schemeClr val="accent6">
                      <a:satMod val="175000"/>
                      <a:alpha val="40000"/>
                    </a:schemeClr>
                  </a:glow>
                  <a:outerShdw blurRad="38100" dist="38100" dir="2700000" algn="tl">
                    <a:srgbClr val="000000">
                      <a:alpha val="43137"/>
                    </a:srgbClr>
                  </a:outerShdw>
                </a:effectLst>
              </a:rPr>
              <a:t>Achievements</a:t>
            </a:r>
          </a:p>
        </p:txBody>
      </p:sp>
      <p:sp>
        <p:nvSpPr>
          <p:cNvPr id="3" name="Content Placeholder 2">
            <a:extLst>
              <a:ext uri="{FF2B5EF4-FFF2-40B4-BE49-F238E27FC236}">
                <a16:creationId xmlns:a16="http://schemas.microsoft.com/office/drawing/2014/main" id="{AD25F8D2-9339-4486-8DDE-EB32C867C6BE}"/>
              </a:ext>
            </a:extLst>
          </p:cNvPr>
          <p:cNvSpPr>
            <a:spLocks noGrp="1"/>
          </p:cNvSpPr>
          <p:nvPr>
            <p:ph idx="1"/>
          </p:nvPr>
        </p:nvSpPr>
        <p:spPr>
          <a:xfrm>
            <a:off x="1051560" y="1219200"/>
            <a:ext cx="6416040" cy="5061585"/>
          </a:xfrm>
          <a:solidFill>
            <a:schemeClr val="tx2">
              <a:lumMod val="75000"/>
              <a:lumOff val="25000"/>
              <a:alpha val="62000"/>
            </a:schemeClr>
          </a:solidFill>
          <a:ln>
            <a:miter lim="800000"/>
            <a:headEnd/>
            <a:tailEnd/>
          </a:ln>
        </p:spPr>
        <p:txBody>
          <a:bodyPr/>
          <a:lstStyle/>
          <a:p>
            <a:pPr eaLnBrk="1" hangingPunct="1">
              <a:defRPr/>
            </a:pPr>
            <a:r>
              <a:rPr lang="en-US" b="1" dirty="0">
                <a:solidFill>
                  <a:schemeClr val="bg1"/>
                </a:solidFill>
              </a:rPr>
              <a:t>China led the globe in technology between</a:t>
            </a:r>
            <a:r>
              <a:rPr lang="en-US" b="1" dirty="0">
                <a:ln w="12700">
                  <a:noFill/>
                  <a:prstDash val="solid"/>
                </a:ln>
                <a:solidFill>
                  <a:schemeClr val="bg1"/>
                </a:solidFill>
                <a:effectLst>
                  <a:outerShdw blurRad="41275" dist="20320" dir="1800000" algn="tl" rotWithShape="0">
                    <a:srgbClr val="000000">
                      <a:alpha val="40000"/>
                    </a:srgbClr>
                  </a:outerShdw>
                </a:effectLst>
              </a:rPr>
              <a:t> </a:t>
            </a:r>
            <a:r>
              <a:rPr lang="en-US" b="1" dirty="0">
                <a:solidFill>
                  <a:schemeClr val="bg1"/>
                </a:solidFill>
              </a:rPr>
              <a:t>1000 AD and 1450 AD</a:t>
            </a:r>
            <a:r>
              <a:rPr lang="en-US" sz="2800" b="1" dirty="0">
                <a:solidFill>
                  <a:schemeClr val="bg1"/>
                </a:solidFill>
              </a:rPr>
              <a:t>.</a:t>
            </a:r>
          </a:p>
          <a:p>
            <a:pPr lvl="1" eaLnBrk="1" hangingPunct="1">
              <a:defRPr/>
            </a:pPr>
            <a:r>
              <a:rPr lang="en-US" b="1" dirty="0">
                <a:solidFill>
                  <a:schemeClr val="bg1"/>
                </a:solidFill>
              </a:rPr>
              <a:t>They led in political power, navigation and sea power.</a:t>
            </a:r>
          </a:p>
          <a:p>
            <a:pPr lvl="1" eaLnBrk="1" hangingPunct="1">
              <a:defRPr/>
            </a:pPr>
            <a:r>
              <a:rPr lang="en-US" b="1" dirty="0">
                <a:solidFill>
                  <a:schemeClr val="bg1"/>
                </a:solidFill>
              </a:rPr>
              <a:t>They developed bronze casting by 3000 BC and invented iron casting by 500 BC. They also invented paper and printing, the wheelbarrow, gunpowder, and the compass by 1500 AD.</a:t>
            </a:r>
          </a:p>
        </p:txBody>
      </p:sp>
      <p:sp>
        <p:nvSpPr>
          <p:cNvPr id="4" name="TextBox 3">
            <a:extLst>
              <a:ext uri="{FF2B5EF4-FFF2-40B4-BE49-F238E27FC236}">
                <a16:creationId xmlns:a16="http://schemas.microsoft.com/office/drawing/2014/main" id="{4064989C-88AE-46F5-ACC2-D38C088ED2B3}"/>
              </a:ext>
            </a:extLst>
          </p:cNvPr>
          <p:cNvSpPr txBox="1"/>
          <p:nvPr/>
        </p:nvSpPr>
        <p:spPr>
          <a:xfrm>
            <a:off x="1219200" y="6255385"/>
            <a:ext cx="7315200" cy="307975"/>
          </a:xfrm>
          <a:prstGeom prst="rect">
            <a:avLst/>
          </a:prstGeom>
          <a:noFill/>
        </p:spPr>
        <p:txBody>
          <a:bodyPr>
            <a:spAutoFit/>
          </a:bodyPr>
          <a:lstStyle/>
          <a:p>
            <a:pPr fontAlgn="auto">
              <a:spcBef>
                <a:spcPts val="0"/>
              </a:spcBef>
              <a:spcAft>
                <a:spcPts val="0"/>
              </a:spcAft>
              <a:defRPr/>
            </a:pPr>
            <a:r>
              <a:rPr lang="en-US" sz="1400" b="1" dirty="0">
                <a:ln w="12700">
                  <a:noFill/>
                  <a:prstDash val="solid"/>
                </a:ln>
                <a:latin typeface="+mn-lt"/>
                <a:cs typeface="+mn-cs"/>
              </a:rPr>
              <a:t>Diamond, p. 330, 331,  410-12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153A752A-2BBA-4E04-BB15-F026BF830D89}"/>
              </a:ext>
            </a:extLst>
          </p:cNvPr>
          <p:cNvSpPr>
            <a:spLocks noGrp="1"/>
          </p:cNvSpPr>
          <p:nvPr>
            <p:ph type="title"/>
          </p:nvPr>
        </p:nvSpPr>
        <p:spPr>
          <a:xfrm>
            <a:off x="1066800" y="609600"/>
            <a:ext cx="10058400" cy="1056926"/>
          </a:xfrm>
        </p:spPr>
        <p:txBody>
          <a:bodyPr/>
          <a:lstStyle/>
          <a:p>
            <a:pPr eaLnBrk="1" hangingPunct="1"/>
            <a:r>
              <a:rPr lang="en-US" altLang="en-US" dirty="0">
                <a:ln w="6350">
                  <a:noFill/>
                </a:ln>
                <a:effectLst/>
              </a:rPr>
              <a:t>Focusing Outside the Walls</a:t>
            </a:r>
          </a:p>
        </p:txBody>
      </p:sp>
      <p:sp>
        <p:nvSpPr>
          <p:cNvPr id="82947" name="Content Placeholder 2">
            <a:extLst>
              <a:ext uri="{FF2B5EF4-FFF2-40B4-BE49-F238E27FC236}">
                <a16:creationId xmlns:a16="http://schemas.microsoft.com/office/drawing/2014/main" id="{A7F80E83-FBF2-453A-8AEC-DC37AF8BDDCE}"/>
              </a:ext>
            </a:extLst>
          </p:cNvPr>
          <p:cNvSpPr>
            <a:spLocks noGrp="1"/>
          </p:cNvSpPr>
          <p:nvPr>
            <p:ph idx="1"/>
          </p:nvPr>
        </p:nvSpPr>
        <p:spPr>
          <a:xfrm>
            <a:off x="1066800" y="1882808"/>
            <a:ext cx="10058400" cy="3374992"/>
          </a:xfrm>
        </p:spPr>
        <p:txBody>
          <a:bodyPr/>
          <a:lstStyle/>
          <a:p>
            <a:pPr eaLnBrk="1" hangingPunct="1"/>
            <a:r>
              <a:rPr lang="en-US" altLang="en-US" sz="2400" dirty="0"/>
              <a:t>“We believe the best way for the Chinese church to remain strong is to keep it motivated to reach out to the nations of the world. When believers focus on serving the Lord and reaching the lost, God blesses them and the church remains sharp. When we become self-centered and critical of each other, Satan has deceived us and the church becomes a blunt, useless instrument.”</a:t>
            </a:r>
          </a:p>
          <a:p>
            <a:pPr marL="536575" lvl="1" indent="0" eaLnBrk="1" hangingPunct="1">
              <a:buNone/>
            </a:pPr>
            <a:r>
              <a:rPr lang="en-US" altLang="en-US" sz="1200" i="1" dirty="0"/>
              <a:t>Back to Jerusalem</a:t>
            </a:r>
            <a:r>
              <a:rPr lang="en-US" altLang="en-US" sz="1200" dirty="0"/>
              <a:t>, Chinese house church leaders, p. 95 </a:t>
            </a:r>
          </a:p>
          <a:p>
            <a:pPr lvl="1" eaLnBrk="1" hangingPunct="1">
              <a:buFontTx/>
              <a:buNone/>
            </a:pPr>
            <a:endParaRPr lang="en-US" altLang="en-US" sz="2400" i="1" dirty="0"/>
          </a:p>
          <a:p>
            <a:pPr eaLnBrk="1" hangingPunct="1"/>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5B8C4D3E-E7E8-4FC8-9D19-7DF6520F7C61}"/>
              </a:ext>
            </a:extLst>
          </p:cNvPr>
          <p:cNvSpPr>
            <a:spLocks noGrp="1"/>
          </p:cNvSpPr>
          <p:nvPr>
            <p:ph type="title"/>
          </p:nvPr>
        </p:nvSpPr>
        <p:spPr>
          <a:xfrm>
            <a:off x="1066800" y="762000"/>
            <a:ext cx="10058400" cy="904526"/>
          </a:xfrm>
        </p:spPr>
        <p:txBody>
          <a:bodyPr/>
          <a:lstStyle/>
          <a:p>
            <a:pPr eaLnBrk="1" hangingPunct="1"/>
            <a:r>
              <a:rPr lang="en-US" altLang="en-US" dirty="0">
                <a:ln w="6350">
                  <a:noFill/>
                </a:ln>
                <a:effectLst/>
              </a:rPr>
              <a:t>Expecting To Die</a:t>
            </a:r>
          </a:p>
        </p:txBody>
      </p:sp>
      <p:sp>
        <p:nvSpPr>
          <p:cNvPr id="3" name="Content Placeholder 2">
            <a:extLst>
              <a:ext uri="{FF2B5EF4-FFF2-40B4-BE49-F238E27FC236}">
                <a16:creationId xmlns:a16="http://schemas.microsoft.com/office/drawing/2014/main" id="{02ACB015-0A20-4DE1-8AAF-2E11B4810FF0}"/>
              </a:ext>
            </a:extLst>
          </p:cNvPr>
          <p:cNvSpPr>
            <a:spLocks noGrp="1"/>
          </p:cNvSpPr>
          <p:nvPr>
            <p:ph idx="1"/>
          </p:nvPr>
        </p:nvSpPr>
        <p:spPr>
          <a:xfrm>
            <a:off x="1066800" y="1666526"/>
            <a:ext cx="10038080" cy="4572000"/>
          </a:xfrm>
        </p:spPr>
        <p:txBody>
          <a:bodyPr>
            <a:normAutofit fontScale="92500"/>
          </a:bodyPr>
          <a:lstStyle/>
          <a:p>
            <a:pPr marL="65087" indent="0" eaLnBrk="1" hangingPunct="1">
              <a:buNone/>
              <a:defRPr/>
            </a:pPr>
            <a:r>
              <a:rPr lang="en-US" dirty="0"/>
              <a:t>“The Muslim and Buddhist nations can torture us, imprison us, and starve us, but they can do no more than we have already experienced in China for many decades. Thousands of young men and women will go as missionaries, who are not afraid to die for Jesus. They are not afraid to bleed, for they know their bodies are merely temporary tents to be used in the Lord’s service and that one day they will be in paradise where there is no pain and no tears. They are not only ready to die for the gospel, they are expecting it.”</a:t>
            </a:r>
          </a:p>
        </p:txBody>
      </p:sp>
      <p:sp>
        <p:nvSpPr>
          <p:cNvPr id="83972" name="TextBox 3">
            <a:extLst>
              <a:ext uri="{FF2B5EF4-FFF2-40B4-BE49-F238E27FC236}">
                <a16:creationId xmlns:a16="http://schemas.microsoft.com/office/drawing/2014/main" id="{7BE3DDCB-28B6-4D15-82B8-C902A83D60A0}"/>
              </a:ext>
            </a:extLst>
          </p:cNvPr>
          <p:cNvSpPr txBox="1">
            <a:spLocks noChangeArrowheads="1"/>
          </p:cNvSpPr>
          <p:nvPr/>
        </p:nvSpPr>
        <p:spPr bwMode="auto">
          <a:xfrm>
            <a:off x="1143000" y="6177809"/>
            <a:ext cx="228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err="1"/>
              <a:t>Hattaway</a:t>
            </a:r>
            <a:r>
              <a:rPr lang="en-US" altLang="en-US" sz="1200" dirty="0"/>
              <a:t>, p. 101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869E0868-0247-4907-AF51-417B9F40E396}"/>
              </a:ext>
            </a:extLst>
          </p:cNvPr>
          <p:cNvSpPr>
            <a:spLocks noGrp="1"/>
          </p:cNvSpPr>
          <p:nvPr>
            <p:ph type="title"/>
          </p:nvPr>
        </p:nvSpPr>
        <p:spPr>
          <a:xfrm>
            <a:off x="1066800" y="267494"/>
            <a:ext cx="10515600" cy="1027906"/>
          </a:xfrm>
        </p:spPr>
        <p:txBody>
          <a:bodyPr/>
          <a:lstStyle/>
          <a:p>
            <a:pPr eaLnBrk="1" hangingPunct="1"/>
            <a:r>
              <a:rPr lang="en-US" altLang="en-US" dirty="0">
                <a:ln w="6350">
                  <a:noFill/>
                </a:ln>
                <a:effectLst/>
              </a:rPr>
              <a:t>Continuing Persecution?</a:t>
            </a:r>
          </a:p>
        </p:txBody>
      </p:sp>
      <p:sp>
        <p:nvSpPr>
          <p:cNvPr id="3" name="Content Placeholder 2">
            <a:extLst>
              <a:ext uri="{FF2B5EF4-FFF2-40B4-BE49-F238E27FC236}">
                <a16:creationId xmlns:a16="http://schemas.microsoft.com/office/drawing/2014/main" id="{69EFA3B6-626F-4C80-90B8-58578201E9E9}"/>
              </a:ext>
            </a:extLst>
          </p:cNvPr>
          <p:cNvSpPr>
            <a:spLocks noGrp="1"/>
          </p:cNvSpPr>
          <p:nvPr>
            <p:ph idx="1"/>
          </p:nvPr>
        </p:nvSpPr>
        <p:spPr>
          <a:xfrm>
            <a:off x="1066800" y="1600200"/>
            <a:ext cx="10058400" cy="4572000"/>
          </a:xfrm>
        </p:spPr>
        <p:txBody>
          <a:bodyPr>
            <a:normAutofit lnSpcReduction="10000"/>
          </a:bodyPr>
          <a:lstStyle/>
          <a:p>
            <a:pPr eaLnBrk="1" hangingPunct="1">
              <a:defRPr/>
            </a:pPr>
            <a:r>
              <a:rPr lang="en-US" dirty="0"/>
              <a:t>Some Christian expats believe that there will be no more direct persecution of the church by the central government.</a:t>
            </a:r>
          </a:p>
          <a:p>
            <a:pPr lvl="1" eaLnBrk="1" hangingPunct="1">
              <a:defRPr/>
            </a:pPr>
            <a:r>
              <a:rPr lang="en-US" dirty="0"/>
              <a:t>There may be persecution by lower-ranking officials, but not by central government policy.</a:t>
            </a:r>
          </a:p>
          <a:p>
            <a:pPr lvl="2" eaLnBrk="1" hangingPunct="1">
              <a:defRPr/>
            </a:pPr>
            <a:r>
              <a:rPr lang="en-US" dirty="0"/>
              <a:t>Persecution may be related to desires for bribes or for personal reasons.</a:t>
            </a:r>
          </a:p>
          <a:p>
            <a:pPr lvl="1" eaLnBrk="1" hangingPunct="1">
              <a:defRPr/>
            </a:pPr>
            <a:r>
              <a:rPr lang="en-US" dirty="0"/>
              <a:t>However, in Nov. 2009 the 500-member unregistered </a:t>
            </a:r>
            <a:r>
              <a:rPr lang="en-US" dirty="0" err="1"/>
              <a:t>Shouwang</a:t>
            </a:r>
            <a:r>
              <a:rPr lang="en-US" dirty="0"/>
              <a:t> Church in Beijing had to meet outside, even during a snowstorm, and elders have been prevented from attending Sunday services.</a:t>
            </a:r>
            <a:r>
              <a:rPr lang="en-US" baseline="30000" dirty="0"/>
              <a:t>1</a:t>
            </a:r>
          </a:p>
          <a:p>
            <a:pPr lvl="2" eaLnBrk="1" hangingPunct="1">
              <a:defRPr/>
            </a:pPr>
            <a:endParaRPr lang="en-US" dirty="0"/>
          </a:p>
        </p:txBody>
      </p:sp>
      <p:sp>
        <p:nvSpPr>
          <p:cNvPr id="84996" name="TextBox 4">
            <a:extLst>
              <a:ext uri="{FF2B5EF4-FFF2-40B4-BE49-F238E27FC236}">
                <a16:creationId xmlns:a16="http://schemas.microsoft.com/office/drawing/2014/main" id="{70F10244-D355-4D72-89D4-3B8C1EB94EC5}"/>
              </a:ext>
            </a:extLst>
          </p:cNvPr>
          <p:cNvSpPr txBox="1">
            <a:spLocks noChangeArrowheads="1"/>
          </p:cNvSpPr>
          <p:nvPr/>
        </p:nvSpPr>
        <p:spPr bwMode="auto">
          <a:xfrm>
            <a:off x="1371600" y="6179681"/>
            <a:ext cx="7772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aseline="30000" dirty="0"/>
              <a:t>1</a:t>
            </a:r>
            <a:r>
              <a:rPr lang="en-US" altLang="en-US" sz="1200" dirty="0"/>
              <a:t> http://online.wsj.com/article/SB10001424052748704431804574539120649781240.html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34129CF5-6493-41F0-B66E-5D16E37143BF}"/>
              </a:ext>
            </a:extLst>
          </p:cNvPr>
          <p:cNvSpPr>
            <a:spLocks noGrp="1"/>
          </p:cNvSpPr>
          <p:nvPr>
            <p:ph type="title"/>
          </p:nvPr>
        </p:nvSpPr>
        <p:spPr>
          <a:xfrm>
            <a:off x="1066800" y="685800"/>
            <a:ext cx="10058400" cy="980726"/>
          </a:xfrm>
        </p:spPr>
        <p:txBody>
          <a:bodyPr/>
          <a:lstStyle/>
          <a:p>
            <a:pPr eaLnBrk="1" hangingPunct="1"/>
            <a:r>
              <a:rPr lang="en-US" altLang="en-US" dirty="0" err="1">
                <a:ln w="6350">
                  <a:noFill/>
                </a:ln>
                <a:effectLst/>
              </a:rPr>
              <a:t>Linfen</a:t>
            </a:r>
            <a:r>
              <a:rPr lang="en-US" altLang="en-US" dirty="0">
                <a:ln w="6350">
                  <a:noFill/>
                </a:ln>
                <a:effectLst/>
              </a:rPr>
              <a:t> </a:t>
            </a:r>
            <a:r>
              <a:rPr lang="en-US" altLang="en-US" dirty="0" err="1">
                <a:ln w="6350">
                  <a:noFill/>
                </a:ln>
                <a:effectLst/>
              </a:rPr>
              <a:t>Fushan</a:t>
            </a:r>
            <a:r>
              <a:rPr lang="en-US" altLang="en-US" dirty="0">
                <a:ln w="6350">
                  <a:noFill/>
                </a:ln>
                <a:effectLst/>
              </a:rPr>
              <a:t> Church</a:t>
            </a:r>
          </a:p>
        </p:txBody>
      </p:sp>
      <p:sp>
        <p:nvSpPr>
          <p:cNvPr id="86019" name="Content Placeholder 2">
            <a:extLst>
              <a:ext uri="{FF2B5EF4-FFF2-40B4-BE49-F238E27FC236}">
                <a16:creationId xmlns:a16="http://schemas.microsoft.com/office/drawing/2014/main" id="{E21447CD-D233-410D-ABF3-0CAB17815294}"/>
              </a:ext>
            </a:extLst>
          </p:cNvPr>
          <p:cNvSpPr>
            <a:spLocks noGrp="1"/>
          </p:cNvSpPr>
          <p:nvPr>
            <p:ph idx="1"/>
          </p:nvPr>
        </p:nvSpPr>
        <p:spPr>
          <a:xfrm>
            <a:off x="1066800" y="1600200"/>
            <a:ext cx="10058400" cy="4114800"/>
          </a:xfrm>
        </p:spPr>
        <p:txBody>
          <a:bodyPr/>
          <a:lstStyle/>
          <a:p>
            <a:pPr marL="65087" indent="0" eaLnBrk="1" hangingPunct="1">
              <a:buNone/>
            </a:pPr>
            <a:r>
              <a:rPr lang="en-US" altLang="en-US" sz="2800" dirty="0"/>
              <a:t>In December 2009 five members from a Beijing location of this 50,000-member church were sentenced to two years in labor camp after police raided their facility. This came a week after five members of this unregistered church in Shanxi province were given prison terms of up to seven years on charges of illegal assembly, for their part in a protest against hundreds of police raiding a sunrise service.</a:t>
            </a:r>
          </a:p>
        </p:txBody>
      </p:sp>
      <p:sp>
        <p:nvSpPr>
          <p:cNvPr id="86020" name="TextBox 3">
            <a:extLst>
              <a:ext uri="{FF2B5EF4-FFF2-40B4-BE49-F238E27FC236}">
                <a16:creationId xmlns:a16="http://schemas.microsoft.com/office/drawing/2014/main" id="{057831FD-423F-431F-9083-A3F03562B86D}"/>
              </a:ext>
            </a:extLst>
          </p:cNvPr>
          <p:cNvSpPr txBox="1">
            <a:spLocks noChangeArrowheads="1"/>
          </p:cNvSpPr>
          <p:nvPr/>
        </p:nvSpPr>
        <p:spPr bwMode="auto">
          <a:xfrm>
            <a:off x="1087120" y="5715000"/>
            <a:ext cx="91998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a:t>“China sentences 5 church leaders to labor camp,” Associated Press, 12/2/09</a:t>
            </a:r>
            <a:br>
              <a:rPr lang="en-US" altLang="en-US" sz="1200" dirty="0"/>
            </a:br>
            <a:r>
              <a:rPr lang="en-US" altLang="en-US" sz="1200" dirty="0"/>
              <a:t> http://www.aol.com.au/news/story/China-house-church-leaders-sentenced/2398549/index.html  accessed 12/28/09</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E9553-6145-47EC-9D73-70E92B14769E}"/>
              </a:ext>
            </a:extLst>
          </p:cNvPr>
          <p:cNvSpPr>
            <a:spLocks noGrp="1"/>
          </p:cNvSpPr>
          <p:nvPr>
            <p:ph type="title"/>
          </p:nvPr>
        </p:nvSpPr>
        <p:spPr>
          <a:xfrm>
            <a:off x="1066800" y="533400"/>
            <a:ext cx="10058400" cy="1133126"/>
          </a:xfrm>
        </p:spPr>
        <p:txBody>
          <a:bodyPr>
            <a:normAutofit/>
          </a:bodyPr>
          <a:lstStyle/>
          <a:p>
            <a:pPr eaLnBrk="1" hangingPunct="1">
              <a:defRPr/>
            </a:pPr>
            <a:r>
              <a:rPr lang="en-US" dirty="0">
                <a:ln w="6350">
                  <a:noFill/>
                </a:ln>
                <a:effectLst/>
              </a:rPr>
              <a:t>The Chinese Underground Church</a:t>
            </a:r>
          </a:p>
        </p:txBody>
      </p:sp>
      <p:sp>
        <p:nvSpPr>
          <p:cNvPr id="87043" name="Content Placeholder 2">
            <a:extLst>
              <a:ext uri="{FF2B5EF4-FFF2-40B4-BE49-F238E27FC236}">
                <a16:creationId xmlns:a16="http://schemas.microsoft.com/office/drawing/2014/main" id="{72E5B69A-5F2F-42A8-AC25-36F3C36E1BC7}"/>
              </a:ext>
            </a:extLst>
          </p:cNvPr>
          <p:cNvSpPr>
            <a:spLocks noGrp="1"/>
          </p:cNvSpPr>
          <p:nvPr>
            <p:ph idx="1"/>
          </p:nvPr>
        </p:nvSpPr>
        <p:spPr>
          <a:xfrm>
            <a:off x="1066800" y="1681766"/>
            <a:ext cx="10058400" cy="4572000"/>
          </a:xfrm>
        </p:spPr>
        <p:txBody>
          <a:bodyPr/>
          <a:lstStyle/>
          <a:p>
            <a:pPr eaLnBrk="1" hangingPunct="1"/>
            <a:r>
              <a:rPr lang="en-US" altLang="en-US" dirty="0"/>
              <a:t>Needs money for Bibles. They can be purchased, but the fellowships often don’t have money to purchase them. One fellowship could use 200,000 per year. Large print and worn Bibles can be used.</a:t>
            </a:r>
          </a:p>
          <a:p>
            <a:pPr eaLnBrk="1" hangingPunct="1"/>
            <a:r>
              <a:rPr lang="en-US" altLang="en-US" dirty="0"/>
              <a:t>Needs Bible training</a:t>
            </a:r>
          </a:p>
          <a:p>
            <a:pPr eaLnBrk="1" hangingPunct="1"/>
            <a:r>
              <a:rPr lang="en-US" altLang="en-US" dirty="0"/>
              <a:t>Needs Godly leaders</a:t>
            </a:r>
          </a:p>
          <a:p>
            <a:pPr eaLnBrk="1" hangingPunct="1"/>
            <a:r>
              <a:rPr lang="en-US" altLang="en-US" dirty="0"/>
              <a:t>Needs wisdom on how to reach urban centers</a:t>
            </a:r>
          </a:p>
          <a:p>
            <a:pPr eaLnBrk="1" hangingPunct="1"/>
            <a:r>
              <a:rPr lang="en-US" altLang="en-US" dirty="0"/>
              <a:t>Needs funds for missionaries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EAF253B2-FA37-4107-8C30-5D79CE39C2F5}"/>
              </a:ext>
            </a:extLst>
          </p:cNvPr>
          <p:cNvSpPr>
            <a:spLocks noGrp="1"/>
          </p:cNvSpPr>
          <p:nvPr>
            <p:ph type="title"/>
          </p:nvPr>
        </p:nvSpPr>
        <p:spPr>
          <a:xfrm>
            <a:off x="1066800" y="267494"/>
            <a:ext cx="10058400" cy="1399032"/>
          </a:xfrm>
        </p:spPr>
        <p:txBody>
          <a:bodyPr/>
          <a:lstStyle/>
          <a:p>
            <a:pPr eaLnBrk="1" hangingPunct="1"/>
            <a:r>
              <a:rPr lang="en-US" altLang="en-US" dirty="0">
                <a:ln w="6350">
                  <a:noFill/>
                </a:ln>
                <a:solidFill>
                  <a:schemeClr val="bg1"/>
                </a:solidFill>
                <a:effectLst/>
              </a:rPr>
              <a:t>How to Pray</a:t>
            </a:r>
          </a:p>
        </p:txBody>
      </p:sp>
      <p:sp>
        <p:nvSpPr>
          <p:cNvPr id="3" name="Content Placeholder 2">
            <a:extLst>
              <a:ext uri="{FF2B5EF4-FFF2-40B4-BE49-F238E27FC236}">
                <a16:creationId xmlns:a16="http://schemas.microsoft.com/office/drawing/2014/main" id="{2FCD7DB1-0619-4DAE-8CAF-77AE2C69B9DA}"/>
              </a:ext>
            </a:extLst>
          </p:cNvPr>
          <p:cNvSpPr>
            <a:spLocks noGrp="1"/>
          </p:cNvSpPr>
          <p:nvPr>
            <p:ph idx="1"/>
          </p:nvPr>
        </p:nvSpPr>
        <p:spPr>
          <a:xfrm>
            <a:off x="1066800" y="1600201"/>
            <a:ext cx="10058400" cy="4830763"/>
          </a:xfrm>
        </p:spPr>
        <p:txBody>
          <a:bodyPr>
            <a:normAutofit/>
          </a:bodyPr>
          <a:lstStyle/>
          <a:p>
            <a:pPr eaLnBrk="1" hangingPunct="1">
              <a:defRPr/>
            </a:pPr>
            <a:r>
              <a:rPr lang="en-US" sz="2800" dirty="0">
                <a:solidFill>
                  <a:schemeClr val="bg1"/>
                </a:solidFill>
              </a:rPr>
              <a:t>For God to open the way for them</a:t>
            </a:r>
          </a:p>
          <a:p>
            <a:pPr eaLnBrk="1" hangingPunct="1">
              <a:defRPr/>
            </a:pPr>
            <a:r>
              <a:rPr lang="en-US" sz="2800" dirty="0">
                <a:solidFill>
                  <a:schemeClr val="bg1"/>
                </a:solidFill>
              </a:rPr>
              <a:t>“Ask God to raise up more leaders after God’s heart.” Also, for the </a:t>
            </a:r>
            <a:r>
              <a:rPr lang="en-US" sz="2800" i="1" dirty="0">
                <a:solidFill>
                  <a:schemeClr val="bg1"/>
                </a:solidFill>
              </a:rPr>
              <a:t>right</a:t>
            </a:r>
            <a:r>
              <a:rPr lang="en-US" sz="2800" dirty="0">
                <a:solidFill>
                  <a:schemeClr val="bg1"/>
                </a:solidFill>
              </a:rPr>
              <a:t> missionaries</a:t>
            </a:r>
          </a:p>
          <a:p>
            <a:pPr eaLnBrk="1" hangingPunct="1">
              <a:defRPr/>
            </a:pPr>
            <a:r>
              <a:rPr lang="en-US" sz="2800" dirty="0">
                <a:solidFill>
                  <a:schemeClr val="bg1"/>
                </a:solidFill>
              </a:rPr>
              <a:t>“For unity of the house church” particularly among older members</a:t>
            </a:r>
          </a:p>
          <a:p>
            <a:pPr eaLnBrk="1" hangingPunct="1">
              <a:defRPr/>
            </a:pPr>
            <a:r>
              <a:rPr lang="en-US" sz="2800" dirty="0">
                <a:solidFill>
                  <a:schemeClr val="bg1"/>
                </a:solidFill>
              </a:rPr>
              <a:t>“Ask God to stop the bondage to the ancestors”</a:t>
            </a:r>
          </a:p>
          <a:p>
            <a:pPr eaLnBrk="1" hangingPunct="1">
              <a:defRPr/>
            </a:pPr>
            <a:r>
              <a:rPr lang="en-US" sz="2800" dirty="0">
                <a:solidFill>
                  <a:schemeClr val="bg1"/>
                </a:solidFill>
              </a:rPr>
              <a:t>Wisdom to reach urban areas</a:t>
            </a:r>
          </a:p>
          <a:p>
            <a:pPr eaLnBrk="1" hangingPunct="1">
              <a:defRPr/>
            </a:pPr>
            <a:r>
              <a:rPr lang="en-US" sz="2800" dirty="0">
                <a:solidFill>
                  <a:schemeClr val="bg1"/>
                </a:solidFill>
              </a:rPr>
              <a:t>The ability to pass the faith on to the next generation of Christian leaders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05CAC559-BB9A-45AB-A0CF-17773AC68950}"/>
              </a:ext>
            </a:extLst>
          </p:cNvPr>
          <p:cNvSpPr>
            <a:spLocks noGrp="1"/>
          </p:cNvSpPr>
          <p:nvPr>
            <p:ph type="title"/>
          </p:nvPr>
        </p:nvSpPr>
        <p:spPr/>
        <p:txBody>
          <a:bodyPr/>
          <a:lstStyle/>
          <a:p>
            <a:pPr eaLnBrk="1" hangingPunct="1"/>
            <a:r>
              <a:rPr lang="en-US" altLang="en-US" dirty="0">
                <a:ln w="6350">
                  <a:noFill/>
                </a:ln>
                <a:effectLst/>
              </a:rPr>
              <a:t>One-Child Families</a:t>
            </a:r>
          </a:p>
        </p:txBody>
      </p:sp>
      <p:pic>
        <p:nvPicPr>
          <p:cNvPr id="89091" name="Picture 2" descr="C:\China\China pics 2009\Oct 24-25 AquCCTVTemple\DSCN0020.JPG">
            <a:extLst>
              <a:ext uri="{FF2B5EF4-FFF2-40B4-BE49-F238E27FC236}">
                <a16:creationId xmlns:a16="http://schemas.microsoft.com/office/drawing/2014/main" id="{EF1FC400-07A9-43B4-B01C-E7CD1A345A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397" r="1666"/>
          <a:stretch/>
        </p:blipFill>
        <p:spPr bwMode="auto">
          <a:xfrm>
            <a:off x="1981200" y="3276600"/>
            <a:ext cx="4795520" cy="331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3" descr="C:\China\China pics 2009\Oct 24-25 AquCCTVTemple\DSCN0035.JPG">
            <a:extLst>
              <a:ext uri="{FF2B5EF4-FFF2-40B4-BE49-F238E27FC236}">
                <a16:creationId xmlns:a16="http://schemas.microsoft.com/office/drawing/2014/main" id="{01953E48-E9DC-423B-A61B-729D0B54B34D}"/>
              </a:ext>
            </a:extLst>
          </p:cNvPr>
          <p:cNvPicPr>
            <a:picLocks noChangeAspect="1" noChangeArrowheads="1"/>
          </p:cNvPicPr>
          <p:nvPr/>
        </p:nvPicPr>
        <p:blipFill>
          <a:blip r:embed="rId4">
            <a:lum bright="20000" contrast="20000"/>
            <a:extLst>
              <a:ext uri="{28A0092B-C50C-407E-A947-70E740481C1C}">
                <a14:useLocalDpi xmlns:a14="http://schemas.microsoft.com/office/drawing/2010/main" val="0"/>
              </a:ext>
            </a:extLst>
          </a:blip>
          <a:srcRect/>
          <a:stretch>
            <a:fillRect/>
          </a:stretch>
        </p:blipFill>
        <p:spPr bwMode="auto">
          <a:xfrm>
            <a:off x="6400800" y="609600"/>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TextBox 5">
            <a:extLst>
              <a:ext uri="{FF2B5EF4-FFF2-40B4-BE49-F238E27FC236}">
                <a16:creationId xmlns:a16="http://schemas.microsoft.com/office/drawing/2014/main" id="{5A884214-F821-4DD5-8FEB-1F9674D77CC5}"/>
              </a:ext>
            </a:extLst>
          </p:cNvPr>
          <p:cNvSpPr txBox="1">
            <a:spLocks noChangeArrowheads="1"/>
          </p:cNvSpPr>
          <p:nvPr/>
        </p:nvSpPr>
        <p:spPr bwMode="auto">
          <a:xfrm>
            <a:off x="685800" y="1583204"/>
            <a:ext cx="5715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t>Fines of up to 2-3 times an annual salary can be assessed against parents having more than one child. Male children are preferred, as they’re considered more able to support parents in their old age. Sometimes women are forcibly sterilized.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90115" name="Content Placeholder 3" descr="DSCN0026.JPG">
            <a:extLst>
              <a:ext uri="{FF2B5EF4-FFF2-40B4-BE49-F238E27FC236}">
                <a16:creationId xmlns:a16="http://schemas.microsoft.com/office/drawing/2014/main" id="{A2B99ECF-80BB-443A-91B3-54A06AA57E5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5000"/>
          <a:stretch/>
        </p:blipFill>
        <p:spPr>
          <a:xfrm>
            <a:off x="5080" y="1685925"/>
            <a:ext cx="5176520" cy="5176520"/>
          </a:xfrm>
        </p:spPr>
      </p:pic>
      <p:pic>
        <p:nvPicPr>
          <p:cNvPr id="90116" name="Picture 4" descr="DSCN0064.JPG">
            <a:extLst>
              <a:ext uri="{FF2B5EF4-FFF2-40B4-BE49-F238E27FC236}">
                <a16:creationId xmlns:a16="http://schemas.microsoft.com/office/drawing/2014/main" id="{4D62B64C-42C1-4D6B-97D3-81C73DF204E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0"/>
            <a:ext cx="4648200"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5" descr="shaingMoon.JPG">
            <a:extLst>
              <a:ext uri="{FF2B5EF4-FFF2-40B4-BE49-F238E27FC236}">
                <a16:creationId xmlns:a16="http://schemas.microsoft.com/office/drawing/2014/main" id="{C814D92F-6123-4283-9889-5BBF8F051D2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43580" y="0"/>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4" name="Title 1">
            <a:extLst>
              <a:ext uri="{FF2B5EF4-FFF2-40B4-BE49-F238E27FC236}">
                <a16:creationId xmlns:a16="http://schemas.microsoft.com/office/drawing/2014/main" id="{22B0E767-821D-4C9F-AF29-D286CA0A60CE}"/>
              </a:ext>
            </a:extLst>
          </p:cNvPr>
          <p:cNvSpPr>
            <a:spLocks noGrp="1"/>
          </p:cNvSpPr>
          <p:nvPr>
            <p:ph type="title"/>
          </p:nvPr>
        </p:nvSpPr>
        <p:spPr>
          <a:xfrm>
            <a:off x="381000" y="461963"/>
            <a:ext cx="2743200" cy="762000"/>
          </a:xfrm>
        </p:spPr>
        <p:txBody>
          <a:bodyPr/>
          <a:lstStyle/>
          <a:p>
            <a:pPr eaLnBrk="1" hangingPunct="1"/>
            <a:r>
              <a:rPr lang="en-US" altLang="en-US" dirty="0">
                <a:ln w="6350">
                  <a:noFill/>
                </a:ln>
                <a:effectLst/>
              </a:rPr>
              <a:t>Shanghai</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1BB372B7-33B6-42C0-8B43-CCD5C35D7D1D}"/>
              </a:ext>
            </a:extLst>
          </p:cNvPr>
          <p:cNvSpPr>
            <a:spLocks noGrp="1"/>
          </p:cNvSpPr>
          <p:nvPr>
            <p:ph type="title"/>
          </p:nvPr>
        </p:nvSpPr>
        <p:spPr/>
        <p:txBody>
          <a:bodyPr>
            <a:normAutofit/>
          </a:bodyPr>
          <a:lstStyle/>
          <a:p>
            <a:pPr eaLnBrk="1" hangingPunct="1"/>
            <a:r>
              <a:rPr lang="en-US" altLang="en-US" sz="6000" b="1" dirty="0">
                <a:ln w="6350">
                  <a:noFill/>
                </a:ln>
                <a:solidFill>
                  <a:srgbClr val="C00000"/>
                </a:solidFill>
                <a:effectLst/>
              </a:rPr>
              <a:t>Beijing From Space</a:t>
            </a:r>
          </a:p>
        </p:txBody>
      </p:sp>
      <p:sp>
        <p:nvSpPr>
          <p:cNvPr id="3" name="Content Placeholder 2">
            <a:extLst>
              <a:ext uri="{FF2B5EF4-FFF2-40B4-BE49-F238E27FC236}">
                <a16:creationId xmlns:a16="http://schemas.microsoft.com/office/drawing/2014/main" id="{667B2552-7B03-4347-817B-045DEFB25ABC}"/>
              </a:ext>
            </a:extLst>
          </p:cNvPr>
          <p:cNvSpPr>
            <a:spLocks noGrp="1"/>
          </p:cNvSpPr>
          <p:nvPr>
            <p:ph idx="1"/>
          </p:nvPr>
        </p:nvSpPr>
        <p:spPr>
          <a:xfrm>
            <a:off x="609600" y="1322055"/>
            <a:ext cx="7391400" cy="688942"/>
          </a:xfrm>
          <a:ln>
            <a:miter lim="800000"/>
            <a:headEnd/>
            <a:tailEnd/>
          </a:ln>
        </p:spPr>
        <p:txBody>
          <a:bodyPr/>
          <a:lstStyle/>
          <a:p>
            <a:pPr marL="65087" indent="0" eaLnBrk="1" hangingPunct="1">
              <a:buNone/>
              <a:defRPr/>
            </a:pPr>
            <a:r>
              <a:rPr lang="en-US" b="1" dirty="0">
                <a:ln w="12700">
                  <a:noFill/>
                  <a:prstDash val="solid"/>
                </a:ln>
                <a:solidFill>
                  <a:schemeClr val="bg1"/>
                </a:solidFill>
              </a:rPr>
              <a:t>The city is the size of the Bahamas</a:t>
            </a:r>
            <a:endParaRPr lang="en-US"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pic>
        <p:nvPicPr>
          <p:cNvPr id="4" name="Picture 3" descr="DSCN0010.JPG">
            <a:extLst>
              <a:ext uri="{FF2B5EF4-FFF2-40B4-BE49-F238E27FC236}">
                <a16:creationId xmlns:a16="http://schemas.microsoft.com/office/drawing/2014/main" id="{34972A92-9E88-4299-829D-4ADEBEF0CA49}"/>
              </a:ext>
            </a:extLst>
          </p:cNvPr>
          <p:cNvPicPr>
            <a:picLocks noChangeAspect="1"/>
          </p:cNvPicPr>
          <p:nvPr/>
        </p:nvPicPr>
        <p:blipFill>
          <a:blip r:embed="rId4" cstate="print"/>
          <a:stretch>
            <a:fillRect/>
          </a:stretch>
        </p:blipFill>
        <p:spPr>
          <a:xfrm>
            <a:off x="7239000" y="4286250"/>
            <a:ext cx="3429000" cy="2571750"/>
          </a:xfrm>
          <a:prstGeom prst="rect">
            <a:avLst/>
          </a:prstGeom>
          <a:ln>
            <a:noFill/>
          </a:ln>
          <a:effectLst>
            <a:softEdge rad="112500"/>
          </a:effectLst>
        </p:spPr>
      </p:pic>
      <p:pic>
        <p:nvPicPr>
          <p:cNvPr id="5" name="Picture 4" descr="DSCN0097.JPG">
            <a:extLst>
              <a:ext uri="{FF2B5EF4-FFF2-40B4-BE49-F238E27FC236}">
                <a16:creationId xmlns:a16="http://schemas.microsoft.com/office/drawing/2014/main" id="{658F8496-9C5F-4898-834C-CAB84D799A52}"/>
              </a:ext>
            </a:extLst>
          </p:cNvPr>
          <p:cNvPicPr>
            <a:picLocks noChangeAspect="1"/>
          </p:cNvPicPr>
          <p:nvPr/>
        </p:nvPicPr>
        <p:blipFill>
          <a:blip r:embed="rId5" cstate="print"/>
          <a:stretch>
            <a:fillRect/>
          </a:stretch>
        </p:blipFill>
        <p:spPr>
          <a:xfrm>
            <a:off x="1524000" y="4057650"/>
            <a:ext cx="3733800" cy="2800350"/>
          </a:xfrm>
          <a:prstGeom prst="ellipse">
            <a:avLst/>
          </a:prstGeom>
          <a:ln>
            <a:noFill/>
          </a:ln>
          <a:effectLst>
            <a:softEdge rad="112500"/>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92163" name="Content Placeholder 5" descr="DSCN0002.JPG">
            <a:extLst>
              <a:ext uri="{FF2B5EF4-FFF2-40B4-BE49-F238E27FC236}">
                <a16:creationId xmlns:a16="http://schemas.microsoft.com/office/drawing/2014/main" id="{9F8CF825-CF3B-4FE1-980C-7A20EECC8DC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9167" r="12500" b="21875"/>
          <a:stretch>
            <a:fillRect/>
          </a:stretch>
        </p:blipFill>
        <p:spPr>
          <a:xfrm>
            <a:off x="9574822" y="0"/>
            <a:ext cx="2603500" cy="4648200"/>
          </a:xfrm>
          <a:ln w="3175">
            <a:solidFill>
              <a:schemeClr val="tx1"/>
            </a:solidFill>
            <a:miter lim="800000"/>
            <a:headEnd/>
            <a:tailEnd/>
          </a:ln>
        </p:spPr>
      </p:pic>
      <p:pic>
        <p:nvPicPr>
          <p:cNvPr id="92164" name="Picture 6" descr="DSCN0024.JPG">
            <a:extLst>
              <a:ext uri="{FF2B5EF4-FFF2-40B4-BE49-F238E27FC236}">
                <a16:creationId xmlns:a16="http://schemas.microsoft.com/office/drawing/2014/main" id="{1F560160-8DAD-43E3-8A02-901BEEEF4A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4876800" cy="36576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165" name="Picture 7" descr="DSCN0020.JPG">
            <a:extLst>
              <a:ext uri="{FF2B5EF4-FFF2-40B4-BE49-F238E27FC236}">
                <a16:creationId xmlns:a16="http://schemas.microsoft.com/office/drawing/2014/main" id="{394216D6-56DA-4D3E-89F5-748644B5870F}"/>
              </a:ext>
            </a:extLst>
          </p:cNvPr>
          <p:cNvPicPr>
            <a:picLocks noChangeAspect="1"/>
          </p:cNvPicPr>
          <p:nvPr/>
        </p:nvPicPr>
        <p:blipFill>
          <a:blip r:embed="rId5">
            <a:extLst>
              <a:ext uri="{28A0092B-C50C-407E-A947-70E740481C1C}">
                <a14:useLocalDpi xmlns:a14="http://schemas.microsoft.com/office/drawing/2010/main" val="0"/>
              </a:ext>
            </a:extLst>
          </a:blip>
          <a:srcRect l="31250"/>
          <a:stretch>
            <a:fillRect/>
          </a:stretch>
        </p:blipFill>
        <p:spPr bwMode="auto">
          <a:xfrm>
            <a:off x="419100" y="3068320"/>
            <a:ext cx="3352800" cy="36576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166" name="Picture 8" descr="ForBidCityRoof.jpg">
            <a:extLst>
              <a:ext uri="{FF2B5EF4-FFF2-40B4-BE49-F238E27FC236}">
                <a16:creationId xmlns:a16="http://schemas.microsoft.com/office/drawing/2014/main" id="{83D60306-7096-47D0-8CA8-CA062BBE6CF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46951" y="3581400"/>
            <a:ext cx="3395749" cy="32766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168" name="Picture 10" descr="DSCN0028.JPG">
            <a:extLst>
              <a:ext uri="{FF2B5EF4-FFF2-40B4-BE49-F238E27FC236}">
                <a16:creationId xmlns:a16="http://schemas.microsoft.com/office/drawing/2014/main" id="{1C4F7D1C-8B2B-4E43-A66F-BDEC24B975CA}"/>
              </a:ext>
            </a:extLst>
          </p:cNvPr>
          <p:cNvPicPr>
            <a:picLocks noChangeAspect="1"/>
          </p:cNvPicPr>
          <p:nvPr/>
        </p:nvPicPr>
        <p:blipFill>
          <a:blip r:embed="rId7">
            <a:extLst>
              <a:ext uri="{28A0092B-C50C-407E-A947-70E740481C1C}">
                <a14:useLocalDpi xmlns:a14="http://schemas.microsoft.com/office/drawing/2010/main" val="0"/>
              </a:ext>
            </a:extLst>
          </a:blip>
          <a:srcRect r="31250"/>
          <a:stretch>
            <a:fillRect/>
          </a:stretch>
        </p:blipFill>
        <p:spPr bwMode="auto">
          <a:xfrm>
            <a:off x="3523096" y="1302790"/>
            <a:ext cx="4559300" cy="497378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167" name="Picture 9" descr="Buildings.jpg">
            <a:extLst>
              <a:ext uri="{FF2B5EF4-FFF2-40B4-BE49-F238E27FC236}">
                <a16:creationId xmlns:a16="http://schemas.microsoft.com/office/drawing/2014/main" id="{F922E790-A8F1-416C-913D-6D607230E9C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96521"/>
            <a:ext cx="3061678" cy="2971799"/>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51653DC3-D0D6-40FC-90E8-65AB1457DDFE}"/>
              </a:ext>
            </a:extLst>
          </p:cNvPr>
          <p:cNvSpPr>
            <a:spLocks noGrp="1"/>
          </p:cNvSpPr>
          <p:nvPr>
            <p:ph type="title"/>
          </p:nvPr>
        </p:nvSpPr>
        <p:spPr>
          <a:xfrm>
            <a:off x="1371600" y="533400"/>
            <a:ext cx="10058400" cy="792162"/>
          </a:xfrm>
        </p:spPr>
        <p:txBody>
          <a:bodyPr/>
          <a:lstStyle/>
          <a:p>
            <a:pPr eaLnBrk="1" hangingPunct="1">
              <a:defRPr/>
            </a:pPr>
            <a:r>
              <a:rPr lang="en-US" altLang="en-US" dirty="0">
                <a:ln>
                  <a:noFill/>
                </a:ln>
                <a:solidFill>
                  <a:schemeClr val="bg1"/>
                </a:solidFill>
                <a:effectLst>
                  <a:outerShdw blurRad="38100" dist="38100" dir="2700000" algn="tl">
                    <a:srgbClr val="000000">
                      <a:alpha val="43137"/>
                    </a:srgbClr>
                  </a:outerShdw>
                </a:effectLst>
              </a:rPr>
              <a:t>Ethnocentrism</a:t>
            </a:r>
          </a:p>
        </p:txBody>
      </p:sp>
      <p:sp>
        <p:nvSpPr>
          <p:cNvPr id="3" name="Content Placeholder 2">
            <a:extLst>
              <a:ext uri="{FF2B5EF4-FFF2-40B4-BE49-F238E27FC236}">
                <a16:creationId xmlns:a16="http://schemas.microsoft.com/office/drawing/2014/main" id="{57B1FC01-A49F-42BB-AA4E-50CCF286D7D7}"/>
              </a:ext>
            </a:extLst>
          </p:cNvPr>
          <p:cNvSpPr>
            <a:spLocks noGrp="1"/>
          </p:cNvSpPr>
          <p:nvPr>
            <p:ph idx="1"/>
          </p:nvPr>
        </p:nvSpPr>
        <p:spPr>
          <a:xfrm>
            <a:off x="1066800" y="3429000"/>
            <a:ext cx="10058400" cy="3200400"/>
          </a:xfrm>
          <a:solidFill>
            <a:schemeClr val="tx1">
              <a:alpha val="50000"/>
            </a:schemeClr>
          </a:solidFill>
          <a:ln>
            <a:noFill/>
            <a:miter lim="800000"/>
            <a:headEnd/>
            <a:tailEnd/>
          </a:ln>
        </p:spPr>
        <p:txBody>
          <a:bodyPr>
            <a:normAutofit/>
            <a:scene3d>
              <a:camera prst="orthographicFront"/>
              <a:lightRig rig="soft" dir="tl">
                <a:rot lat="0" lon="0" rev="0"/>
              </a:lightRig>
            </a:scene3d>
            <a:sp3d contourW="25400" prstMaterial="matte">
              <a:contourClr>
                <a:schemeClr val="accent2">
                  <a:tint val="20000"/>
                </a:schemeClr>
              </a:contourClr>
            </a:sp3d>
          </a:bodyPr>
          <a:lstStyle/>
          <a:p>
            <a:pPr eaLnBrk="1" hangingPunct="1">
              <a:defRPr/>
            </a:pPr>
            <a:r>
              <a:rPr lang="en-US" spc="50" dirty="0">
                <a:ln w="11430">
                  <a:noFill/>
                </a:ln>
                <a:solidFill>
                  <a:schemeClr val="bg1"/>
                </a:solidFill>
                <a:effectLst/>
                <a:latin typeface="Arial" panose="020B0604020202020204" pitchFamily="34" charset="0"/>
              </a:rPr>
              <a:t>The northern Chinese considered southern Chinese to be inferior, and all non-Chinese to be barbarians from the first millennium BC.</a:t>
            </a:r>
          </a:p>
          <a:p>
            <a:pPr eaLnBrk="1" hangingPunct="1">
              <a:defRPr/>
            </a:pPr>
            <a:r>
              <a:rPr lang="en-US" spc="50" dirty="0">
                <a:ln w="11430">
                  <a:noFill/>
                </a:ln>
                <a:solidFill>
                  <a:schemeClr val="bg1"/>
                </a:solidFill>
                <a:effectLst/>
                <a:latin typeface="Arial" panose="020B0604020202020204" pitchFamily="34" charset="0"/>
              </a:rPr>
              <a:t>The common name in Chinese for China is the “Middle Kingdom” or the Central State.</a:t>
            </a:r>
          </a:p>
        </p:txBody>
      </p:sp>
      <p:sp>
        <p:nvSpPr>
          <p:cNvPr id="47108" name="TextBox 3">
            <a:extLst>
              <a:ext uri="{FF2B5EF4-FFF2-40B4-BE49-F238E27FC236}">
                <a16:creationId xmlns:a16="http://schemas.microsoft.com/office/drawing/2014/main" id="{8AEB77BB-2812-47B5-9D58-0CDD2441FA4C}"/>
              </a:ext>
            </a:extLst>
          </p:cNvPr>
          <p:cNvSpPr txBox="1">
            <a:spLocks noChangeArrowheads="1"/>
          </p:cNvSpPr>
          <p:nvPr/>
        </p:nvSpPr>
        <p:spPr bwMode="auto">
          <a:xfrm>
            <a:off x="1981200" y="6259512"/>
            <a:ext cx="7239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dirty="0">
                <a:solidFill>
                  <a:schemeClr val="bg1"/>
                </a:solidFill>
              </a:rPr>
              <a:t>Diamond, p. 331;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3189" name="Picture 5" descr="DSCN0005.JPG">
            <a:extLst>
              <a:ext uri="{FF2B5EF4-FFF2-40B4-BE49-F238E27FC236}">
                <a16:creationId xmlns:a16="http://schemas.microsoft.com/office/drawing/2014/main" id="{9D1B885B-D0C8-43F3-AF02-9E1308F9EFDF}"/>
              </a:ext>
            </a:extLst>
          </p:cNvPr>
          <p:cNvPicPr>
            <a:picLocks noChangeAspect="1"/>
          </p:cNvPicPr>
          <p:nvPr/>
        </p:nvPicPr>
        <p:blipFill rotWithShape="1">
          <a:blip r:embed="rId3">
            <a:extLst>
              <a:ext uri="{28A0092B-C50C-407E-A947-70E740481C1C}">
                <a14:useLocalDpi xmlns:a14="http://schemas.microsoft.com/office/drawing/2010/main" val="0"/>
              </a:ext>
            </a:extLst>
          </a:blip>
          <a:srcRect t="23889" b="19861"/>
          <a:stretch/>
        </p:blipFill>
        <p:spPr bwMode="auto">
          <a:xfrm>
            <a:off x="1889760" y="3618637"/>
            <a:ext cx="7670800" cy="323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7" name="Content Placeholder 3" descr="DSCN0002.JPG">
            <a:extLst>
              <a:ext uri="{FF2B5EF4-FFF2-40B4-BE49-F238E27FC236}">
                <a16:creationId xmlns:a16="http://schemas.microsoft.com/office/drawing/2014/main" id="{B72B8675-1836-49EF-81A1-B7DF6166185B}"/>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228600" y="457200"/>
            <a:ext cx="4876800" cy="3657600"/>
          </a:xfrm>
        </p:spPr>
      </p:pic>
      <p:pic>
        <p:nvPicPr>
          <p:cNvPr id="93188" name="Picture 4" descr="DSCN0004.JPG">
            <a:extLst>
              <a:ext uri="{FF2B5EF4-FFF2-40B4-BE49-F238E27FC236}">
                <a16:creationId xmlns:a16="http://schemas.microsoft.com/office/drawing/2014/main" id="{4C06F3D1-55C4-4E2A-B969-F505177674BE}"/>
              </a:ext>
            </a:extLst>
          </p:cNvPr>
          <p:cNvPicPr>
            <a:picLocks noChangeAspect="1"/>
          </p:cNvPicPr>
          <p:nvPr/>
        </p:nvPicPr>
        <p:blipFill rotWithShape="1">
          <a:blip r:embed="rId5">
            <a:extLst>
              <a:ext uri="{28A0092B-C50C-407E-A947-70E740481C1C}">
                <a14:useLocalDpi xmlns:a14="http://schemas.microsoft.com/office/drawing/2010/main" val="0"/>
              </a:ext>
            </a:extLst>
          </a:blip>
          <a:srcRect t="12501" b="13517"/>
          <a:stretch/>
        </p:blipFill>
        <p:spPr bwMode="auto">
          <a:xfrm>
            <a:off x="5448300" y="763197"/>
            <a:ext cx="6324600" cy="350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B662013-5598-40B1-B43C-6575E12D833A}"/>
              </a:ext>
            </a:extLst>
          </p:cNvPr>
          <p:cNvSpPr txBox="1"/>
          <p:nvPr/>
        </p:nvSpPr>
        <p:spPr>
          <a:xfrm>
            <a:off x="6671310" y="1066800"/>
            <a:ext cx="4495800" cy="1938992"/>
          </a:xfrm>
          <a:prstGeom prst="rect">
            <a:avLst/>
          </a:prstGeom>
          <a:solidFill>
            <a:schemeClr val="tx1">
              <a:alpha val="49000"/>
            </a:schemeClr>
          </a:solidFill>
        </p:spPr>
        <p:txBody>
          <a:bodyPr>
            <a:spAutoFit/>
          </a:bodyPr>
          <a:lstStyle/>
          <a:p>
            <a:pPr algn="r" fontAlgn="auto">
              <a:spcBef>
                <a:spcPts val="0"/>
              </a:spcBef>
              <a:spcAft>
                <a:spcPts val="0"/>
              </a:spcAft>
              <a:defRPr/>
            </a:pPr>
            <a:r>
              <a:rPr lang="en-US" sz="2400" b="1" cap="all" dirty="0">
                <a:ln w="9000" cmpd="sng">
                  <a:noFill/>
                  <a:prstDash val="solid"/>
                </a:ln>
                <a:solidFill>
                  <a:srgbClr val="C00000"/>
                </a:solidFill>
                <a:effectLst>
                  <a:outerShdw blurRad="38100" dist="38100" dir="2700000" algn="tl">
                    <a:srgbClr val="000000">
                      <a:alpha val="43137"/>
                    </a:srgbClr>
                  </a:outerShdw>
                </a:effectLst>
                <a:latin typeface="+mn-lt"/>
                <a:cs typeface="+mn-cs"/>
              </a:rPr>
              <a:t>Two miles long, </a:t>
            </a:r>
          </a:p>
          <a:p>
            <a:pPr algn="r" fontAlgn="auto">
              <a:spcBef>
                <a:spcPts val="0"/>
              </a:spcBef>
              <a:spcAft>
                <a:spcPts val="0"/>
              </a:spcAft>
              <a:defRPr/>
            </a:pPr>
            <a:r>
              <a:rPr lang="en-US" sz="2400" b="1" cap="all" dirty="0">
                <a:ln w="9000" cmpd="sng">
                  <a:noFill/>
                  <a:prstDash val="solid"/>
                </a:ln>
                <a:solidFill>
                  <a:srgbClr val="C00000"/>
                </a:solidFill>
                <a:effectLst>
                  <a:outerShdw blurRad="38100" dist="38100" dir="2700000" algn="tl">
                    <a:srgbClr val="000000">
                      <a:alpha val="43137"/>
                    </a:srgbClr>
                  </a:outerShdw>
                </a:effectLst>
                <a:latin typeface="+mn-lt"/>
                <a:cs typeface="+mn-cs"/>
              </a:rPr>
              <a:t>14 million square feet, </a:t>
            </a:r>
          </a:p>
          <a:p>
            <a:pPr algn="r" fontAlgn="auto">
              <a:spcBef>
                <a:spcPts val="0"/>
              </a:spcBef>
              <a:spcAft>
                <a:spcPts val="0"/>
              </a:spcAft>
              <a:defRPr/>
            </a:pPr>
            <a:r>
              <a:rPr lang="en-US" sz="2400" b="1" cap="all" dirty="0">
                <a:ln w="9000" cmpd="sng">
                  <a:noFill/>
                  <a:prstDash val="solid"/>
                </a:ln>
                <a:solidFill>
                  <a:srgbClr val="C00000"/>
                </a:solidFill>
                <a:effectLst>
                  <a:outerShdw blurRad="38100" dist="38100" dir="2700000" algn="tl">
                    <a:srgbClr val="000000">
                      <a:alpha val="43137"/>
                    </a:srgbClr>
                  </a:outerShdw>
                </a:effectLst>
                <a:latin typeface="+mn-lt"/>
                <a:cs typeface="+mn-cs"/>
              </a:rPr>
              <a:t>twenty years to create </a:t>
            </a:r>
          </a:p>
          <a:p>
            <a:pPr algn="r" fontAlgn="auto">
              <a:spcBef>
                <a:spcPts val="0"/>
              </a:spcBef>
              <a:spcAft>
                <a:spcPts val="0"/>
              </a:spcAft>
              <a:defRPr/>
            </a:pPr>
            <a:r>
              <a:rPr lang="en-US" sz="2400" b="1" cap="all" dirty="0">
                <a:ln w="9000" cmpd="sng">
                  <a:noFill/>
                  <a:prstDash val="solid"/>
                </a:ln>
                <a:solidFill>
                  <a:srgbClr val="C00000"/>
                </a:solidFill>
                <a:effectLst>
                  <a:outerShdw blurRad="38100" dist="38100" dir="2700000" algn="tl">
                    <a:srgbClr val="000000">
                      <a:alpha val="43137"/>
                    </a:srgbClr>
                  </a:outerShdw>
                </a:effectLst>
                <a:latin typeface="+mn-lt"/>
                <a:cs typeface="+mn-cs"/>
              </a:rPr>
              <a:t>at a cost of </a:t>
            </a:r>
          </a:p>
          <a:p>
            <a:pPr algn="r" fontAlgn="auto">
              <a:spcBef>
                <a:spcPts val="0"/>
              </a:spcBef>
              <a:spcAft>
                <a:spcPts val="0"/>
              </a:spcAft>
              <a:defRPr/>
            </a:pPr>
            <a:r>
              <a:rPr lang="en-US" sz="2400" b="1" cap="all" dirty="0">
                <a:ln w="9000" cmpd="sng">
                  <a:noFill/>
                  <a:prstDash val="solid"/>
                </a:ln>
                <a:solidFill>
                  <a:srgbClr val="C00000"/>
                </a:solidFill>
                <a:effectLst>
                  <a:outerShdw blurRad="38100" dist="38100" dir="2700000" algn="tl">
                    <a:srgbClr val="000000">
                      <a:alpha val="43137"/>
                    </a:srgbClr>
                  </a:outerShdw>
                </a:effectLst>
                <a:latin typeface="+mn-lt"/>
                <a:cs typeface="+mn-cs"/>
              </a:rPr>
              <a:t>3.65 billion dollars</a:t>
            </a:r>
            <a:endParaRPr lang="en-US" b="1" cap="all" dirty="0">
              <a:ln w="9000" cmpd="sng">
                <a:noFill/>
                <a:prstDash val="solid"/>
              </a:ln>
              <a:solidFill>
                <a:srgbClr val="C00000"/>
              </a:solidFill>
              <a:effectLst>
                <a:outerShdw blurRad="38100" dist="38100" dir="2700000" algn="tl">
                  <a:srgbClr val="000000">
                    <a:alpha val="43137"/>
                  </a:srgbClr>
                </a:outerShdw>
                <a:reflection blurRad="12700" stA="28000" endPos="45000" dist="1000" dir="5400000" sy="-100000" algn="bl" rotWithShape="0"/>
              </a:effectLst>
              <a:latin typeface="+mn-lt"/>
              <a:cs typeface="+mn-cs"/>
            </a:endParaRPr>
          </a:p>
        </p:txBody>
      </p:sp>
      <p:sp>
        <p:nvSpPr>
          <p:cNvPr id="2" name="Title 1">
            <a:extLst>
              <a:ext uri="{FF2B5EF4-FFF2-40B4-BE49-F238E27FC236}">
                <a16:creationId xmlns:a16="http://schemas.microsoft.com/office/drawing/2014/main" id="{D9AFCDDF-C83C-4DBD-A093-7369CA49C252}"/>
              </a:ext>
            </a:extLst>
          </p:cNvPr>
          <p:cNvSpPr>
            <a:spLocks noGrp="1"/>
          </p:cNvSpPr>
          <p:nvPr>
            <p:ph type="title"/>
          </p:nvPr>
        </p:nvSpPr>
        <p:spPr>
          <a:xfrm>
            <a:off x="350520" y="228600"/>
            <a:ext cx="5715000" cy="838200"/>
          </a:xfrm>
          <a:solidFill>
            <a:schemeClr val="tx1"/>
          </a:solidFill>
          <a:ln>
            <a:miter lim="800000"/>
            <a:headEnd/>
            <a:tailEnd/>
          </a:ln>
        </p:spPr>
        <p:txBody>
          <a:bodyPr>
            <a:normAutofit/>
          </a:bodyPr>
          <a:lstStyle/>
          <a:p>
            <a:pPr eaLnBrk="1" hangingPunct="1">
              <a:defRPr/>
            </a:pPr>
            <a:r>
              <a:rPr lang="en-US" sz="3600" dirty="0">
                <a:ln w="6350">
                  <a:noFill/>
                </a:ln>
                <a:solidFill>
                  <a:srgbClr val="C00000"/>
                </a:solidFill>
                <a:effectLst/>
              </a:rPr>
              <a:t>Terminal 3 Beijing Airport</a:t>
            </a:r>
            <a:endParaRPr lang="en-US" sz="3600" dirty="0">
              <a:ln w="1905">
                <a:no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EEE39-1126-4FFB-84CF-2FDF60FF4A54}"/>
              </a:ext>
            </a:extLst>
          </p:cNvPr>
          <p:cNvSpPr>
            <a:spLocks noGrp="1"/>
          </p:cNvSpPr>
          <p:nvPr>
            <p:ph type="title"/>
          </p:nvPr>
        </p:nvSpPr>
        <p:spPr>
          <a:xfrm>
            <a:off x="609600" y="958534"/>
            <a:ext cx="10972800" cy="924274"/>
          </a:xfrm>
          <a:ln>
            <a:miter lim="800000"/>
            <a:headEnd/>
            <a:tailEnd/>
          </a:ln>
        </p:spPr>
        <p:txBody>
          <a:bodyPr>
            <a:normAutofit/>
          </a:bodyPr>
          <a:lstStyle/>
          <a:p>
            <a:pPr eaLnBrk="1" hangingPunct="1">
              <a:defRPr/>
            </a:pPr>
            <a:r>
              <a:rPr lang="en-US" dirty="0">
                <a:ln w="12700">
                  <a:noFill/>
                  <a:prstDash val="solid"/>
                </a:ln>
                <a:effectLst>
                  <a:outerShdw blurRad="41275" dist="20320" dir="1800000" algn="tl" rotWithShape="0">
                    <a:srgbClr val="000000">
                      <a:alpha val="40000"/>
                    </a:srgbClr>
                  </a:outerShdw>
                </a:effectLst>
              </a:rPr>
              <a:t>Three Gorges Dam</a:t>
            </a:r>
          </a:p>
        </p:txBody>
      </p:sp>
      <p:sp>
        <p:nvSpPr>
          <p:cNvPr id="3" name="Content Placeholder 2">
            <a:extLst>
              <a:ext uri="{FF2B5EF4-FFF2-40B4-BE49-F238E27FC236}">
                <a16:creationId xmlns:a16="http://schemas.microsoft.com/office/drawing/2014/main" id="{3A7DD6D2-FCFA-448C-B7A0-CE8710A46DE5}"/>
              </a:ext>
            </a:extLst>
          </p:cNvPr>
          <p:cNvSpPr>
            <a:spLocks noGrp="1"/>
          </p:cNvSpPr>
          <p:nvPr>
            <p:ph idx="1"/>
          </p:nvPr>
        </p:nvSpPr>
        <p:spPr>
          <a:xfrm>
            <a:off x="609600" y="1882808"/>
            <a:ext cx="7010400" cy="707992"/>
          </a:xfrm>
          <a:ln>
            <a:miter lim="800000"/>
            <a:headEnd/>
            <a:tailEnd/>
          </a:ln>
        </p:spPr>
        <p:txBody>
          <a:bodyPr/>
          <a:lstStyle/>
          <a:p>
            <a:pPr marL="65087" indent="0" eaLnBrk="1" hangingPunct="1">
              <a:buNone/>
              <a:defRPr/>
            </a:pPr>
            <a:r>
              <a:rPr lang="en-US" dirty="0">
                <a:ln w="12700">
                  <a:noFill/>
                  <a:prstDash val="solid"/>
                </a:ln>
                <a:effectLst>
                  <a:outerShdw blurRad="41275" dist="20320" dir="1800000" algn="tl" rotWithShape="0">
                    <a:srgbClr val="000000">
                      <a:alpha val="40000"/>
                    </a:srgbClr>
                  </a:outerShdw>
                </a:effectLst>
              </a:rPr>
              <a:t>World’s biggest hydro-electric dam.</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5235" name="TextBox 3">
            <a:extLst>
              <a:ext uri="{FF2B5EF4-FFF2-40B4-BE49-F238E27FC236}">
                <a16:creationId xmlns:a16="http://schemas.microsoft.com/office/drawing/2014/main" id="{24493878-C3A1-447B-84D4-42B1F09C79C3}"/>
              </a:ext>
            </a:extLst>
          </p:cNvPr>
          <p:cNvSpPr txBox="1">
            <a:spLocks noChangeArrowheads="1"/>
          </p:cNvSpPr>
          <p:nvPr/>
        </p:nvSpPr>
        <p:spPr bwMode="auto">
          <a:xfrm>
            <a:off x="762000" y="6309360"/>
            <a:ext cx="7239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a:t>CIA Factbook</a:t>
            </a:r>
          </a:p>
        </p:txBody>
      </p:sp>
      <p:sp>
        <p:nvSpPr>
          <p:cNvPr id="5" name="Rectangle 4">
            <a:extLst>
              <a:ext uri="{FF2B5EF4-FFF2-40B4-BE49-F238E27FC236}">
                <a16:creationId xmlns:a16="http://schemas.microsoft.com/office/drawing/2014/main" id="{410E0796-460B-4EC9-BE4F-31F97E59A475}"/>
              </a:ext>
            </a:extLst>
          </p:cNvPr>
          <p:cNvSpPr/>
          <p:nvPr/>
        </p:nvSpPr>
        <p:spPr>
          <a:xfrm>
            <a:off x="609600" y="3429000"/>
            <a:ext cx="11049000" cy="2677656"/>
          </a:xfrm>
          <a:prstGeom prst="rect">
            <a:avLst/>
          </a:prstGeom>
          <a:solidFill>
            <a:schemeClr val="tx1">
              <a:alpha val="50000"/>
            </a:schemeClr>
          </a:solidFill>
        </p:spPr>
        <p:txBody>
          <a:bodyPr wrap="square">
            <a:spAutoFit/>
          </a:bodyPr>
          <a:lstStyle/>
          <a:p>
            <a:pPr>
              <a:defRPr/>
            </a:pPr>
            <a:r>
              <a:rPr lang="en-US" sz="2800" spc="50" dirty="0">
                <a:ln w="12700" cap="rnd" cmpd="sng">
                  <a:noFill/>
                  <a:prstDash val="solid"/>
                </a:ln>
                <a:solidFill>
                  <a:schemeClr val="bg1"/>
                </a:solidFill>
                <a:latin typeface="Arial" charset="0"/>
                <a:cs typeface="Arial" charset="0"/>
              </a:rPr>
              <a:t>Today China, by many estimates, wants to regain their world leadership. Their architecture is designed to make a statement. The 2008 Olympics made a statement, as did their 60th Anniversary military parades in 2009. They have the most people, the largest reserves of foreign currency and gold—almost 2 trillion dollars </a:t>
            </a:r>
            <a:r>
              <a:rPr lang="en-US" sz="1400" spc="50" dirty="0">
                <a:ln w="12700" cap="rnd" cmpd="sng">
                  <a:noFill/>
                  <a:prstDash val="solid"/>
                </a:ln>
                <a:solidFill>
                  <a:schemeClr val="bg1"/>
                </a:solidFill>
                <a:latin typeface="Arial" charset="0"/>
                <a:cs typeface="Arial" charset="0"/>
              </a:rPr>
              <a:t>(2008 estimate) </a:t>
            </a:r>
            <a:r>
              <a:rPr lang="en-US" sz="2800" spc="50" dirty="0">
                <a:ln w="12700" cap="rnd" cmpd="sng">
                  <a:noFill/>
                  <a:prstDash val="solid"/>
                </a:ln>
                <a:solidFill>
                  <a:schemeClr val="bg1"/>
                </a:solidFill>
                <a:latin typeface="Arial" charset="0"/>
                <a:cs typeface="Arial" charset="0"/>
              </a:rPr>
              <a:t>and the best current account balance.</a:t>
            </a:r>
          </a:p>
        </p:txBody>
      </p:sp>
      <p:sp>
        <p:nvSpPr>
          <p:cNvPr id="7" name="Title 1">
            <a:extLst>
              <a:ext uri="{FF2B5EF4-FFF2-40B4-BE49-F238E27FC236}">
                <a16:creationId xmlns:a16="http://schemas.microsoft.com/office/drawing/2014/main" id="{84CD955B-8DB1-474C-AAF4-D7B3B281E91A}"/>
              </a:ext>
            </a:extLst>
          </p:cNvPr>
          <p:cNvSpPr>
            <a:spLocks noGrp="1"/>
          </p:cNvSpPr>
          <p:nvPr>
            <p:ph type="title"/>
          </p:nvPr>
        </p:nvSpPr>
        <p:spPr>
          <a:xfrm>
            <a:off x="1371600" y="533400"/>
            <a:ext cx="10058400" cy="792162"/>
          </a:xfrm>
        </p:spPr>
        <p:txBody>
          <a:bodyPr/>
          <a:lstStyle/>
          <a:p>
            <a:pPr eaLnBrk="1" hangingPunct="1">
              <a:defRPr/>
            </a:pPr>
            <a:r>
              <a:rPr lang="en-US" altLang="en-US" dirty="0">
                <a:ln>
                  <a:noFill/>
                </a:ln>
                <a:solidFill>
                  <a:schemeClr val="bg1"/>
                </a:solidFill>
                <a:effectLst>
                  <a:outerShdw blurRad="38100" dist="38100" dir="2700000" algn="tl">
                    <a:srgbClr val="000000">
                      <a:alpha val="43137"/>
                    </a:srgbClr>
                  </a:outerShdw>
                </a:effectLst>
              </a:rPr>
              <a:t>Ethnocentrism</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0792B97B-D18B-4D4C-B80F-28D1D63CD80C}"/>
              </a:ext>
            </a:extLst>
          </p:cNvPr>
          <p:cNvSpPr>
            <a:spLocks noGrp="1"/>
          </p:cNvSpPr>
          <p:nvPr>
            <p:ph type="title"/>
          </p:nvPr>
        </p:nvSpPr>
        <p:spPr>
          <a:xfrm>
            <a:off x="1066800" y="685800"/>
            <a:ext cx="10515600" cy="980726"/>
          </a:xfrm>
        </p:spPr>
        <p:txBody>
          <a:bodyPr/>
          <a:lstStyle/>
          <a:p>
            <a:pPr eaLnBrk="1" hangingPunct="1"/>
            <a:r>
              <a:rPr lang="en-US" altLang="en-US" dirty="0">
                <a:ln w="6350">
                  <a:noFill/>
                </a:ln>
                <a:effectLst/>
              </a:rPr>
              <a:t>China Alliance</a:t>
            </a:r>
          </a:p>
        </p:txBody>
      </p:sp>
      <p:sp>
        <p:nvSpPr>
          <p:cNvPr id="96259" name="Content Placeholder 2">
            <a:extLst>
              <a:ext uri="{FF2B5EF4-FFF2-40B4-BE49-F238E27FC236}">
                <a16:creationId xmlns:a16="http://schemas.microsoft.com/office/drawing/2014/main" id="{20C953EB-27E2-4BC3-A467-3462A0A40919}"/>
              </a:ext>
            </a:extLst>
          </p:cNvPr>
          <p:cNvSpPr>
            <a:spLocks noGrp="1"/>
          </p:cNvSpPr>
          <p:nvPr>
            <p:ph idx="1"/>
          </p:nvPr>
        </p:nvSpPr>
        <p:spPr>
          <a:xfrm>
            <a:off x="1219200" y="1882808"/>
            <a:ext cx="9448800" cy="2536792"/>
          </a:xfrm>
          <a:noFill/>
        </p:spPr>
        <p:txBody>
          <a:bodyPr/>
          <a:lstStyle/>
          <a:p>
            <a:pPr marL="65087" indent="0" eaLnBrk="1" hangingPunct="1">
              <a:buNone/>
            </a:pPr>
            <a:r>
              <a:rPr lang="en-US" altLang="en-US" dirty="0"/>
              <a:t>While China is rapidly becoming the chief economic and military rival of the USA, as well as its chief lender, Chinese Christians are likewise coming to be perhaps the greatest ally in global evangelism.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D8881-2A23-4738-AB98-D07ADF21750E}"/>
              </a:ext>
            </a:extLst>
          </p:cNvPr>
          <p:cNvSpPr>
            <a:spLocks noGrp="1"/>
          </p:cNvSpPr>
          <p:nvPr>
            <p:ph type="title"/>
          </p:nvPr>
        </p:nvSpPr>
        <p:spPr>
          <a:xfrm>
            <a:off x="1069976" y="304800"/>
            <a:ext cx="7689848" cy="990600"/>
          </a:xfrm>
          <a:solidFill>
            <a:schemeClr val="accent4">
              <a:lumMod val="75000"/>
            </a:schemeClr>
          </a:solidFill>
          <a:ln>
            <a:miter lim="800000"/>
            <a:headEnd/>
            <a:tailEnd/>
          </a:ln>
        </p:spPr>
        <p:txBody>
          <a:bodyPr/>
          <a:lstStyle/>
          <a:p>
            <a:pPr algn="ctr" eaLnBrk="1" hangingPunct="1">
              <a:defRPr/>
            </a:pPr>
            <a:r>
              <a:rPr lang="en-US" dirty="0">
                <a:ln w="12700">
                  <a:noFill/>
                  <a:prstDash val="solid"/>
                </a:ln>
                <a:effectLst/>
              </a:rPr>
              <a:t>The Great Wall From Space</a:t>
            </a:r>
          </a:p>
        </p:txBody>
      </p:sp>
      <p:cxnSp>
        <p:nvCxnSpPr>
          <p:cNvPr id="4" name="Straight Arrow Connector 3">
            <a:extLst>
              <a:ext uri="{FF2B5EF4-FFF2-40B4-BE49-F238E27FC236}">
                <a16:creationId xmlns:a16="http://schemas.microsoft.com/office/drawing/2014/main" id="{BD06431B-E434-41B3-8214-671D4474DEA6}"/>
              </a:ext>
            </a:extLst>
          </p:cNvPr>
          <p:cNvCxnSpPr>
            <a:cxnSpLocks/>
          </p:cNvCxnSpPr>
          <p:nvPr/>
        </p:nvCxnSpPr>
        <p:spPr>
          <a:xfrm>
            <a:off x="4800600" y="1144590"/>
            <a:ext cx="1674814" cy="137159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6" name="Straight Arrow Connector 5">
            <a:extLst>
              <a:ext uri="{FF2B5EF4-FFF2-40B4-BE49-F238E27FC236}">
                <a16:creationId xmlns:a16="http://schemas.microsoft.com/office/drawing/2014/main" id="{A37F64EF-C7CE-4F2E-AAF6-927413A5CDED}"/>
              </a:ext>
            </a:extLst>
          </p:cNvPr>
          <p:cNvCxnSpPr>
            <a:cxnSpLocks/>
          </p:cNvCxnSpPr>
          <p:nvPr/>
        </p:nvCxnSpPr>
        <p:spPr>
          <a:xfrm>
            <a:off x="4800600" y="1144588"/>
            <a:ext cx="3886200" cy="53181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8" name="Straight Arrow Connector 7">
            <a:extLst>
              <a:ext uri="{FF2B5EF4-FFF2-40B4-BE49-F238E27FC236}">
                <a16:creationId xmlns:a16="http://schemas.microsoft.com/office/drawing/2014/main" id="{40CE0F9A-0C1A-44CF-86D6-F9ECD1782AB1}"/>
              </a:ext>
            </a:extLst>
          </p:cNvPr>
          <p:cNvCxnSpPr>
            <a:cxnSpLocks/>
          </p:cNvCxnSpPr>
          <p:nvPr/>
        </p:nvCxnSpPr>
        <p:spPr>
          <a:xfrm flipH="1">
            <a:off x="4038600" y="1144588"/>
            <a:ext cx="762001" cy="396081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EECD-CD76-4F9A-A810-37D9176685CB}"/>
              </a:ext>
            </a:extLst>
          </p:cNvPr>
          <p:cNvSpPr>
            <a:spLocks noGrp="1"/>
          </p:cNvSpPr>
          <p:nvPr>
            <p:ph type="title"/>
          </p:nvPr>
        </p:nvSpPr>
        <p:spPr>
          <a:xfrm>
            <a:off x="1066800" y="225424"/>
            <a:ext cx="10058400" cy="838200"/>
          </a:xfrm>
        </p:spPr>
        <p:txBody>
          <a:bodyPr/>
          <a:lstStyle/>
          <a:p>
            <a:pPr marL="0" indent="0" eaLnBrk="1" fontAlgn="auto" hangingPunct="1">
              <a:spcAft>
                <a:spcPts val="0"/>
              </a:spcAft>
              <a:defRPr/>
            </a:pPr>
            <a:r>
              <a:rPr lang="en-US" dirty="0">
                <a:solidFill>
                  <a:srgbClr val="FF0000"/>
                </a:solidFill>
              </a:rPr>
              <a:t>First Opium War</a:t>
            </a:r>
          </a:p>
        </p:txBody>
      </p:sp>
      <p:sp>
        <p:nvSpPr>
          <p:cNvPr id="3" name="Content Placeholder 2">
            <a:extLst>
              <a:ext uri="{FF2B5EF4-FFF2-40B4-BE49-F238E27FC236}">
                <a16:creationId xmlns:a16="http://schemas.microsoft.com/office/drawing/2014/main" id="{F3214912-0FD5-4A76-BD9B-3708EC8CF0B2}"/>
              </a:ext>
            </a:extLst>
          </p:cNvPr>
          <p:cNvSpPr>
            <a:spLocks noGrp="1"/>
          </p:cNvSpPr>
          <p:nvPr>
            <p:ph idx="1"/>
          </p:nvPr>
        </p:nvSpPr>
        <p:spPr>
          <a:xfrm>
            <a:off x="1066800" y="1066800"/>
            <a:ext cx="10058400" cy="5105400"/>
          </a:xfrm>
        </p:spPr>
        <p:txBody>
          <a:bodyPr>
            <a:normAutofit lnSpcReduction="10000"/>
          </a:bodyPr>
          <a:lstStyle/>
          <a:p>
            <a:pPr marL="64008" indent="0" eaLnBrk="1" fontAlgn="auto" hangingPunct="1">
              <a:spcAft>
                <a:spcPts val="0"/>
              </a:spcAft>
              <a:buNone/>
              <a:defRPr/>
            </a:pPr>
            <a:r>
              <a:rPr lang="en-US" dirty="0"/>
              <a:t>Britain incurred a trade deficit with China, which would only accept silver bullion in payment for tea, etc. To reverse this, they created an opium monopoly and a market for addicts within China. By 1838 the British imported over 1,400 tons of opium annually, despite opium use being illegal in China, at least since 1810. The Chinese began a trade embargo against Britain. To force resumption of trade a large British army and several gunships defeated the Chinese during 1840-42 and were forced to open four ports to Britain and pay war reparations.</a:t>
            </a:r>
          </a:p>
        </p:txBody>
      </p:sp>
      <p:sp>
        <p:nvSpPr>
          <p:cNvPr id="49156" name="TextBox 3">
            <a:extLst>
              <a:ext uri="{FF2B5EF4-FFF2-40B4-BE49-F238E27FC236}">
                <a16:creationId xmlns:a16="http://schemas.microsoft.com/office/drawing/2014/main" id="{9DF6B80B-673E-4C13-921B-1F5C2D33E652}"/>
              </a:ext>
            </a:extLst>
          </p:cNvPr>
          <p:cNvSpPr txBox="1">
            <a:spLocks noChangeArrowheads="1"/>
          </p:cNvSpPr>
          <p:nvPr/>
        </p:nvSpPr>
        <p:spPr bwMode="auto">
          <a:xfrm>
            <a:off x="1219200" y="6324601"/>
            <a:ext cx="784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a:latin typeface="Century Gothic" panose="020B0502020202020204" pitchFamily="34" charset="0"/>
              </a:rPr>
              <a:t>http://en.wikipedia.org/wiki/Opium_war  accessed 11/26/09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45E88-93FE-4575-92F3-25E545BE8405}"/>
              </a:ext>
            </a:extLst>
          </p:cNvPr>
          <p:cNvSpPr>
            <a:spLocks noGrp="1"/>
          </p:cNvSpPr>
          <p:nvPr>
            <p:ph type="title"/>
          </p:nvPr>
        </p:nvSpPr>
        <p:spPr>
          <a:xfrm>
            <a:off x="1066800" y="228600"/>
            <a:ext cx="10058400" cy="980726"/>
          </a:xfrm>
        </p:spPr>
        <p:txBody>
          <a:bodyPr/>
          <a:lstStyle/>
          <a:p>
            <a:pPr marL="0" indent="0" eaLnBrk="1" fontAlgn="auto" hangingPunct="1">
              <a:spcAft>
                <a:spcPts val="0"/>
              </a:spcAft>
              <a:defRPr/>
            </a:pPr>
            <a:r>
              <a:rPr lang="en-US" dirty="0">
                <a:solidFill>
                  <a:schemeClr val="accent1">
                    <a:tint val="83000"/>
                    <a:satMod val="150000"/>
                  </a:schemeClr>
                </a:solidFill>
              </a:rPr>
              <a:t>Second Opium War</a:t>
            </a:r>
          </a:p>
        </p:txBody>
      </p:sp>
      <p:sp>
        <p:nvSpPr>
          <p:cNvPr id="50179" name="Content Placeholder 2">
            <a:extLst>
              <a:ext uri="{FF2B5EF4-FFF2-40B4-BE49-F238E27FC236}">
                <a16:creationId xmlns:a16="http://schemas.microsoft.com/office/drawing/2014/main" id="{E02DA629-536C-4150-84D8-7A09F312FF7B}"/>
              </a:ext>
            </a:extLst>
          </p:cNvPr>
          <p:cNvSpPr>
            <a:spLocks noGrp="1"/>
          </p:cNvSpPr>
          <p:nvPr>
            <p:ph idx="1"/>
          </p:nvPr>
        </p:nvSpPr>
        <p:spPr>
          <a:xfrm>
            <a:off x="1066800" y="1447801"/>
            <a:ext cx="10058400" cy="3657600"/>
          </a:xfrm>
        </p:spPr>
        <p:txBody>
          <a:bodyPr/>
          <a:lstStyle/>
          <a:p>
            <a:pPr marL="65087" indent="0" eaLnBrk="1" hangingPunct="1">
              <a:buNone/>
            </a:pPr>
            <a:r>
              <a:rPr lang="en-US" altLang="en-US" dirty="0"/>
              <a:t>The Second Opium War (1856-60) was fought for similar reasons, and resulted in British and French conquest of China, and opening of 10 new port cities. Christian missionaries were also allowed to travel in China.</a:t>
            </a:r>
          </a:p>
          <a:p>
            <a:pPr marL="65087" indent="0" eaLnBrk="1" hangingPunct="1">
              <a:buNone/>
            </a:pPr>
            <a:r>
              <a:rPr lang="en-US" altLang="en-US" dirty="0"/>
              <a:t>Western canon, ships and muskets were clearly superior.</a:t>
            </a:r>
          </a:p>
        </p:txBody>
      </p:sp>
      <p:sp>
        <p:nvSpPr>
          <p:cNvPr id="50180" name="TextBox 3">
            <a:extLst>
              <a:ext uri="{FF2B5EF4-FFF2-40B4-BE49-F238E27FC236}">
                <a16:creationId xmlns:a16="http://schemas.microsoft.com/office/drawing/2014/main" id="{602D8AAA-3290-49EE-B931-3EF0A15D1757}"/>
              </a:ext>
            </a:extLst>
          </p:cNvPr>
          <p:cNvSpPr txBox="1">
            <a:spLocks noChangeArrowheads="1"/>
          </p:cNvSpPr>
          <p:nvPr/>
        </p:nvSpPr>
        <p:spPr bwMode="auto">
          <a:xfrm>
            <a:off x="1219200" y="5845811"/>
            <a:ext cx="762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latin typeface="Century Gothic" panose="020B0502020202020204" pitchFamily="34" charset="0"/>
              </a:rPr>
              <a:t>http://en.wikipedia.org/wiki/Opium_war  accessed 11/26/09; Shaun Boa, descendant of the Quin Dynasty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6477F8E9-E7D4-4BC7-B810-F8F3D1B5E24F}"/>
              </a:ext>
            </a:extLst>
          </p:cNvPr>
          <p:cNvSpPr>
            <a:spLocks noGrp="1"/>
          </p:cNvSpPr>
          <p:nvPr>
            <p:ph type="title"/>
          </p:nvPr>
        </p:nvSpPr>
        <p:spPr>
          <a:xfrm>
            <a:off x="1066800" y="381000"/>
            <a:ext cx="10058400" cy="1066800"/>
          </a:xfrm>
        </p:spPr>
        <p:txBody>
          <a:bodyPr>
            <a:normAutofit/>
          </a:bodyPr>
          <a:lstStyle/>
          <a:p>
            <a:pPr eaLnBrk="1" hangingPunct="1"/>
            <a:r>
              <a:rPr lang="en-US" altLang="en-US" dirty="0">
                <a:solidFill>
                  <a:srgbClr val="FF0000"/>
                </a:solidFill>
              </a:rPr>
              <a:t>The Boxer Rebellion (1898-1901)</a:t>
            </a:r>
          </a:p>
        </p:txBody>
      </p:sp>
      <p:sp>
        <p:nvSpPr>
          <p:cNvPr id="51203" name="Content Placeholder 2">
            <a:extLst>
              <a:ext uri="{FF2B5EF4-FFF2-40B4-BE49-F238E27FC236}">
                <a16:creationId xmlns:a16="http://schemas.microsoft.com/office/drawing/2014/main" id="{4FE32FEF-F845-4FDD-A641-170096321590}"/>
              </a:ext>
            </a:extLst>
          </p:cNvPr>
          <p:cNvSpPr>
            <a:spLocks noGrp="1"/>
          </p:cNvSpPr>
          <p:nvPr>
            <p:ph idx="1"/>
          </p:nvPr>
        </p:nvSpPr>
        <p:spPr>
          <a:xfrm>
            <a:off x="1066800" y="1219200"/>
            <a:ext cx="10058400" cy="4953000"/>
          </a:xfrm>
        </p:spPr>
        <p:txBody>
          <a:bodyPr/>
          <a:lstStyle/>
          <a:p>
            <a:pPr marL="65087" indent="0" eaLnBrk="1" hangingPunct="1">
              <a:buNone/>
            </a:pPr>
            <a:r>
              <a:rPr lang="en-US" altLang="en-US" sz="2800" dirty="0"/>
              <a:t>Variously described as a war against Christianity or against foreign imperialism and extraterritoriality, the Empress Dowager </a:t>
            </a:r>
            <a:r>
              <a:rPr lang="en-US" altLang="en-US" sz="2800" dirty="0" err="1"/>
              <a:t>Cixi</a:t>
            </a:r>
            <a:r>
              <a:rPr lang="en-US" altLang="en-US" sz="2800" dirty="0"/>
              <a:t> used the “Society of Righteous and Harmonious Fists” to expel foreigners from China. They used martial arts, boxer-like.</a:t>
            </a:r>
          </a:p>
          <a:p>
            <a:pPr lvl="1" eaLnBrk="1" hangingPunct="1"/>
            <a:r>
              <a:rPr lang="en-US" altLang="en-US" sz="2400" dirty="0"/>
              <a:t>In the end, hundreds of missionaries and about 32,000 Chinese Christians were massacred.</a:t>
            </a:r>
          </a:p>
          <a:p>
            <a:pPr lvl="1" eaLnBrk="1" hangingPunct="1"/>
            <a:r>
              <a:rPr lang="en-US" altLang="en-US" sz="2400" i="1" dirty="0"/>
              <a:t>“By June 1900, placards calling for the death of foreigners and Christians covered the walls around Beijing. Armed bands combed the streets of the city, setting fire to homes and "with imperial blessing" killing Chinese Christians and foreigners</a:t>
            </a:r>
            <a:r>
              <a:rPr lang="en-US" altLang="en-US" sz="2400" dirty="0"/>
              <a:t>. --Father Geoffrey </a:t>
            </a:r>
            <a:r>
              <a:rPr lang="en-US" altLang="en-US" sz="2400" dirty="0" err="1"/>
              <a:t>Korz</a:t>
            </a:r>
            <a:r>
              <a:rPr lang="en-US" altLang="en-US" sz="2400" dirty="0"/>
              <a:t>, of the Orthodox church</a:t>
            </a:r>
            <a:r>
              <a:rPr lang="en-US" altLang="en-US" sz="2400" baseline="30000" dirty="0"/>
              <a:t>”</a:t>
            </a:r>
            <a:endParaRPr lang="en-US" altLang="en-US" sz="2400" dirty="0"/>
          </a:p>
        </p:txBody>
      </p:sp>
      <p:sp>
        <p:nvSpPr>
          <p:cNvPr id="51204" name="TextBox 3">
            <a:extLst>
              <a:ext uri="{FF2B5EF4-FFF2-40B4-BE49-F238E27FC236}">
                <a16:creationId xmlns:a16="http://schemas.microsoft.com/office/drawing/2014/main" id="{C20ABDFD-4384-44F6-BC63-7D221E7F2CAC}"/>
              </a:ext>
            </a:extLst>
          </p:cNvPr>
          <p:cNvSpPr txBox="1">
            <a:spLocks noChangeArrowheads="1"/>
          </p:cNvSpPr>
          <p:nvPr/>
        </p:nvSpPr>
        <p:spPr bwMode="auto">
          <a:xfrm>
            <a:off x="1219200" y="6323012"/>
            <a:ext cx="6781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dirty="0"/>
              <a:t>http://en.wikipedia.org/wiki/Boxer_Rebellion  accessed 12/4/09</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ustom 1">
      <a:dk1>
        <a:sysClr val="windowText" lastClr="000000"/>
      </a:dk1>
      <a:lt1>
        <a:sysClr val="window" lastClr="FFFFFF"/>
      </a:lt1>
      <a:dk2>
        <a:srgbClr val="666666"/>
      </a:dk2>
      <a:lt2>
        <a:srgbClr val="D2D2D2"/>
      </a:lt2>
      <a:accent1>
        <a:srgbClr val="FF0000"/>
      </a:accent1>
      <a:accent2>
        <a:srgbClr val="E40059"/>
      </a:accent2>
      <a:accent3>
        <a:srgbClr val="C00000"/>
      </a:accent3>
      <a:accent4>
        <a:srgbClr val="C00000"/>
      </a:accent4>
      <a:accent5>
        <a:srgbClr val="262626"/>
      </a:accent5>
      <a:accent6>
        <a:srgbClr val="0C0C0C"/>
      </a:accent6>
      <a:hlink>
        <a:srgbClr val="FF0000"/>
      </a:hlink>
      <a:folHlink>
        <a:srgbClr val="FF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2261</TotalTime>
  <Words>4521</Words>
  <Application>Microsoft Office PowerPoint</Application>
  <PresentationFormat>Widescreen</PresentationFormat>
  <Paragraphs>283</Paragraphs>
  <Slides>53</Slides>
  <Notes>53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Calibri</vt:lpstr>
      <vt:lpstr>Century Gothic</vt:lpstr>
      <vt:lpstr>Corbel</vt:lpstr>
      <vt:lpstr>Franklin Gothic Book</vt:lpstr>
      <vt:lpstr>Gill Sans MT</vt:lpstr>
      <vt:lpstr>Verdana</vt:lpstr>
      <vt:lpstr>Wingdings 2</vt:lpstr>
      <vt:lpstr>Verve</vt:lpstr>
      <vt:lpstr>China Notes</vt:lpstr>
      <vt:lpstr>Ancient Kingdom</vt:lpstr>
      <vt:lpstr>Why Did China Decline?</vt:lpstr>
      <vt:lpstr>Achievements</vt:lpstr>
      <vt:lpstr>Ethnocentrism</vt:lpstr>
      <vt:lpstr>The Great Wall From Space</vt:lpstr>
      <vt:lpstr>First Opium War</vt:lpstr>
      <vt:lpstr>Second Opium War</vt:lpstr>
      <vt:lpstr>The Boxer Rebellion (1898-1901)</vt:lpstr>
      <vt:lpstr>Reparations and Revenge</vt:lpstr>
      <vt:lpstr>Foreign Missionaries</vt:lpstr>
      <vt:lpstr>Communist China</vt:lpstr>
      <vt:lpstr>PowerPoint Presentation</vt:lpstr>
      <vt:lpstr>Persecution of Christians</vt:lpstr>
      <vt:lpstr>Li Tianen</vt:lpstr>
      <vt:lpstr>Death of the “church”</vt:lpstr>
      <vt:lpstr>PowerPoint Presentation</vt:lpstr>
      <vt:lpstr>God Used the Revolution for Good</vt:lpstr>
      <vt:lpstr>God Used the Revolution for Good</vt:lpstr>
      <vt:lpstr>Tiananmen Square 1989</vt:lpstr>
      <vt:lpstr>Chinese Religions</vt:lpstr>
      <vt:lpstr>The Chinese Church Today</vt:lpstr>
      <vt:lpstr>Three Basic Chinese Churches</vt:lpstr>
      <vt:lpstr>Underground Churches</vt:lpstr>
      <vt:lpstr>Underground Pastors</vt:lpstr>
      <vt:lpstr>Underground Pastors</vt:lpstr>
      <vt:lpstr>Three-Self Patriotic Movement (TSPM)</vt:lpstr>
      <vt:lpstr>Three-Self Patriotic Movement (TSPM)</vt:lpstr>
      <vt:lpstr>Third Wave Churches</vt:lpstr>
      <vt:lpstr>PowerPoint Presentation</vt:lpstr>
      <vt:lpstr>The Holy Spirit is Working</vt:lpstr>
      <vt:lpstr>Rapid Church Growth</vt:lpstr>
      <vt:lpstr>Factory Evangelism</vt:lpstr>
      <vt:lpstr>7 Core Values of Urban Church Leaders</vt:lpstr>
      <vt:lpstr>Back to Jerusalem Movement</vt:lpstr>
      <vt:lpstr>PowerPoint Presentation</vt:lpstr>
      <vt:lpstr>Secret Missionary Training Schools</vt:lpstr>
      <vt:lpstr>Unnamed Christian Fellowship</vt:lpstr>
      <vt:lpstr>Unnamed Fellowship, continued</vt:lpstr>
      <vt:lpstr>Focusing Outside the Walls</vt:lpstr>
      <vt:lpstr>Expecting To Die</vt:lpstr>
      <vt:lpstr>Continuing Persecution?</vt:lpstr>
      <vt:lpstr>Linfen Fushan Church</vt:lpstr>
      <vt:lpstr>The Chinese Underground Church</vt:lpstr>
      <vt:lpstr>How to Pray</vt:lpstr>
      <vt:lpstr>One-Child Families</vt:lpstr>
      <vt:lpstr>Shanghai</vt:lpstr>
      <vt:lpstr>Beijing From Space</vt:lpstr>
      <vt:lpstr>PowerPoint Presentation</vt:lpstr>
      <vt:lpstr>Terminal 3 Beijing Airport</vt:lpstr>
      <vt:lpstr>Three Gorges Dam</vt:lpstr>
      <vt:lpstr>Ethnocentrism</vt:lpstr>
      <vt:lpstr>China Alliance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Walt Robertson</cp:lastModifiedBy>
  <cp:revision>205</cp:revision>
  <dcterms:created xsi:type="dcterms:W3CDTF">2009-11-20T16:03:58Z</dcterms:created>
  <dcterms:modified xsi:type="dcterms:W3CDTF">2021-02-10T22:17:38Z</dcterms:modified>
</cp:coreProperties>
</file>