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0.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5" r:id="rId4"/>
    <p:sldMasterId id="2147483679" r:id="rId5"/>
    <p:sldMasterId id="2147483682" r:id="rId6"/>
    <p:sldMasterId id="2147483694" r:id="rId7"/>
    <p:sldMasterId id="2147483706" r:id="rId8"/>
    <p:sldMasterId id="2147483709" r:id="rId9"/>
    <p:sldMasterId id="2147483711" r:id="rId10"/>
    <p:sldMasterId id="2147483714" r:id="rId11"/>
    <p:sldMasterId id="2147483718" r:id="rId12"/>
  </p:sldMasterIdLst>
  <p:notesMasterIdLst>
    <p:notesMasterId r:id="rId65"/>
  </p:notesMasterIdLst>
  <p:handoutMasterIdLst>
    <p:handoutMasterId r:id="rId66"/>
  </p:handoutMasterIdLst>
  <p:sldIdLst>
    <p:sldId id="256" r:id="rId13"/>
    <p:sldId id="292" r:id="rId14"/>
    <p:sldId id="275" r:id="rId15"/>
    <p:sldId id="271" r:id="rId16"/>
    <p:sldId id="319" r:id="rId17"/>
    <p:sldId id="276" r:id="rId18"/>
    <p:sldId id="326" r:id="rId19"/>
    <p:sldId id="287" r:id="rId20"/>
    <p:sldId id="288" r:id="rId21"/>
    <p:sldId id="320" r:id="rId22"/>
    <p:sldId id="321" r:id="rId23"/>
    <p:sldId id="322" r:id="rId24"/>
    <p:sldId id="277" r:id="rId25"/>
    <p:sldId id="325" r:id="rId26"/>
    <p:sldId id="323" r:id="rId27"/>
    <p:sldId id="279" r:id="rId28"/>
    <p:sldId id="281" r:id="rId29"/>
    <p:sldId id="280" r:id="rId30"/>
    <p:sldId id="284" r:id="rId31"/>
    <p:sldId id="285" r:id="rId32"/>
    <p:sldId id="286" r:id="rId33"/>
    <p:sldId id="289" r:id="rId34"/>
    <p:sldId id="290" r:id="rId35"/>
    <p:sldId id="291" r:id="rId36"/>
    <p:sldId id="283" r:id="rId37"/>
    <p:sldId id="294" r:id="rId38"/>
    <p:sldId id="295" r:id="rId39"/>
    <p:sldId id="324" r:id="rId40"/>
    <p:sldId id="296" r:id="rId41"/>
    <p:sldId id="297" r:id="rId42"/>
    <p:sldId id="298" r:id="rId43"/>
    <p:sldId id="293" r:id="rId44"/>
    <p:sldId id="299" r:id="rId45"/>
    <p:sldId id="300" r:id="rId46"/>
    <p:sldId id="301" r:id="rId47"/>
    <p:sldId id="304" r:id="rId48"/>
    <p:sldId id="305" r:id="rId49"/>
    <p:sldId id="306" r:id="rId50"/>
    <p:sldId id="302" r:id="rId51"/>
    <p:sldId id="303"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4C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87" autoAdjust="0"/>
    <p:restoredTop sz="95294" autoAdjust="0"/>
  </p:normalViewPr>
  <p:slideViewPr>
    <p:cSldViewPr>
      <p:cViewPr varScale="1">
        <p:scale>
          <a:sx n="111" d="100"/>
          <a:sy n="111" d="100"/>
        </p:scale>
        <p:origin x="126" y="120"/>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Missions-General\Missions%20Stats\IBMR%20Stats\IBMR%202020%20Stats\World%20Religions%2020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Global Religions 2020</a:t>
            </a:r>
          </a:p>
        </c:rich>
      </c:tx>
      <c:layout>
        <c:manualLayout>
          <c:xMode val="edge"/>
          <c:yMode val="edge"/>
          <c:x val="0.59419444444444447"/>
          <c:y val="6.700168682461947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B48-4B2E-AB97-88E63CD8B10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B48-4B2E-AB97-88E63CD8B10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B48-4B2E-AB97-88E63CD8B1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B48-4B2E-AB97-88E63CD8B104}"/>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B48-4B2E-AB97-88E63CD8B104}"/>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5B48-4B2E-AB97-88E63CD8B104}"/>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5B48-4B2E-AB97-88E63CD8B104}"/>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5B48-4B2E-AB97-88E63CD8B104}"/>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Sheet1!$B$4:$B$11</c:f>
              <c:strCache>
                <c:ptCount val="8"/>
                <c:pt idx="0">
                  <c:v>Christians</c:v>
                </c:pt>
                <c:pt idx="1">
                  <c:v>Muslims</c:v>
                </c:pt>
                <c:pt idx="2">
                  <c:v>Hindus</c:v>
                </c:pt>
                <c:pt idx="3">
                  <c:v>Non-religious</c:v>
                </c:pt>
                <c:pt idx="4">
                  <c:v>Buddhists</c:v>
                </c:pt>
                <c:pt idx="5">
                  <c:v>Chinese folk-religionists</c:v>
                </c:pt>
                <c:pt idx="6">
                  <c:v>Ethnoreligionists</c:v>
                </c:pt>
                <c:pt idx="7">
                  <c:v>Other</c:v>
                </c:pt>
              </c:strCache>
            </c:strRef>
          </c:cat>
          <c:val>
            <c:numRef>
              <c:f>Sheet1!$C$4:$C$11</c:f>
              <c:numCache>
                <c:formatCode>General</c:formatCode>
                <c:ptCount val="8"/>
                <c:pt idx="0">
                  <c:v>2518834</c:v>
                </c:pt>
                <c:pt idx="1">
                  <c:v>1893345</c:v>
                </c:pt>
                <c:pt idx="2">
                  <c:v>1062595</c:v>
                </c:pt>
                <c:pt idx="3">
                  <c:v>878717</c:v>
                </c:pt>
                <c:pt idx="4" formatCode="#,##0">
                  <c:v>545584</c:v>
                </c:pt>
                <c:pt idx="5">
                  <c:v>468411</c:v>
                </c:pt>
                <c:pt idx="6">
                  <c:v>269498</c:v>
                </c:pt>
                <c:pt idx="7">
                  <c:v>158499</c:v>
                </c:pt>
              </c:numCache>
            </c:numRef>
          </c:val>
          <c:extLst>
            <c:ext xmlns:c16="http://schemas.microsoft.com/office/drawing/2014/chart" uri="{C3380CC4-5D6E-409C-BE32-E72D297353CC}">
              <c16:uniqueId val="{00000010-5B48-4B2E-AB97-88E63CD8B104}"/>
            </c:ext>
          </c:extLst>
        </c:ser>
        <c:dLbls>
          <c:dLblPos val="bestFit"/>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7/25/2020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7/25/2020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kumimoji="1" sz="1200">
                <a:solidFill>
                  <a:schemeClr val="tx1"/>
                </a:solidFill>
                <a:latin typeface="Tahoma" panose="020B0604030504040204" pitchFamily="34" charset="0"/>
              </a:defRPr>
            </a:lvl1pPr>
            <a:lvl2pPr marL="742950" indent="-285750" defTabSz="933450">
              <a:spcBef>
                <a:spcPct val="30000"/>
              </a:spcBef>
              <a:defRPr kumimoji="1" sz="1200">
                <a:solidFill>
                  <a:schemeClr val="tx1"/>
                </a:solidFill>
                <a:latin typeface="Tahoma" panose="020B0604030504040204" pitchFamily="34" charset="0"/>
              </a:defRPr>
            </a:lvl2pPr>
            <a:lvl3pPr marL="1143000" indent="-228600" defTabSz="933450">
              <a:spcBef>
                <a:spcPct val="30000"/>
              </a:spcBef>
              <a:defRPr kumimoji="1" sz="1200">
                <a:solidFill>
                  <a:schemeClr val="tx1"/>
                </a:solidFill>
                <a:latin typeface="Tahoma" panose="020B0604030504040204" pitchFamily="34" charset="0"/>
              </a:defRPr>
            </a:lvl3pPr>
            <a:lvl4pPr marL="1600200" indent="-228600" defTabSz="933450">
              <a:spcBef>
                <a:spcPct val="30000"/>
              </a:spcBef>
              <a:defRPr kumimoji="1" sz="1200">
                <a:solidFill>
                  <a:schemeClr val="tx1"/>
                </a:solidFill>
                <a:latin typeface="Tahoma" panose="020B0604030504040204" pitchFamily="34" charset="0"/>
              </a:defRPr>
            </a:lvl4pPr>
            <a:lvl5pPr marL="2057400" indent="-228600" defTabSz="933450">
              <a:spcBef>
                <a:spcPct val="30000"/>
              </a:spcBef>
              <a:defRPr kumimoji="1" sz="1200">
                <a:solidFill>
                  <a:schemeClr val="tx1"/>
                </a:solidFill>
                <a:latin typeface="Tahoma" panose="020B0604030504040204" pitchFamily="34" charset="0"/>
              </a:defRPr>
            </a:lvl5pPr>
            <a:lvl6pPr marL="2514600" indent="-228600" defTabSz="933450" eaLnBrk="0" fontAlgn="base" hangingPunct="0">
              <a:spcBef>
                <a:spcPct val="30000"/>
              </a:spcBef>
              <a:spcAft>
                <a:spcPct val="0"/>
              </a:spcAft>
              <a:defRPr kumimoji="1" sz="1200">
                <a:solidFill>
                  <a:schemeClr val="tx1"/>
                </a:solidFill>
                <a:latin typeface="Tahoma" panose="020B0604030504040204" pitchFamily="34" charset="0"/>
              </a:defRPr>
            </a:lvl6pPr>
            <a:lvl7pPr marL="2971800" indent="-228600" defTabSz="933450" eaLnBrk="0" fontAlgn="base" hangingPunct="0">
              <a:spcBef>
                <a:spcPct val="30000"/>
              </a:spcBef>
              <a:spcAft>
                <a:spcPct val="0"/>
              </a:spcAft>
              <a:defRPr kumimoji="1" sz="1200">
                <a:solidFill>
                  <a:schemeClr val="tx1"/>
                </a:solidFill>
                <a:latin typeface="Tahoma" panose="020B0604030504040204" pitchFamily="34" charset="0"/>
              </a:defRPr>
            </a:lvl7pPr>
            <a:lvl8pPr marL="3429000" indent="-228600" defTabSz="933450" eaLnBrk="0" fontAlgn="base" hangingPunct="0">
              <a:spcBef>
                <a:spcPct val="30000"/>
              </a:spcBef>
              <a:spcAft>
                <a:spcPct val="0"/>
              </a:spcAft>
              <a:defRPr kumimoji="1" sz="1200">
                <a:solidFill>
                  <a:schemeClr val="tx1"/>
                </a:solidFill>
                <a:latin typeface="Tahoma" panose="020B0604030504040204" pitchFamily="34" charset="0"/>
              </a:defRPr>
            </a:lvl8pPr>
            <a:lvl9pPr marL="3886200" indent="-228600" defTabSz="933450" eaLnBrk="0" fontAlgn="base" hangingPunct="0">
              <a:spcBef>
                <a:spcPct val="30000"/>
              </a:spcBef>
              <a:spcAft>
                <a:spcPct val="0"/>
              </a:spcAft>
              <a:defRPr kumimoji="1" sz="1200">
                <a:solidFill>
                  <a:schemeClr val="tx1"/>
                </a:solidFill>
                <a:latin typeface="Tahoma" panose="020B0604030504040204" pitchFamily="34" charset="0"/>
              </a:defRPr>
            </a:lvl9pPr>
          </a:lstStyle>
          <a:p>
            <a:pPr marL="0" marR="0" lvl="0" indent="0" algn="r" defTabSz="933450" rtl="0" eaLnBrk="1" fontAlgn="auto" latinLnBrk="0" hangingPunct="1">
              <a:lnSpc>
                <a:spcPct val="100000"/>
              </a:lnSpc>
              <a:spcBef>
                <a:spcPct val="0"/>
              </a:spcBef>
              <a:spcAft>
                <a:spcPts val="0"/>
              </a:spcAft>
              <a:buClrTx/>
              <a:buSzTx/>
              <a:buFontTx/>
              <a:buNone/>
              <a:tabLst/>
              <a:defRPr/>
            </a:pPr>
            <a:fld id="{95BD1114-8C1B-4FD6-9176-CAE99F0F4D71}"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33450" rtl="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Tree>
    <p:extLst>
      <p:ext uri="{BB962C8B-B14F-4D97-AF65-F5344CB8AC3E}">
        <p14:creationId xmlns:p14="http://schemas.microsoft.com/office/powerpoint/2010/main" val="2835160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8B5E17-F12A-4F9D-A993-3B99D4F284B9}"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3556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F1CD63-A135-4DD4-9B68-BEB5845A9C29}"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98322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8088"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4875" indent="-241300">
              <a:spcBef>
                <a:spcPct val="30000"/>
              </a:spcBef>
              <a:defRPr sz="1200">
                <a:solidFill>
                  <a:schemeClr val="tx1"/>
                </a:solidFill>
                <a:latin typeface="Calibri" panose="020F0502020204030204" pitchFamily="34" charset="0"/>
              </a:defRPr>
            </a:lvl5pPr>
            <a:lvl6pPr marL="2632075" indent="-241300" eaLnBrk="0" fontAlgn="base" hangingPunct="0">
              <a:spcBef>
                <a:spcPct val="30000"/>
              </a:spcBef>
              <a:spcAft>
                <a:spcPct val="0"/>
              </a:spcAft>
              <a:defRPr sz="1200">
                <a:solidFill>
                  <a:schemeClr val="tx1"/>
                </a:solidFill>
                <a:latin typeface="Calibri" panose="020F0502020204030204" pitchFamily="34" charset="0"/>
              </a:defRPr>
            </a:lvl6pPr>
            <a:lvl7pPr marL="3089275" indent="-241300" eaLnBrk="0" fontAlgn="base" hangingPunct="0">
              <a:spcBef>
                <a:spcPct val="30000"/>
              </a:spcBef>
              <a:spcAft>
                <a:spcPct val="0"/>
              </a:spcAft>
              <a:defRPr sz="1200">
                <a:solidFill>
                  <a:schemeClr val="tx1"/>
                </a:solidFill>
                <a:latin typeface="Calibri" panose="020F0502020204030204" pitchFamily="34" charset="0"/>
              </a:defRPr>
            </a:lvl7pPr>
            <a:lvl8pPr marL="3546475" indent="-241300" eaLnBrk="0" fontAlgn="base" hangingPunct="0">
              <a:spcBef>
                <a:spcPct val="30000"/>
              </a:spcBef>
              <a:spcAft>
                <a:spcPct val="0"/>
              </a:spcAft>
              <a:defRPr sz="1200">
                <a:solidFill>
                  <a:schemeClr val="tx1"/>
                </a:solidFill>
                <a:latin typeface="Calibri" panose="020F0502020204030204" pitchFamily="34" charset="0"/>
              </a:defRPr>
            </a:lvl8pPr>
            <a:lvl9pPr marL="4003675" indent="-2413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4637B-114A-4608-BB72-023F0F36F2F6}"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87797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8088"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4875" indent="-241300">
              <a:spcBef>
                <a:spcPct val="30000"/>
              </a:spcBef>
              <a:defRPr sz="1200">
                <a:solidFill>
                  <a:schemeClr val="tx1"/>
                </a:solidFill>
                <a:latin typeface="Calibri" panose="020F0502020204030204" pitchFamily="34" charset="0"/>
              </a:defRPr>
            </a:lvl5pPr>
            <a:lvl6pPr marL="2632075" indent="-241300" eaLnBrk="0" fontAlgn="base" hangingPunct="0">
              <a:spcBef>
                <a:spcPct val="30000"/>
              </a:spcBef>
              <a:spcAft>
                <a:spcPct val="0"/>
              </a:spcAft>
              <a:defRPr sz="1200">
                <a:solidFill>
                  <a:schemeClr val="tx1"/>
                </a:solidFill>
                <a:latin typeface="Calibri" panose="020F0502020204030204" pitchFamily="34" charset="0"/>
              </a:defRPr>
            </a:lvl6pPr>
            <a:lvl7pPr marL="3089275" indent="-241300" eaLnBrk="0" fontAlgn="base" hangingPunct="0">
              <a:spcBef>
                <a:spcPct val="30000"/>
              </a:spcBef>
              <a:spcAft>
                <a:spcPct val="0"/>
              </a:spcAft>
              <a:defRPr sz="1200">
                <a:solidFill>
                  <a:schemeClr val="tx1"/>
                </a:solidFill>
                <a:latin typeface="Calibri" panose="020F0502020204030204" pitchFamily="34" charset="0"/>
              </a:defRPr>
            </a:lvl7pPr>
            <a:lvl8pPr marL="3546475" indent="-241300" eaLnBrk="0" fontAlgn="base" hangingPunct="0">
              <a:spcBef>
                <a:spcPct val="30000"/>
              </a:spcBef>
              <a:spcAft>
                <a:spcPct val="0"/>
              </a:spcAft>
              <a:defRPr sz="1200">
                <a:solidFill>
                  <a:schemeClr val="tx1"/>
                </a:solidFill>
                <a:latin typeface="Calibri" panose="020F0502020204030204" pitchFamily="34" charset="0"/>
              </a:defRPr>
            </a:lvl8pPr>
            <a:lvl9pPr marL="4003675" indent="-2413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6C146D-7A95-4694-B374-65612DCD9447}"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5969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8088"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4875" indent="-241300">
              <a:spcBef>
                <a:spcPct val="30000"/>
              </a:spcBef>
              <a:defRPr sz="1200">
                <a:solidFill>
                  <a:schemeClr val="tx1"/>
                </a:solidFill>
                <a:latin typeface="Calibri" panose="020F0502020204030204" pitchFamily="34" charset="0"/>
              </a:defRPr>
            </a:lvl5pPr>
            <a:lvl6pPr marL="2632075" indent="-241300" eaLnBrk="0" fontAlgn="base" hangingPunct="0">
              <a:spcBef>
                <a:spcPct val="30000"/>
              </a:spcBef>
              <a:spcAft>
                <a:spcPct val="0"/>
              </a:spcAft>
              <a:defRPr sz="1200">
                <a:solidFill>
                  <a:schemeClr val="tx1"/>
                </a:solidFill>
                <a:latin typeface="Calibri" panose="020F0502020204030204" pitchFamily="34" charset="0"/>
              </a:defRPr>
            </a:lvl6pPr>
            <a:lvl7pPr marL="3089275" indent="-241300" eaLnBrk="0" fontAlgn="base" hangingPunct="0">
              <a:spcBef>
                <a:spcPct val="30000"/>
              </a:spcBef>
              <a:spcAft>
                <a:spcPct val="0"/>
              </a:spcAft>
              <a:defRPr sz="1200">
                <a:solidFill>
                  <a:schemeClr val="tx1"/>
                </a:solidFill>
                <a:latin typeface="Calibri" panose="020F0502020204030204" pitchFamily="34" charset="0"/>
              </a:defRPr>
            </a:lvl7pPr>
            <a:lvl8pPr marL="3546475" indent="-241300" eaLnBrk="0" fontAlgn="base" hangingPunct="0">
              <a:spcBef>
                <a:spcPct val="30000"/>
              </a:spcBef>
              <a:spcAft>
                <a:spcPct val="0"/>
              </a:spcAft>
              <a:defRPr sz="1200">
                <a:solidFill>
                  <a:schemeClr val="tx1"/>
                </a:solidFill>
                <a:latin typeface="Calibri" panose="020F0502020204030204" pitchFamily="34" charset="0"/>
              </a:defRPr>
            </a:lvl8pPr>
            <a:lvl9pPr marL="4003675" indent="-2413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B85743-952E-4756-A1A8-E6F5F54577BF}"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68733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72FC43-1C17-4EF0-A053-B6F08C26EB69}"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6713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0DC3F2-4135-437C-B147-DF811D49CADA}"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29011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32E8-353E-4240-84E5-26A52CEC4321}"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3554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8088"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4875" indent="-241300">
              <a:spcBef>
                <a:spcPct val="30000"/>
              </a:spcBef>
              <a:defRPr sz="1200">
                <a:solidFill>
                  <a:schemeClr val="tx1"/>
                </a:solidFill>
                <a:latin typeface="Calibri" panose="020F0502020204030204" pitchFamily="34" charset="0"/>
              </a:defRPr>
            </a:lvl5pPr>
            <a:lvl6pPr marL="2632075" indent="-241300" eaLnBrk="0" fontAlgn="base" hangingPunct="0">
              <a:spcBef>
                <a:spcPct val="30000"/>
              </a:spcBef>
              <a:spcAft>
                <a:spcPct val="0"/>
              </a:spcAft>
              <a:defRPr sz="1200">
                <a:solidFill>
                  <a:schemeClr val="tx1"/>
                </a:solidFill>
                <a:latin typeface="Calibri" panose="020F0502020204030204" pitchFamily="34" charset="0"/>
              </a:defRPr>
            </a:lvl6pPr>
            <a:lvl7pPr marL="3089275" indent="-241300" eaLnBrk="0" fontAlgn="base" hangingPunct="0">
              <a:spcBef>
                <a:spcPct val="30000"/>
              </a:spcBef>
              <a:spcAft>
                <a:spcPct val="0"/>
              </a:spcAft>
              <a:defRPr sz="1200">
                <a:solidFill>
                  <a:schemeClr val="tx1"/>
                </a:solidFill>
                <a:latin typeface="Calibri" panose="020F0502020204030204" pitchFamily="34" charset="0"/>
              </a:defRPr>
            </a:lvl7pPr>
            <a:lvl8pPr marL="3546475" indent="-241300" eaLnBrk="0" fontAlgn="base" hangingPunct="0">
              <a:spcBef>
                <a:spcPct val="30000"/>
              </a:spcBef>
              <a:spcAft>
                <a:spcPct val="0"/>
              </a:spcAft>
              <a:defRPr sz="1200">
                <a:solidFill>
                  <a:schemeClr val="tx1"/>
                </a:solidFill>
                <a:latin typeface="Calibri" panose="020F0502020204030204" pitchFamily="34" charset="0"/>
              </a:defRPr>
            </a:lvl8pPr>
            <a:lvl9pPr marL="4003675" indent="-2413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55133F-6A26-4A93-8035-EB87DDC80362}"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15818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E9CAB7-14FC-4D34-88E3-9F4C7ABBD41A}"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5119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kumimoji="1" sz="1200">
                <a:solidFill>
                  <a:schemeClr val="tx1"/>
                </a:solidFill>
                <a:latin typeface="Tahoma" panose="020B0604030504040204" pitchFamily="34" charset="0"/>
              </a:defRPr>
            </a:lvl1pPr>
            <a:lvl2pPr marL="742950" indent="-285750" defTabSz="933450">
              <a:spcBef>
                <a:spcPct val="30000"/>
              </a:spcBef>
              <a:defRPr kumimoji="1" sz="1200">
                <a:solidFill>
                  <a:schemeClr val="tx1"/>
                </a:solidFill>
                <a:latin typeface="Tahoma" panose="020B0604030504040204" pitchFamily="34" charset="0"/>
              </a:defRPr>
            </a:lvl2pPr>
            <a:lvl3pPr marL="1143000" indent="-228600" defTabSz="933450">
              <a:spcBef>
                <a:spcPct val="30000"/>
              </a:spcBef>
              <a:defRPr kumimoji="1" sz="1200">
                <a:solidFill>
                  <a:schemeClr val="tx1"/>
                </a:solidFill>
                <a:latin typeface="Tahoma" panose="020B0604030504040204" pitchFamily="34" charset="0"/>
              </a:defRPr>
            </a:lvl3pPr>
            <a:lvl4pPr marL="1600200" indent="-228600" defTabSz="933450">
              <a:spcBef>
                <a:spcPct val="30000"/>
              </a:spcBef>
              <a:defRPr kumimoji="1" sz="1200">
                <a:solidFill>
                  <a:schemeClr val="tx1"/>
                </a:solidFill>
                <a:latin typeface="Tahoma" panose="020B0604030504040204" pitchFamily="34" charset="0"/>
              </a:defRPr>
            </a:lvl4pPr>
            <a:lvl5pPr marL="2057400" indent="-228600" defTabSz="933450">
              <a:spcBef>
                <a:spcPct val="30000"/>
              </a:spcBef>
              <a:defRPr kumimoji="1" sz="1200">
                <a:solidFill>
                  <a:schemeClr val="tx1"/>
                </a:solidFill>
                <a:latin typeface="Tahoma" panose="020B0604030504040204" pitchFamily="34" charset="0"/>
              </a:defRPr>
            </a:lvl5pPr>
            <a:lvl6pPr marL="2514600" indent="-228600" defTabSz="933450" eaLnBrk="0" fontAlgn="base" hangingPunct="0">
              <a:spcBef>
                <a:spcPct val="30000"/>
              </a:spcBef>
              <a:spcAft>
                <a:spcPct val="0"/>
              </a:spcAft>
              <a:defRPr kumimoji="1" sz="1200">
                <a:solidFill>
                  <a:schemeClr val="tx1"/>
                </a:solidFill>
                <a:latin typeface="Tahoma" panose="020B0604030504040204" pitchFamily="34" charset="0"/>
              </a:defRPr>
            </a:lvl6pPr>
            <a:lvl7pPr marL="2971800" indent="-228600" defTabSz="933450" eaLnBrk="0" fontAlgn="base" hangingPunct="0">
              <a:spcBef>
                <a:spcPct val="30000"/>
              </a:spcBef>
              <a:spcAft>
                <a:spcPct val="0"/>
              </a:spcAft>
              <a:defRPr kumimoji="1" sz="1200">
                <a:solidFill>
                  <a:schemeClr val="tx1"/>
                </a:solidFill>
                <a:latin typeface="Tahoma" panose="020B0604030504040204" pitchFamily="34" charset="0"/>
              </a:defRPr>
            </a:lvl7pPr>
            <a:lvl8pPr marL="3429000" indent="-228600" defTabSz="933450" eaLnBrk="0" fontAlgn="base" hangingPunct="0">
              <a:spcBef>
                <a:spcPct val="30000"/>
              </a:spcBef>
              <a:spcAft>
                <a:spcPct val="0"/>
              </a:spcAft>
              <a:defRPr kumimoji="1" sz="1200">
                <a:solidFill>
                  <a:schemeClr val="tx1"/>
                </a:solidFill>
                <a:latin typeface="Tahoma" panose="020B0604030504040204" pitchFamily="34" charset="0"/>
              </a:defRPr>
            </a:lvl8pPr>
            <a:lvl9pPr marL="3886200" indent="-228600" defTabSz="933450" eaLnBrk="0" fontAlgn="base" hangingPunct="0">
              <a:spcBef>
                <a:spcPct val="30000"/>
              </a:spcBef>
              <a:spcAft>
                <a:spcPct val="0"/>
              </a:spcAft>
              <a:defRPr kumimoji="1" sz="1200">
                <a:solidFill>
                  <a:schemeClr val="tx1"/>
                </a:solidFill>
                <a:latin typeface="Tahoma" panose="020B0604030504040204" pitchFamily="34" charset="0"/>
              </a:defRPr>
            </a:lvl9pPr>
          </a:lstStyle>
          <a:p>
            <a:pPr>
              <a:spcBef>
                <a:spcPct val="0"/>
              </a:spcBef>
            </a:pPr>
            <a:fld id="{436B08F8-C1ED-49A5-9310-8BBC8CDC68FB}" type="slidenum">
              <a:rPr kumimoji="0" lang="en-US" altLang="en-US" smtClean="0">
                <a:latin typeface="Times New Roman" panose="02020603050405020304" pitchFamily="18" charset="0"/>
              </a:rPr>
              <a:pPr>
                <a:spcBef>
                  <a:spcPct val="0"/>
                </a:spcBef>
              </a:pPr>
              <a:t>7</a:t>
            </a:fld>
            <a:endParaRPr kumimoji="0" lang="en-US" altLang="en-US">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50194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7ACDB1-3751-4528-BD82-B120B4D54A1F}"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44857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8088"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4875" indent="-241300">
              <a:spcBef>
                <a:spcPct val="30000"/>
              </a:spcBef>
              <a:defRPr sz="1200">
                <a:solidFill>
                  <a:schemeClr val="tx1"/>
                </a:solidFill>
                <a:latin typeface="Calibri" panose="020F0502020204030204" pitchFamily="34" charset="0"/>
              </a:defRPr>
            </a:lvl5pPr>
            <a:lvl6pPr marL="2632075" indent="-241300" eaLnBrk="0" fontAlgn="base" hangingPunct="0">
              <a:spcBef>
                <a:spcPct val="30000"/>
              </a:spcBef>
              <a:spcAft>
                <a:spcPct val="0"/>
              </a:spcAft>
              <a:defRPr sz="1200">
                <a:solidFill>
                  <a:schemeClr val="tx1"/>
                </a:solidFill>
                <a:latin typeface="Calibri" panose="020F0502020204030204" pitchFamily="34" charset="0"/>
              </a:defRPr>
            </a:lvl6pPr>
            <a:lvl7pPr marL="3089275" indent="-241300" eaLnBrk="0" fontAlgn="base" hangingPunct="0">
              <a:spcBef>
                <a:spcPct val="30000"/>
              </a:spcBef>
              <a:spcAft>
                <a:spcPct val="0"/>
              </a:spcAft>
              <a:defRPr sz="1200">
                <a:solidFill>
                  <a:schemeClr val="tx1"/>
                </a:solidFill>
                <a:latin typeface="Calibri" panose="020F0502020204030204" pitchFamily="34" charset="0"/>
              </a:defRPr>
            </a:lvl7pPr>
            <a:lvl8pPr marL="3546475" indent="-241300" eaLnBrk="0" fontAlgn="base" hangingPunct="0">
              <a:spcBef>
                <a:spcPct val="30000"/>
              </a:spcBef>
              <a:spcAft>
                <a:spcPct val="0"/>
              </a:spcAft>
              <a:defRPr sz="1200">
                <a:solidFill>
                  <a:schemeClr val="tx1"/>
                </a:solidFill>
                <a:latin typeface="Calibri" panose="020F0502020204030204" pitchFamily="34" charset="0"/>
              </a:defRPr>
            </a:lvl8pPr>
            <a:lvl9pPr marL="4003675" indent="-2413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3B033A-4C01-4112-B873-5F5E252007DA}"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7045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E6FAED-17C2-4ABF-A20C-E58921F903A2}"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25182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B9E48B-2D10-42F6-A3F8-EFCC92E8A367}"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42676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8721A9-628B-480A-988A-F21C22553FA3}"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0847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4F5609-CC2D-4891-9F43-88146350CB6C}"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35058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D0D354-5468-4153-8CB0-571ED4C8C0F5}"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9007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Discuss Hath Yoga and yoga generally—what place and function does it have in Hinduism? In Buddhism?  Also add castes.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606708-21A6-44A3-8694-6C4E793B8059}"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2284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altLang="en-US"/>
              <a:t>Approach a Hindu using diagnostic questions, like a doctor treating a patient for the first time.</a:t>
            </a:r>
          </a:p>
          <a:p>
            <a:pPr lvl="2" eaLnBrk="1" hangingPunct="1">
              <a:spcBef>
                <a:spcPct val="0"/>
              </a:spcBef>
            </a:pPr>
            <a:r>
              <a:rPr lang="en-US" altLang="en-US"/>
              <a:t>“Do you believe in god?” “What god do you worship?”</a:t>
            </a:r>
          </a:p>
          <a:p>
            <a:pPr lvl="2" eaLnBrk="1" hangingPunct="1">
              <a:spcBef>
                <a:spcPct val="0"/>
              </a:spcBef>
            </a:pPr>
            <a:r>
              <a:rPr lang="en-US" altLang="en-US"/>
              <a:t>“Have you ever done something wrong?” “How do you deal with that?” “Christians believe that….”</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43D9E1-08BE-43EA-A170-E74E3D69DD7A}"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31989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CAE1552-6091-4678-9EF4-8907B57C3A4A}" type="datetime1">
              <a:rPr lang="en-US" smtClean="0"/>
              <a:t>7/25/2020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4B7A3E2F-DB12-4B8B-A98E-891B7002C8DA}" type="datetime1">
              <a:rPr lang="en-US" smtClean="0"/>
              <a:t>7/25/2020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5F1060-4BA4-4E8D-A414-EFDC2BAFDC24}" type="datetime1">
              <a:rPr lang="en-US" smtClean="0"/>
              <a:t>7/25/2020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9A4205E-2F42-43E9-BA72-9212CEF9DEEA}" type="slidenum">
              <a:rPr lang="en-US" smtClean="0"/>
              <a:t>‹#›</a:t>
            </a:fld>
            <a:endParaRPr lang="en-US"/>
          </a:p>
        </p:txBody>
      </p:sp>
    </p:spTree>
    <p:extLst>
      <p:ext uri="{BB962C8B-B14F-4D97-AF65-F5344CB8AC3E}">
        <p14:creationId xmlns:p14="http://schemas.microsoft.com/office/powerpoint/2010/main" val="289624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D9C18-67EC-4226-909B-F393E5DDC7DC}" type="datetime1">
              <a:rPr lang="en-US" smtClean="0"/>
              <a:t>7/25/2020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9A4205E-2F42-43E9-BA72-9212CEF9DEEA}" type="slidenum">
              <a:rPr lang="en-US" smtClean="0"/>
              <a:t>‹#›</a:t>
            </a:fld>
            <a:endParaRPr lang="en-US"/>
          </a:p>
        </p:txBody>
      </p:sp>
    </p:spTree>
    <p:extLst>
      <p:ext uri="{BB962C8B-B14F-4D97-AF65-F5344CB8AC3E}">
        <p14:creationId xmlns:p14="http://schemas.microsoft.com/office/powerpoint/2010/main" val="3854487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A5A5D-60A4-45C9-BDB9-7B9668A572AB}" type="datetime1">
              <a:rPr lang="en-US" smtClean="0"/>
              <a:t>7/25/2020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9A4205E-2F42-43E9-BA72-9212CEF9DEEA}" type="slidenum">
              <a:rPr lang="en-US" smtClean="0"/>
              <a:t>‹#›</a:t>
            </a:fld>
            <a:endParaRPr lang="en-US"/>
          </a:p>
        </p:txBody>
      </p:sp>
    </p:spTree>
    <p:extLst>
      <p:ext uri="{BB962C8B-B14F-4D97-AF65-F5344CB8AC3E}">
        <p14:creationId xmlns:p14="http://schemas.microsoft.com/office/powerpoint/2010/main" val="57921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D227B8-3A6B-4E82-A538-F3D1A70D5A97}" type="datetime1">
              <a:rPr lang="en-US" smtClean="0"/>
              <a:t>7/25/2020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89A4205E-2F42-43E9-BA72-9212CEF9DEEA}" type="slidenum">
              <a:rPr lang="en-US" smtClean="0"/>
              <a:t>‹#›</a:t>
            </a:fld>
            <a:endParaRPr lang="en-US"/>
          </a:p>
        </p:txBody>
      </p:sp>
    </p:spTree>
    <p:extLst>
      <p:ext uri="{BB962C8B-B14F-4D97-AF65-F5344CB8AC3E}">
        <p14:creationId xmlns:p14="http://schemas.microsoft.com/office/powerpoint/2010/main" val="3634921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9D0A5E-A5A1-4DA0-BF8D-C7F3DD19A712}" type="datetime1">
              <a:rPr lang="en-US" smtClean="0"/>
              <a:t>7/25/2020</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89A4205E-2F42-43E9-BA72-9212CEF9DEEA}" type="slidenum">
              <a:rPr lang="en-US" smtClean="0"/>
              <a:t>‹#›</a:t>
            </a:fld>
            <a:endParaRPr lang="en-US"/>
          </a:p>
        </p:txBody>
      </p:sp>
    </p:spTree>
    <p:extLst>
      <p:ext uri="{BB962C8B-B14F-4D97-AF65-F5344CB8AC3E}">
        <p14:creationId xmlns:p14="http://schemas.microsoft.com/office/powerpoint/2010/main" val="1529002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66D329-F601-4D54-940D-CB7E739967A0}" type="datetime1">
              <a:rPr lang="en-US" smtClean="0"/>
              <a:t>7/25/2020</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89A4205E-2F42-43E9-BA72-9212CEF9DEEA}" type="slidenum">
              <a:rPr lang="en-US" smtClean="0"/>
              <a:t>‹#›</a:t>
            </a:fld>
            <a:endParaRPr lang="en-US"/>
          </a:p>
        </p:txBody>
      </p:sp>
    </p:spTree>
    <p:extLst>
      <p:ext uri="{BB962C8B-B14F-4D97-AF65-F5344CB8AC3E}">
        <p14:creationId xmlns:p14="http://schemas.microsoft.com/office/powerpoint/2010/main" val="158881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34843-31A7-4726-8069-55AC849BDCA1}" type="datetime1">
              <a:rPr lang="en-US" smtClean="0"/>
              <a:t>7/25/2020</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89A4205E-2F42-43E9-BA72-9212CEF9DEEA}" type="slidenum">
              <a:rPr lang="en-US" smtClean="0"/>
              <a:t>‹#›</a:t>
            </a:fld>
            <a:endParaRPr lang="en-US"/>
          </a:p>
        </p:txBody>
      </p:sp>
    </p:spTree>
    <p:extLst>
      <p:ext uri="{BB962C8B-B14F-4D97-AF65-F5344CB8AC3E}">
        <p14:creationId xmlns:p14="http://schemas.microsoft.com/office/powerpoint/2010/main" val="4062380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22FDF7-81A1-483B-AA95-71F546BBFF83}" type="datetime1">
              <a:rPr lang="en-US" smtClean="0"/>
              <a:t>7/25/2020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89A4205E-2F42-43E9-BA72-9212CEF9DEEA}" type="slidenum">
              <a:rPr lang="en-US" smtClean="0"/>
              <a:t>‹#›</a:t>
            </a:fld>
            <a:endParaRPr lang="en-US"/>
          </a:p>
        </p:txBody>
      </p:sp>
    </p:spTree>
    <p:extLst>
      <p:ext uri="{BB962C8B-B14F-4D97-AF65-F5344CB8AC3E}">
        <p14:creationId xmlns:p14="http://schemas.microsoft.com/office/powerpoint/2010/main" val="422357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839A735-2D80-4A06-861F-5395B7CE6A06}" type="datetime1">
              <a:rPr lang="en-US" smtClean="0"/>
              <a:t>7/25/2020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1A64B8-9BC2-4DD8-8083-11670B5FE167}" type="datetime1">
              <a:rPr lang="en-US" smtClean="0"/>
              <a:t>7/25/2020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89A4205E-2F42-43E9-BA72-9212CEF9DEEA}" type="slidenum">
              <a:rPr lang="en-US" smtClean="0"/>
              <a:t>‹#›</a:t>
            </a:fld>
            <a:endParaRPr lang="en-US"/>
          </a:p>
        </p:txBody>
      </p:sp>
    </p:spTree>
    <p:extLst>
      <p:ext uri="{BB962C8B-B14F-4D97-AF65-F5344CB8AC3E}">
        <p14:creationId xmlns:p14="http://schemas.microsoft.com/office/powerpoint/2010/main" val="980739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77D8B-2629-4C0C-8DE9-020326846077}" type="datetime1">
              <a:rPr lang="en-US" smtClean="0"/>
              <a:t>7/25/2020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9A4205E-2F42-43E9-BA72-9212CEF9DEEA}" type="slidenum">
              <a:rPr lang="en-US" smtClean="0"/>
              <a:t>‹#›</a:t>
            </a:fld>
            <a:endParaRPr lang="en-US"/>
          </a:p>
        </p:txBody>
      </p:sp>
    </p:spTree>
    <p:extLst>
      <p:ext uri="{BB962C8B-B14F-4D97-AF65-F5344CB8AC3E}">
        <p14:creationId xmlns:p14="http://schemas.microsoft.com/office/powerpoint/2010/main" val="3133216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B5A0D-9A71-4E4A-8339-52801FF32BFE}" type="datetime1">
              <a:rPr lang="en-US" smtClean="0"/>
              <a:t>7/25/2020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9A4205E-2F42-43E9-BA72-9212CEF9DEEA}" type="slidenum">
              <a:rPr lang="en-US" smtClean="0"/>
              <a:t>‹#›</a:t>
            </a:fld>
            <a:endParaRPr lang="en-US"/>
          </a:p>
        </p:txBody>
      </p:sp>
    </p:spTree>
    <p:extLst>
      <p:ext uri="{BB962C8B-B14F-4D97-AF65-F5344CB8AC3E}">
        <p14:creationId xmlns:p14="http://schemas.microsoft.com/office/powerpoint/2010/main" val="327339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BBB60E4-828D-457C-A71F-017727A85857}" type="datetime1">
              <a:rPr lang="en-US" smtClean="0"/>
              <a:t>7/25/2020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Add a footer</a:t>
            </a:r>
          </a:p>
        </p:txBody>
      </p:sp>
      <p:sp>
        <p:nvSpPr>
          <p:cNvPr id="6" name="Rectangle 6"/>
          <p:cNvSpPr>
            <a:spLocks noGrp="1" noChangeArrowheads="1"/>
          </p:cNvSpPr>
          <p:nvPr>
            <p:ph type="sldNum" sz="quarter" idx="12"/>
          </p:nvPr>
        </p:nvSpPr>
        <p:spPr>
          <a:ln/>
        </p:spPr>
        <p:txBody>
          <a:bodyPr/>
          <a:lstStyle>
            <a:lvl1pPr>
              <a:defRPr/>
            </a:lvl1pPr>
          </a:lstStyle>
          <a:p>
            <a:pPr>
              <a:defRPr/>
            </a:pPr>
            <a:fld id="{225B8052-8889-4748-8B93-705AF6BE4DC0}" type="slidenum">
              <a:rPr lang="en-US" altLang="en-US"/>
              <a:pPr>
                <a:defRPr/>
              </a:pPr>
              <a:t>‹#›</a:t>
            </a:fld>
            <a:endParaRPr lang="en-US" altLang="en-US"/>
          </a:p>
        </p:txBody>
      </p:sp>
    </p:spTree>
    <p:extLst>
      <p:ext uri="{BB962C8B-B14F-4D97-AF65-F5344CB8AC3E}">
        <p14:creationId xmlns:p14="http://schemas.microsoft.com/office/powerpoint/2010/main" val="1014304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26750" y="1066800"/>
            <a:ext cx="4926317"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6214" y="1066800"/>
            <a:ext cx="4926317"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52DFC63-0113-44D1-9BB9-ED391580CEFB}" type="datetime1">
              <a:rPr lang="en-US" smtClean="0"/>
              <a:t>7/25/2020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Add a footer</a:t>
            </a:r>
          </a:p>
        </p:txBody>
      </p:sp>
      <p:sp>
        <p:nvSpPr>
          <p:cNvPr id="7" name="Rectangle 6"/>
          <p:cNvSpPr>
            <a:spLocks noGrp="1" noChangeArrowheads="1"/>
          </p:cNvSpPr>
          <p:nvPr>
            <p:ph type="sldNum" sz="quarter" idx="12"/>
          </p:nvPr>
        </p:nvSpPr>
        <p:spPr>
          <a:ln/>
        </p:spPr>
        <p:txBody>
          <a:bodyPr/>
          <a:lstStyle>
            <a:lvl1pPr>
              <a:defRPr/>
            </a:lvl1pPr>
          </a:lstStyle>
          <a:p>
            <a:pPr>
              <a:defRPr/>
            </a:pPr>
            <a:fld id="{D6DF91BE-44A6-4F83-8C36-B721C1600027}" type="slidenum">
              <a:rPr lang="en-US" altLang="en-US"/>
              <a:pPr>
                <a:defRPr/>
              </a:pPr>
              <a:t>‹#›</a:t>
            </a:fld>
            <a:endParaRPr lang="en-US" altLang="en-US"/>
          </a:p>
        </p:txBody>
      </p:sp>
    </p:spTree>
    <p:extLst>
      <p:ext uri="{BB962C8B-B14F-4D97-AF65-F5344CB8AC3E}">
        <p14:creationId xmlns:p14="http://schemas.microsoft.com/office/powerpoint/2010/main" val="3613946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F8319B2-D6B0-4F1A-A49E-01578F10B0D5}" type="datetime1">
              <a:rPr lang="en-US" smtClean="0"/>
              <a:t>7/25/2020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Add a footer</a:t>
            </a:r>
          </a:p>
        </p:txBody>
      </p:sp>
      <p:sp>
        <p:nvSpPr>
          <p:cNvPr id="4" name="Rectangle 6"/>
          <p:cNvSpPr>
            <a:spLocks noGrp="1" noChangeArrowheads="1"/>
          </p:cNvSpPr>
          <p:nvPr>
            <p:ph type="sldNum" sz="quarter" idx="12"/>
          </p:nvPr>
        </p:nvSpPr>
        <p:spPr>
          <a:ln/>
        </p:spPr>
        <p:txBody>
          <a:bodyPr/>
          <a:lstStyle>
            <a:lvl1pPr>
              <a:defRPr/>
            </a:lvl1pPr>
          </a:lstStyle>
          <a:p>
            <a:pPr>
              <a:defRPr/>
            </a:pPr>
            <a:fld id="{D6799056-031C-48A7-BDDB-3CB8A3BD8DCA}" type="slidenum">
              <a:rPr lang="en-US" altLang="en-US"/>
              <a:pPr>
                <a:defRPr/>
              </a:pPr>
              <a:t>‹#›</a:t>
            </a:fld>
            <a:endParaRPr lang="en-US" altLang="en-US"/>
          </a:p>
        </p:txBody>
      </p:sp>
    </p:spTree>
    <p:extLst>
      <p:ext uri="{BB962C8B-B14F-4D97-AF65-F5344CB8AC3E}">
        <p14:creationId xmlns:p14="http://schemas.microsoft.com/office/powerpoint/2010/main" val="3018407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FBFAECD-EBE9-41A6-853D-D6DDD1632C7D}" type="datetime1">
              <a:rPr lang="en-US" smtClean="0"/>
              <a:t>7/25/2020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Add a footer</a:t>
            </a:r>
          </a:p>
        </p:txBody>
      </p:sp>
      <p:sp>
        <p:nvSpPr>
          <p:cNvPr id="6" name="Rectangle 6"/>
          <p:cNvSpPr>
            <a:spLocks noGrp="1" noChangeArrowheads="1"/>
          </p:cNvSpPr>
          <p:nvPr>
            <p:ph type="sldNum" sz="quarter" idx="12"/>
          </p:nvPr>
        </p:nvSpPr>
        <p:spPr>
          <a:ln/>
        </p:spPr>
        <p:txBody>
          <a:bodyPr/>
          <a:lstStyle>
            <a:lvl1pPr>
              <a:defRPr/>
            </a:lvl1pPr>
          </a:lstStyle>
          <a:p>
            <a:pPr>
              <a:defRPr/>
            </a:pPr>
            <a:fld id="{65215736-1426-475A-82FF-CD288D2D101D}" type="slidenum">
              <a:rPr lang="en-US" altLang="en-US"/>
              <a:pPr>
                <a:defRPr/>
              </a:pPr>
              <a:t>‹#›</a:t>
            </a:fld>
            <a:endParaRPr lang="en-US" altLang="en-US"/>
          </a:p>
        </p:txBody>
      </p:sp>
    </p:spTree>
    <p:extLst>
      <p:ext uri="{BB962C8B-B14F-4D97-AF65-F5344CB8AC3E}">
        <p14:creationId xmlns:p14="http://schemas.microsoft.com/office/powerpoint/2010/main" val="365696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56540" y="228601"/>
            <a:ext cx="11075748" cy="1096963"/>
          </a:xfrm>
          <a:effectLst>
            <a:outerShdw dist="17961" dir="2700000" algn="ctr" rotWithShape="0">
              <a:srgbClr val="000000"/>
            </a:outerShdw>
          </a:effectLst>
        </p:spPr>
        <p:txBody>
          <a:bodyPr/>
          <a:lstStyle>
            <a:lvl1pPr algn="l">
              <a:defRPr sz="4600">
                <a:solidFill>
                  <a:srgbClr val="FFFFFF"/>
                </a:solidFill>
              </a:defRPr>
            </a:lvl1pPr>
          </a:lstStyle>
          <a:p>
            <a:r>
              <a:rPr lang="en-US"/>
              <a:t>Click to edit Master title style</a:t>
            </a:r>
          </a:p>
        </p:txBody>
      </p:sp>
      <p:sp>
        <p:nvSpPr>
          <p:cNvPr id="4099" name="Rectangle 3"/>
          <p:cNvSpPr>
            <a:spLocks noGrp="1" noChangeArrowheads="1"/>
          </p:cNvSpPr>
          <p:nvPr>
            <p:ph type="subTitle" idx="1"/>
          </p:nvPr>
        </p:nvSpPr>
        <p:spPr>
          <a:xfrm>
            <a:off x="556540" y="1325563"/>
            <a:ext cx="9397668" cy="609600"/>
          </a:xfrm>
          <a:effectLst>
            <a:outerShdw dist="17961" dir="2700000" algn="ctr" rotWithShape="0">
              <a:srgbClr val="000000"/>
            </a:outerShdw>
          </a:effectLst>
        </p:spPr>
        <p:txBody>
          <a:bodyPr/>
          <a:lstStyle>
            <a:lvl1pPr marL="0" indent="0">
              <a:buFontTx/>
              <a:buNone/>
              <a:defRPr sz="2400">
                <a:solidFill>
                  <a:srgbClr val="FFFFFF"/>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fld id="{F041F7CA-0641-4985-AB99-01AED2EDDE5B}" type="datetime1">
              <a:rPr lang="en-US" smtClean="0"/>
              <a:t>7/25/2020</a:t>
            </a:fld>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r>
              <a:rPr lang="en-US"/>
              <a:t>Add a footer</a:t>
            </a:r>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043A6F63-0E41-4746-AA3A-258CEB493467}" type="slidenum">
              <a:rPr lang="en-US" altLang="en-US"/>
              <a:pPr>
                <a:defRPr/>
              </a:pPr>
              <a:t>‹#›</a:t>
            </a:fld>
            <a:endParaRPr lang="en-US" altLang="en-US"/>
          </a:p>
        </p:txBody>
      </p:sp>
    </p:spTree>
    <p:extLst>
      <p:ext uri="{BB962C8B-B14F-4D97-AF65-F5344CB8AC3E}">
        <p14:creationId xmlns:p14="http://schemas.microsoft.com/office/powerpoint/2010/main" val="3801759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55BDB77-274C-4C18-A6EB-9544D498429A}" type="datetime1">
              <a:rPr lang="en-US" smtClean="0"/>
              <a:t>7/25/2020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Add a footer</a:t>
            </a:r>
          </a:p>
        </p:txBody>
      </p:sp>
      <p:sp>
        <p:nvSpPr>
          <p:cNvPr id="6" name="Rectangle 6"/>
          <p:cNvSpPr>
            <a:spLocks noGrp="1" noChangeArrowheads="1"/>
          </p:cNvSpPr>
          <p:nvPr>
            <p:ph type="sldNum" sz="quarter" idx="12"/>
          </p:nvPr>
        </p:nvSpPr>
        <p:spPr>
          <a:ln/>
        </p:spPr>
        <p:txBody>
          <a:bodyPr/>
          <a:lstStyle>
            <a:lvl1pPr>
              <a:defRPr/>
            </a:lvl1pPr>
          </a:lstStyle>
          <a:p>
            <a:pPr>
              <a:defRPr/>
            </a:pPr>
            <a:fld id="{7D648F80-C75E-4104-83DA-896AE607F9FE}" type="slidenum">
              <a:rPr lang="en-US" altLang="en-US"/>
              <a:pPr>
                <a:defRPr/>
              </a:pPr>
              <a:t>‹#›</a:t>
            </a:fld>
            <a:endParaRPr lang="en-US" altLang="en-US"/>
          </a:p>
        </p:txBody>
      </p:sp>
    </p:spTree>
    <p:extLst>
      <p:ext uri="{BB962C8B-B14F-4D97-AF65-F5344CB8AC3E}">
        <p14:creationId xmlns:p14="http://schemas.microsoft.com/office/powerpoint/2010/main" val="3051608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56540" y="4826000"/>
            <a:ext cx="11075748" cy="914400"/>
          </a:xfrm>
          <a:effectLst>
            <a:outerShdw dist="17961" dir="2700000" algn="ctr" rotWithShape="0">
              <a:srgbClr val="000000"/>
            </a:outerShdw>
          </a:effectLst>
        </p:spPr>
        <p:txBody>
          <a:bodyPr/>
          <a:lstStyle>
            <a:lvl1pPr>
              <a:defRPr sz="4600">
                <a:solidFill>
                  <a:srgbClr val="FFFFFF"/>
                </a:solidFill>
              </a:defRPr>
            </a:lvl1pPr>
          </a:lstStyle>
          <a:p>
            <a:r>
              <a:rPr lang="en-US"/>
              <a:t>Click to edit Master title style</a:t>
            </a:r>
          </a:p>
        </p:txBody>
      </p:sp>
      <p:sp>
        <p:nvSpPr>
          <p:cNvPr id="4099" name="Rectangle 3"/>
          <p:cNvSpPr>
            <a:spLocks noGrp="1" noChangeArrowheads="1"/>
          </p:cNvSpPr>
          <p:nvPr>
            <p:ph type="subTitle" idx="1"/>
          </p:nvPr>
        </p:nvSpPr>
        <p:spPr>
          <a:xfrm>
            <a:off x="556540" y="5740400"/>
            <a:ext cx="11075748" cy="508000"/>
          </a:xfrm>
          <a:effectLst>
            <a:outerShdw dist="17961" dir="2700000" algn="ctr" rotWithShape="0">
              <a:srgbClr val="000000"/>
            </a:outerShdw>
          </a:effectLst>
        </p:spPr>
        <p:txBody>
          <a:bodyPr/>
          <a:lstStyle>
            <a:lvl1pPr marL="0" indent="0" algn="ctr">
              <a:buFontTx/>
              <a:buNone/>
              <a:defRPr sz="2400">
                <a:solidFill>
                  <a:srgbClr val="FFFFFF"/>
                </a:solidFill>
              </a:defRPr>
            </a:lvl1pPr>
          </a:lstStyle>
          <a:p>
            <a:r>
              <a:rPr lang="en-US"/>
              <a:t>Click to edit Master subtitle style</a:t>
            </a:r>
          </a:p>
        </p:txBody>
      </p:sp>
      <p:sp>
        <p:nvSpPr>
          <p:cNvPr id="4" name="Rectangle 4"/>
          <p:cNvSpPr>
            <a:spLocks noGrp="1" noChangeArrowheads="1"/>
          </p:cNvSpPr>
          <p:nvPr>
            <p:ph type="dt" sz="half" idx="10"/>
          </p:nvPr>
        </p:nvSpPr>
        <p:spPr>
          <a:xfrm>
            <a:off x="609441" y="6305550"/>
            <a:ext cx="2844059" cy="476250"/>
          </a:xfrm>
          <a:effectLst>
            <a:outerShdw dist="17961" dir="2700000" algn="ctr" rotWithShape="0">
              <a:srgbClr val="000000"/>
            </a:outerShdw>
          </a:effectLst>
        </p:spPr>
        <p:txBody>
          <a:bodyPr/>
          <a:lstStyle>
            <a:lvl1pPr>
              <a:defRPr>
                <a:solidFill>
                  <a:srgbClr val="FFFFFF"/>
                </a:solidFill>
              </a:defRPr>
            </a:lvl1pPr>
          </a:lstStyle>
          <a:p>
            <a:pPr>
              <a:defRPr/>
            </a:pPr>
            <a:fld id="{09159C91-82FE-43F0-BC2B-BEE65067255D}" type="datetime1">
              <a:rPr lang="en-US" smtClean="0"/>
              <a:t>7/25/2020</a:t>
            </a:fld>
            <a:endParaRPr lang="en-US"/>
          </a:p>
        </p:txBody>
      </p:sp>
      <p:sp>
        <p:nvSpPr>
          <p:cNvPr id="5" name="Rectangle 5"/>
          <p:cNvSpPr>
            <a:spLocks noGrp="1" noChangeArrowheads="1"/>
          </p:cNvSpPr>
          <p:nvPr>
            <p:ph type="ftr" sz="quarter" idx="11"/>
          </p:nvPr>
        </p:nvSpPr>
        <p:spPr>
          <a:xfrm>
            <a:off x="4164515" y="6305550"/>
            <a:ext cx="3859795" cy="476250"/>
          </a:xfrm>
          <a:effectLst>
            <a:outerShdw dist="17961" dir="2700000" algn="ctr" rotWithShape="0">
              <a:srgbClr val="000000"/>
            </a:outerShdw>
          </a:effectLst>
        </p:spPr>
        <p:txBody>
          <a:bodyPr/>
          <a:lstStyle>
            <a:lvl1pPr>
              <a:defRPr>
                <a:solidFill>
                  <a:srgbClr val="FFFFFF"/>
                </a:solidFill>
              </a:defRPr>
            </a:lvl1pPr>
          </a:lstStyle>
          <a:p>
            <a:pPr>
              <a:defRPr/>
            </a:pPr>
            <a:r>
              <a:rPr lang="en-US"/>
              <a:t>Add a footer</a:t>
            </a:r>
          </a:p>
        </p:txBody>
      </p:sp>
      <p:sp>
        <p:nvSpPr>
          <p:cNvPr id="6" name="Rectangle 6"/>
          <p:cNvSpPr>
            <a:spLocks noGrp="1" noChangeArrowheads="1"/>
          </p:cNvSpPr>
          <p:nvPr>
            <p:ph type="sldNum" sz="quarter" idx="12"/>
          </p:nvPr>
        </p:nvSpPr>
        <p:spPr>
          <a:xfrm>
            <a:off x="8735325" y="6305550"/>
            <a:ext cx="2844059" cy="476250"/>
          </a:xfrm>
          <a:effectLst>
            <a:outerShdw dist="17961" dir="2700000" algn="ctr" rotWithShape="0">
              <a:srgbClr val="000000"/>
            </a:outerShdw>
          </a:effectLst>
        </p:spPr>
        <p:txBody>
          <a:bodyPr/>
          <a:lstStyle>
            <a:lvl1pPr>
              <a:defRPr>
                <a:solidFill>
                  <a:srgbClr val="FFFFFF"/>
                </a:solidFill>
              </a:defRPr>
            </a:lvl1pPr>
          </a:lstStyle>
          <a:p>
            <a:pPr>
              <a:defRPr/>
            </a:pPr>
            <a:fld id="{5EB6C4C4-FC93-490A-BA85-CE35D39E23CD}" type="slidenum">
              <a:rPr lang="en-US" altLang="en-US"/>
              <a:pPr>
                <a:defRPr/>
              </a:pPr>
              <a:t>‹#›</a:t>
            </a:fld>
            <a:endParaRPr lang="en-US" altLang="en-US"/>
          </a:p>
        </p:txBody>
      </p:sp>
    </p:spTree>
    <p:extLst>
      <p:ext uri="{BB962C8B-B14F-4D97-AF65-F5344CB8AC3E}">
        <p14:creationId xmlns:p14="http://schemas.microsoft.com/office/powerpoint/2010/main" val="124498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D0AC5AB8-7400-412B-9110-7768FE0876F5}" type="datetime1">
              <a:rPr lang="en-US" smtClean="0"/>
              <a:t>7/25/2020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56540" y="228601"/>
            <a:ext cx="11075748" cy="1096963"/>
          </a:xfrm>
          <a:effectLst>
            <a:outerShdw dist="17961" dir="2700000" algn="ctr" rotWithShape="0">
              <a:srgbClr val="000000"/>
            </a:outerShdw>
          </a:effectLst>
        </p:spPr>
        <p:txBody>
          <a:bodyPr/>
          <a:lstStyle>
            <a:lvl1pPr algn="l">
              <a:defRPr sz="4600">
                <a:solidFill>
                  <a:srgbClr val="FFFFFF"/>
                </a:solidFill>
              </a:defRPr>
            </a:lvl1pPr>
          </a:lstStyle>
          <a:p>
            <a:r>
              <a:rPr lang="en-US"/>
              <a:t>Click to edit Master title style</a:t>
            </a:r>
          </a:p>
        </p:txBody>
      </p:sp>
      <p:sp>
        <p:nvSpPr>
          <p:cNvPr id="4099" name="Rectangle 3"/>
          <p:cNvSpPr>
            <a:spLocks noGrp="1" noChangeArrowheads="1"/>
          </p:cNvSpPr>
          <p:nvPr>
            <p:ph type="subTitle" idx="1"/>
          </p:nvPr>
        </p:nvSpPr>
        <p:spPr>
          <a:xfrm>
            <a:off x="556539" y="1325563"/>
            <a:ext cx="8178786" cy="533400"/>
          </a:xfrm>
          <a:effectLst>
            <a:outerShdw dist="17961" dir="2700000" algn="ctr" rotWithShape="0">
              <a:srgbClr val="000000"/>
            </a:outerShdw>
          </a:effectLst>
        </p:spPr>
        <p:txBody>
          <a:bodyPr/>
          <a:lstStyle>
            <a:lvl1pPr marL="0" indent="0">
              <a:buFontTx/>
              <a:buNone/>
              <a:defRPr sz="2400">
                <a:solidFill>
                  <a:srgbClr val="FFFFFF"/>
                </a:solidFill>
              </a:defRPr>
            </a:lvl1pPr>
          </a:lstStyle>
          <a:p>
            <a:r>
              <a:rPr lang="en-US"/>
              <a:t>Click to edit Master subtitle style</a:t>
            </a:r>
          </a:p>
        </p:txBody>
      </p:sp>
      <p:sp>
        <p:nvSpPr>
          <p:cNvPr id="4" name="Rectangle 4"/>
          <p:cNvSpPr>
            <a:spLocks noGrp="1" noChangeArrowheads="1"/>
          </p:cNvSpPr>
          <p:nvPr>
            <p:ph type="dt" sz="half" idx="10"/>
          </p:nvPr>
        </p:nvSpPr>
        <p:spPr>
          <a:effectLst>
            <a:outerShdw dist="17961" dir="2700000" algn="ctr" rotWithShape="0">
              <a:srgbClr val="000000"/>
            </a:outerShdw>
          </a:effectLst>
        </p:spPr>
        <p:txBody>
          <a:bodyPr/>
          <a:lstStyle>
            <a:lvl1pPr>
              <a:defRPr>
                <a:solidFill>
                  <a:srgbClr val="FFFFFF"/>
                </a:solidFill>
              </a:defRPr>
            </a:lvl1pPr>
          </a:lstStyle>
          <a:p>
            <a:pPr>
              <a:defRPr/>
            </a:pPr>
            <a:fld id="{3C1EAC5F-8202-479F-AB3E-AA8174C77032}" type="datetime1">
              <a:rPr lang="en-US" smtClean="0"/>
              <a:t>7/25/2020</a:t>
            </a:fld>
            <a:endParaRPr lang="en-US"/>
          </a:p>
        </p:txBody>
      </p:sp>
      <p:sp>
        <p:nvSpPr>
          <p:cNvPr id="5" name="Rectangle 5"/>
          <p:cNvSpPr>
            <a:spLocks noGrp="1" noChangeArrowheads="1"/>
          </p:cNvSpPr>
          <p:nvPr>
            <p:ph type="ftr" sz="quarter" idx="11"/>
          </p:nvPr>
        </p:nvSpPr>
        <p:spPr>
          <a:effectLst>
            <a:outerShdw dist="17961" dir="2700000" algn="ctr" rotWithShape="0">
              <a:srgbClr val="000000"/>
            </a:outerShdw>
          </a:effectLst>
        </p:spPr>
        <p:txBody>
          <a:bodyPr/>
          <a:lstStyle>
            <a:lvl1pPr>
              <a:defRPr>
                <a:solidFill>
                  <a:srgbClr val="FFFFFF"/>
                </a:solidFill>
              </a:defRPr>
            </a:lvl1pPr>
          </a:lstStyle>
          <a:p>
            <a:pPr>
              <a:defRPr/>
            </a:pPr>
            <a:r>
              <a:rPr lang="en-US"/>
              <a:t>Add a footer</a:t>
            </a:r>
          </a:p>
        </p:txBody>
      </p:sp>
      <p:sp>
        <p:nvSpPr>
          <p:cNvPr id="6" name="Rectangle 6"/>
          <p:cNvSpPr>
            <a:spLocks noGrp="1" noChangeArrowheads="1"/>
          </p:cNvSpPr>
          <p:nvPr>
            <p:ph type="sldNum" sz="quarter" idx="12"/>
          </p:nvPr>
        </p:nvSpPr>
        <p:spPr>
          <a:effectLst>
            <a:outerShdw dist="17961" dir="2700000" algn="ctr" rotWithShape="0">
              <a:srgbClr val="000000"/>
            </a:outerShdw>
          </a:effectLst>
        </p:spPr>
        <p:txBody>
          <a:bodyPr/>
          <a:lstStyle>
            <a:lvl1pPr>
              <a:defRPr>
                <a:solidFill>
                  <a:srgbClr val="FFFFFF"/>
                </a:solidFill>
              </a:defRPr>
            </a:lvl1pPr>
          </a:lstStyle>
          <a:p>
            <a:pPr>
              <a:defRPr/>
            </a:pPr>
            <a:fld id="{292F5E78-080D-4C5A-8C1C-93BE668EE130}" type="slidenum">
              <a:rPr lang="en-US" altLang="en-US"/>
              <a:pPr>
                <a:defRPr/>
              </a:pPr>
              <a:t>‹#›</a:t>
            </a:fld>
            <a:endParaRPr lang="en-US" altLang="en-US"/>
          </a:p>
        </p:txBody>
      </p:sp>
    </p:spTree>
    <p:extLst>
      <p:ext uri="{BB962C8B-B14F-4D97-AF65-F5344CB8AC3E}">
        <p14:creationId xmlns:p14="http://schemas.microsoft.com/office/powerpoint/2010/main" val="1377395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A9AC79C-A02A-49EE-9E28-4F551DBF7F20}" type="datetime1">
              <a:rPr lang="en-US" smtClean="0"/>
              <a:t>7/25/2020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Add a footer</a:t>
            </a:r>
          </a:p>
        </p:txBody>
      </p:sp>
      <p:sp>
        <p:nvSpPr>
          <p:cNvPr id="6" name="Rectangle 6"/>
          <p:cNvSpPr>
            <a:spLocks noGrp="1" noChangeArrowheads="1"/>
          </p:cNvSpPr>
          <p:nvPr>
            <p:ph type="sldNum" sz="quarter" idx="12"/>
          </p:nvPr>
        </p:nvSpPr>
        <p:spPr>
          <a:ln/>
        </p:spPr>
        <p:txBody>
          <a:bodyPr/>
          <a:lstStyle>
            <a:lvl1pPr>
              <a:defRPr/>
            </a:lvl1pPr>
          </a:lstStyle>
          <a:p>
            <a:pPr>
              <a:defRPr/>
            </a:pPr>
            <a:fld id="{31D5F300-E141-4EDD-BA54-34BCCE42652E}" type="slidenum">
              <a:rPr lang="en-US" altLang="en-US"/>
              <a:pPr>
                <a:defRPr/>
              </a:pPr>
              <a:t>‹#›</a:t>
            </a:fld>
            <a:endParaRPr lang="en-US" altLang="en-US"/>
          </a:p>
        </p:txBody>
      </p:sp>
    </p:spTree>
    <p:extLst>
      <p:ext uri="{BB962C8B-B14F-4D97-AF65-F5344CB8AC3E}">
        <p14:creationId xmlns:p14="http://schemas.microsoft.com/office/powerpoint/2010/main" val="160299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E56CAE3-B6BB-4EBF-A64B-8EE438DCD4E3}" type="datetime1">
              <a:rPr lang="en-US" smtClean="0"/>
              <a:t>7/25/2020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Add a footer</a:t>
            </a:r>
          </a:p>
        </p:txBody>
      </p:sp>
      <p:sp>
        <p:nvSpPr>
          <p:cNvPr id="6" name="Rectangle 6"/>
          <p:cNvSpPr>
            <a:spLocks noGrp="1" noChangeArrowheads="1"/>
          </p:cNvSpPr>
          <p:nvPr>
            <p:ph type="sldNum" sz="quarter" idx="12"/>
          </p:nvPr>
        </p:nvSpPr>
        <p:spPr>
          <a:ln/>
        </p:spPr>
        <p:txBody>
          <a:bodyPr/>
          <a:lstStyle>
            <a:lvl1pPr>
              <a:defRPr/>
            </a:lvl1pPr>
          </a:lstStyle>
          <a:p>
            <a:pPr>
              <a:defRPr/>
            </a:pPr>
            <a:fld id="{24CB2CE5-7966-4429-A9FC-6E326210EFCE}" type="slidenum">
              <a:rPr lang="en-US" altLang="en-US"/>
              <a:pPr>
                <a:defRPr/>
              </a:pPr>
              <a:t>‹#›</a:t>
            </a:fld>
            <a:endParaRPr lang="en-US" altLang="en-US"/>
          </a:p>
        </p:txBody>
      </p:sp>
    </p:spTree>
    <p:extLst>
      <p:ext uri="{BB962C8B-B14F-4D97-AF65-F5344CB8AC3E}">
        <p14:creationId xmlns:p14="http://schemas.microsoft.com/office/powerpoint/2010/main" val="262531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752601"/>
            <a:ext cx="5383398"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752601"/>
            <a:ext cx="5383398"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E9FACE7-BDD2-407F-A7C9-E61C40663A73}" type="datetime1">
              <a:rPr lang="en-US" smtClean="0"/>
              <a:t>7/25/2020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Add a footer</a:t>
            </a:r>
          </a:p>
        </p:txBody>
      </p:sp>
      <p:sp>
        <p:nvSpPr>
          <p:cNvPr id="7" name="Rectangle 6"/>
          <p:cNvSpPr>
            <a:spLocks noGrp="1" noChangeArrowheads="1"/>
          </p:cNvSpPr>
          <p:nvPr>
            <p:ph type="sldNum" sz="quarter" idx="12"/>
          </p:nvPr>
        </p:nvSpPr>
        <p:spPr>
          <a:ln/>
        </p:spPr>
        <p:txBody>
          <a:bodyPr/>
          <a:lstStyle>
            <a:lvl1pPr>
              <a:defRPr/>
            </a:lvl1pPr>
          </a:lstStyle>
          <a:p>
            <a:pPr>
              <a:defRPr/>
            </a:pPr>
            <a:fld id="{384A019A-C16B-415F-B63A-8184BCC2450B}" type="slidenum">
              <a:rPr lang="en-US" altLang="en-US"/>
              <a:pPr>
                <a:defRPr/>
              </a:pPr>
              <a:t>‹#›</a:t>
            </a:fld>
            <a:endParaRPr lang="en-US" altLang="en-US"/>
          </a:p>
        </p:txBody>
      </p:sp>
    </p:spTree>
    <p:extLst>
      <p:ext uri="{BB962C8B-B14F-4D97-AF65-F5344CB8AC3E}">
        <p14:creationId xmlns:p14="http://schemas.microsoft.com/office/powerpoint/2010/main" val="3237177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349C0D7-D4DA-43B1-9369-236E712624C9}" type="datetime1">
              <a:rPr lang="en-US" smtClean="0"/>
              <a:t>7/25/2020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Add a footer</a:t>
            </a:r>
          </a:p>
        </p:txBody>
      </p:sp>
      <p:sp>
        <p:nvSpPr>
          <p:cNvPr id="9" name="Rectangle 6"/>
          <p:cNvSpPr>
            <a:spLocks noGrp="1" noChangeArrowheads="1"/>
          </p:cNvSpPr>
          <p:nvPr>
            <p:ph type="sldNum" sz="quarter" idx="12"/>
          </p:nvPr>
        </p:nvSpPr>
        <p:spPr>
          <a:ln/>
        </p:spPr>
        <p:txBody>
          <a:bodyPr/>
          <a:lstStyle>
            <a:lvl1pPr>
              <a:defRPr/>
            </a:lvl1pPr>
          </a:lstStyle>
          <a:p>
            <a:pPr>
              <a:defRPr/>
            </a:pPr>
            <a:fld id="{5A2556F4-39FE-4901-AB5F-B73B1C2135FF}" type="slidenum">
              <a:rPr lang="en-US" altLang="en-US"/>
              <a:pPr>
                <a:defRPr/>
              </a:pPr>
              <a:t>‹#›</a:t>
            </a:fld>
            <a:endParaRPr lang="en-US" altLang="en-US"/>
          </a:p>
        </p:txBody>
      </p:sp>
    </p:spTree>
    <p:extLst>
      <p:ext uri="{BB962C8B-B14F-4D97-AF65-F5344CB8AC3E}">
        <p14:creationId xmlns:p14="http://schemas.microsoft.com/office/powerpoint/2010/main" val="1057110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ACEB3F5-48A7-4536-85ED-495B2CD53B35}" type="datetime1">
              <a:rPr lang="en-US" smtClean="0"/>
              <a:t>7/25/2020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Add a footer</a:t>
            </a:r>
          </a:p>
        </p:txBody>
      </p:sp>
      <p:sp>
        <p:nvSpPr>
          <p:cNvPr id="5" name="Rectangle 6"/>
          <p:cNvSpPr>
            <a:spLocks noGrp="1" noChangeArrowheads="1"/>
          </p:cNvSpPr>
          <p:nvPr>
            <p:ph type="sldNum" sz="quarter" idx="12"/>
          </p:nvPr>
        </p:nvSpPr>
        <p:spPr>
          <a:ln/>
        </p:spPr>
        <p:txBody>
          <a:bodyPr/>
          <a:lstStyle>
            <a:lvl1pPr>
              <a:defRPr/>
            </a:lvl1pPr>
          </a:lstStyle>
          <a:p>
            <a:pPr>
              <a:defRPr/>
            </a:pPr>
            <a:fld id="{038B657F-C0ED-409F-9578-32BCEF1F7236}" type="slidenum">
              <a:rPr lang="en-US" altLang="en-US"/>
              <a:pPr>
                <a:defRPr/>
              </a:pPr>
              <a:t>‹#›</a:t>
            </a:fld>
            <a:endParaRPr lang="en-US" altLang="en-US"/>
          </a:p>
        </p:txBody>
      </p:sp>
    </p:spTree>
    <p:extLst>
      <p:ext uri="{BB962C8B-B14F-4D97-AF65-F5344CB8AC3E}">
        <p14:creationId xmlns:p14="http://schemas.microsoft.com/office/powerpoint/2010/main" val="3688678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DA3E36E-6A70-4F16-848C-D8BE7C92DC2A}" type="datetime1">
              <a:rPr lang="en-US" smtClean="0"/>
              <a:t>7/25/2020</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Add a footer</a:t>
            </a:r>
          </a:p>
        </p:txBody>
      </p:sp>
      <p:sp>
        <p:nvSpPr>
          <p:cNvPr id="4" name="Slide Number Placeholder 3"/>
          <p:cNvSpPr>
            <a:spLocks noGrp="1"/>
          </p:cNvSpPr>
          <p:nvPr>
            <p:ph type="sldNum" sz="quarter" idx="12"/>
          </p:nvPr>
        </p:nvSpPr>
        <p:spPr/>
        <p:txBody>
          <a:bodyPr/>
          <a:lstStyle>
            <a:lvl1pPr>
              <a:defRPr/>
            </a:lvl1pPr>
          </a:lstStyle>
          <a:p>
            <a:pPr>
              <a:defRPr/>
            </a:pPr>
            <a:fld id="{E13871E4-B09E-41DD-9D0A-610229FC701A}" type="slidenum">
              <a:rPr lang="en-US" altLang="en-US"/>
              <a:pPr>
                <a:defRPr/>
              </a:pPr>
              <a:t>‹#›</a:t>
            </a:fld>
            <a:endParaRPr lang="en-US" altLang="en-US"/>
          </a:p>
        </p:txBody>
      </p:sp>
    </p:spTree>
    <p:extLst>
      <p:ext uri="{BB962C8B-B14F-4D97-AF65-F5344CB8AC3E}">
        <p14:creationId xmlns:p14="http://schemas.microsoft.com/office/powerpoint/2010/main" val="4226916099"/>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9FE8A75-F312-4B93-AD90-44B6000D746B}" type="datetime1">
              <a:rPr lang="en-US" smtClean="0"/>
              <a:t>7/25/2020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Add a footer</a:t>
            </a:r>
          </a:p>
        </p:txBody>
      </p:sp>
      <p:sp>
        <p:nvSpPr>
          <p:cNvPr id="7" name="Rectangle 6"/>
          <p:cNvSpPr>
            <a:spLocks noGrp="1" noChangeArrowheads="1"/>
          </p:cNvSpPr>
          <p:nvPr>
            <p:ph type="sldNum" sz="quarter" idx="12"/>
          </p:nvPr>
        </p:nvSpPr>
        <p:spPr>
          <a:ln/>
        </p:spPr>
        <p:txBody>
          <a:bodyPr/>
          <a:lstStyle>
            <a:lvl1pPr>
              <a:defRPr/>
            </a:lvl1pPr>
          </a:lstStyle>
          <a:p>
            <a:pPr>
              <a:defRPr/>
            </a:pPr>
            <a:fld id="{EE1EED15-FEC7-4769-B5FC-E301A8526A97}" type="slidenum">
              <a:rPr lang="en-US" altLang="en-US"/>
              <a:pPr>
                <a:defRPr/>
              </a:pPr>
              <a:t>‹#›</a:t>
            </a:fld>
            <a:endParaRPr lang="en-US" altLang="en-US"/>
          </a:p>
        </p:txBody>
      </p:sp>
    </p:spTree>
    <p:extLst>
      <p:ext uri="{BB962C8B-B14F-4D97-AF65-F5344CB8AC3E}">
        <p14:creationId xmlns:p14="http://schemas.microsoft.com/office/powerpoint/2010/main" val="1245357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15E3297-5A34-40F6-84D9-F151355EF91E}" type="datetime1">
              <a:rPr lang="en-US" smtClean="0"/>
              <a:t>7/25/2020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Add a footer</a:t>
            </a:r>
          </a:p>
        </p:txBody>
      </p:sp>
      <p:sp>
        <p:nvSpPr>
          <p:cNvPr id="7" name="Rectangle 6"/>
          <p:cNvSpPr>
            <a:spLocks noGrp="1" noChangeArrowheads="1"/>
          </p:cNvSpPr>
          <p:nvPr>
            <p:ph type="sldNum" sz="quarter" idx="12"/>
          </p:nvPr>
        </p:nvSpPr>
        <p:spPr>
          <a:ln/>
        </p:spPr>
        <p:txBody>
          <a:bodyPr/>
          <a:lstStyle>
            <a:lvl1pPr>
              <a:defRPr/>
            </a:lvl1pPr>
          </a:lstStyle>
          <a:p>
            <a:pPr>
              <a:defRPr/>
            </a:pPr>
            <a:fld id="{255BF9AC-2E85-483A-8EE6-BA4C2715444D}" type="slidenum">
              <a:rPr lang="en-US" altLang="en-US"/>
              <a:pPr>
                <a:defRPr/>
              </a:pPr>
              <a:t>‹#›</a:t>
            </a:fld>
            <a:endParaRPr lang="en-US" altLang="en-US"/>
          </a:p>
        </p:txBody>
      </p:sp>
    </p:spTree>
    <p:extLst>
      <p:ext uri="{BB962C8B-B14F-4D97-AF65-F5344CB8AC3E}">
        <p14:creationId xmlns:p14="http://schemas.microsoft.com/office/powerpoint/2010/main" val="955922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FF05F47-D8F8-4106-8FFD-59F921966636}" type="datetime1">
              <a:rPr lang="en-US" smtClean="0"/>
              <a:t>7/25/2020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Add a footer</a:t>
            </a:r>
          </a:p>
        </p:txBody>
      </p:sp>
      <p:sp>
        <p:nvSpPr>
          <p:cNvPr id="6" name="Rectangle 6"/>
          <p:cNvSpPr>
            <a:spLocks noGrp="1" noChangeArrowheads="1"/>
          </p:cNvSpPr>
          <p:nvPr>
            <p:ph type="sldNum" sz="quarter" idx="12"/>
          </p:nvPr>
        </p:nvSpPr>
        <p:spPr>
          <a:ln/>
        </p:spPr>
        <p:txBody>
          <a:bodyPr/>
          <a:lstStyle>
            <a:lvl1pPr>
              <a:defRPr/>
            </a:lvl1pPr>
          </a:lstStyle>
          <a:p>
            <a:pPr>
              <a:defRPr/>
            </a:pPr>
            <a:fld id="{C317C8BE-100D-46E2-B491-FAECC2EF335C}" type="slidenum">
              <a:rPr lang="en-US" altLang="en-US"/>
              <a:pPr>
                <a:defRPr/>
              </a:pPr>
              <a:t>‹#›</a:t>
            </a:fld>
            <a:endParaRPr lang="en-US" altLang="en-US"/>
          </a:p>
        </p:txBody>
      </p:sp>
    </p:spTree>
    <p:extLst>
      <p:ext uri="{BB962C8B-B14F-4D97-AF65-F5344CB8AC3E}">
        <p14:creationId xmlns:p14="http://schemas.microsoft.com/office/powerpoint/2010/main" val="116788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4DD5F6D3-4912-46D4-B524-891950196A52}" type="datetime1">
              <a:rPr lang="en-US" smtClean="0"/>
              <a:t>7/25/2020</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381001"/>
            <a:ext cx="2742486"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381001"/>
            <a:ext cx="802431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70E4D32-844A-4046-9CC5-D1F5E2F6960D}" type="datetime1">
              <a:rPr lang="en-US" smtClean="0"/>
              <a:t>7/25/2020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Add a footer</a:t>
            </a:r>
          </a:p>
        </p:txBody>
      </p:sp>
      <p:sp>
        <p:nvSpPr>
          <p:cNvPr id="6" name="Rectangle 6"/>
          <p:cNvSpPr>
            <a:spLocks noGrp="1" noChangeArrowheads="1"/>
          </p:cNvSpPr>
          <p:nvPr>
            <p:ph type="sldNum" sz="quarter" idx="12"/>
          </p:nvPr>
        </p:nvSpPr>
        <p:spPr>
          <a:ln/>
        </p:spPr>
        <p:txBody>
          <a:bodyPr/>
          <a:lstStyle>
            <a:lvl1pPr>
              <a:defRPr/>
            </a:lvl1pPr>
          </a:lstStyle>
          <a:p>
            <a:pPr>
              <a:defRPr/>
            </a:pPr>
            <a:fld id="{163A3770-2252-4C25-86A6-3D9BDABF26DB}" type="slidenum">
              <a:rPr lang="en-US" altLang="en-US"/>
              <a:pPr>
                <a:defRPr/>
              </a:pPr>
              <a:t>‹#›</a:t>
            </a:fld>
            <a:endParaRPr lang="en-US" altLang="en-US"/>
          </a:p>
        </p:txBody>
      </p:sp>
    </p:spTree>
    <p:extLst>
      <p:ext uri="{BB962C8B-B14F-4D97-AF65-F5344CB8AC3E}">
        <p14:creationId xmlns:p14="http://schemas.microsoft.com/office/powerpoint/2010/main" val="3964820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4469236" y="3962400"/>
            <a:ext cx="7516442" cy="990600"/>
          </a:xfrm>
        </p:spPr>
        <p:txBody>
          <a:bodyPr/>
          <a:lstStyle>
            <a:lvl1pPr algn="l">
              <a:defRPr/>
            </a:lvl1pPr>
          </a:lstStyle>
          <a:p>
            <a:r>
              <a:rPr lang="en-US"/>
              <a:t>Click to edit Master title style</a:t>
            </a:r>
          </a:p>
        </p:txBody>
      </p:sp>
      <p:sp>
        <p:nvSpPr>
          <p:cNvPr id="72707" name="Rectangle 3"/>
          <p:cNvSpPr>
            <a:spLocks noGrp="1" noChangeArrowheads="1"/>
          </p:cNvSpPr>
          <p:nvPr>
            <p:ph type="subTitle" idx="1"/>
          </p:nvPr>
        </p:nvSpPr>
        <p:spPr>
          <a:xfrm>
            <a:off x="4469236" y="4724400"/>
            <a:ext cx="7516442" cy="609600"/>
          </a:xfrm>
        </p:spPr>
        <p:txBody>
          <a:bodyPr/>
          <a:lstStyle>
            <a:lvl1pPr marL="0" indent="0">
              <a:buFont typeface="Wingdings" pitchFamily="2" charset="2"/>
              <a:buNone/>
              <a:defRPr>
                <a:solidFill>
                  <a:schemeClr val="tx2"/>
                </a:solidFill>
              </a:defRPr>
            </a:lvl1pPr>
          </a:lstStyle>
          <a:p>
            <a:r>
              <a:rPr lang="en-US"/>
              <a:t>Click to edit Master subtitle style</a:t>
            </a:r>
          </a:p>
        </p:txBody>
      </p:sp>
    </p:spTree>
    <p:extLst>
      <p:ext uri="{BB962C8B-B14F-4D97-AF65-F5344CB8AC3E}">
        <p14:creationId xmlns:p14="http://schemas.microsoft.com/office/powerpoint/2010/main" val="798785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294" y="304800"/>
            <a:ext cx="11477810" cy="914400"/>
          </a:xfrm>
        </p:spPr>
        <p:txBody>
          <a:bodyPr/>
          <a:lstStyle/>
          <a:p>
            <a:r>
              <a:rPr lang="en-US" dirty="0"/>
              <a:t>Click to edit Master title style</a:t>
            </a:r>
          </a:p>
        </p:txBody>
      </p:sp>
      <p:sp>
        <p:nvSpPr>
          <p:cNvPr id="3" name="Content Placeholder 2"/>
          <p:cNvSpPr>
            <a:spLocks noGrp="1"/>
          </p:cNvSpPr>
          <p:nvPr>
            <p:ph idx="1"/>
          </p:nvPr>
        </p:nvSpPr>
        <p:spPr>
          <a:xfrm>
            <a:off x="406294" y="1447800"/>
            <a:ext cx="1147781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0752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20238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294" y="1371600"/>
            <a:ext cx="5484971"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92839" y="1371600"/>
            <a:ext cx="5891265"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587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0531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26514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10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96803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614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95531D48-BB08-4676-B49E-836BFB996F8F}" type="datetime1">
              <a:rPr lang="en-US" smtClean="0"/>
              <a:t>7/25/2020</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406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2519" y="304800"/>
            <a:ext cx="236158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7765" y="304800"/>
            <a:ext cx="6881607"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5622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668F8D-29B5-4155-83C8-EC34F3FA799D}" type="datetime1">
              <a:rPr lang="en-US" smtClean="0"/>
              <a:t>7/25/2020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Add a footer</a:t>
            </a:r>
          </a:p>
        </p:txBody>
      </p:sp>
      <p:sp>
        <p:nvSpPr>
          <p:cNvPr id="6" name="Slide Number Placeholder 5"/>
          <p:cNvSpPr>
            <a:spLocks noGrp="1"/>
          </p:cNvSpPr>
          <p:nvPr>
            <p:ph type="sldNum" sz="quarter" idx="12"/>
          </p:nvPr>
        </p:nvSpPr>
        <p:spPr/>
        <p:txBody>
          <a:bodyPr/>
          <a:lstStyle>
            <a:lvl1pPr>
              <a:defRPr/>
            </a:lvl1pPr>
          </a:lstStyle>
          <a:p>
            <a:pPr>
              <a:defRPr/>
            </a:pPr>
            <a:fld id="{54CB1212-AFB9-484E-B7AC-3C04F7B6DF0B}" type="slidenum">
              <a:rPr lang="en-US" altLang="en-US"/>
              <a:pPr>
                <a:defRPr/>
              </a:pPr>
              <a:t>‹#›</a:t>
            </a:fld>
            <a:endParaRPr lang="en-US" altLang="en-US"/>
          </a:p>
        </p:txBody>
      </p:sp>
    </p:spTree>
    <p:extLst>
      <p:ext uri="{BB962C8B-B14F-4D97-AF65-F5344CB8AC3E}">
        <p14:creationId xmlns:p14="http://schemas.microsoft.com/office/powerpoint/2010/main" val="632497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F0D052-E172-4E74-827A-CB9E473C249D}" type="datetime1">
              <a:rPr lang="en-US" smtClean="0"/>
              <a:t>7/25/2020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Add a footer</a:t>
            </a:r>
          </a:p>
        </p:txBody>
      </p:sp>
      <p:sp>
        <p:nvSpPr>
          <p:cNvPr id="5" name="Slide Number Placeholder 5"/>
          <p:cNvSpPr>
            <a:spLocks noGrp="1"/>
          </p:cNvSpPr>
          <p:nvPr>
            <p:ph type="sldNum" sz="quarter" idx="12"/>
          </p:nvPr>
        </p:nvSpPr>
        <p:spPr/>
        <p:txBody>
          <a:bodyPr/>
          <a:lstStyle>
            <a:lvl1pPr>
              <a:defRPr/>
            </a:lvl1pPr>
          </a:lstStyle>
          <a:p>
            <a:pPr>
              <a:defRPr/>
            </a:pPr>
            <a:fld id="{7329F551-9A57-4E2C-AE33-7550D2D0DD70}" type="slidenum">
              <a:rPr lang="en-US" altLang="en-US"/>
              <a:pPr>
                <a:defRPr/>
              </a:pPr>
              <a:t>‹#›</a:t>
            </a:fld>
            <a:endParaRPr lang="en-US" altLang="en-US"/>
          </a:p>
        </p:txBody>
      </p:sp>
    </p:spTree>
    <p:extLst>
      <p:ext uri="{BB962C8B-B14F-4D97-AF65-F5344CB8AC3E}">
        <p14:creationId xmlns:p14="http://schemas.microsoft.com/office/powerpoint/2010/main" val="2459511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26750" y="1066800"/>
            <a:ext cx="4926317"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6214" y="1066800"/>
            <a:ext cx="4926317"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1ABF72-3895-49E6-B35F-766C85983B98}" type="slidenum">
              <a:rPr lang="en-US" altLang="en-US"/>
              <a:pPr>
                <a:defRPr/>
              </a:pPr>
              <a:t>‹#›</a:t>
            </a:fld>
            <a:endParaRPr lang="en-US" altLang="en-US"/>
          </a:p>
        </p:txBody>
      </p:sp>
    </p:spTree>
    <p:extLst>
      <p:ext uri="{BB962C8B-B14F-4D97-AF65-F5344CB8AC3E}">
        <p14:creationId xmlns:p14="http://schemas.microsoft.com/office/powerpoint/2010/main" val="34165714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6D5054-06B5-4655-8983-47CDE4CC4BD3}" type="slidenum">
              <a:rPr lang="en-US" altLang="en-US"/>
              <a:pPr>
                <a:defRPr/>
              </a:pPr>
              <a:t>‹#›</a:t>
            </a:fld>
            <a:endParaRPr lang="en-US" altLang="en-US"/>
          </a:p>
        </p:txBody>
      </p:sp>
    </p:spTree>
    <p:extLst>
      <p:ext uri="{BB962C8B-B14F-4D97-AF65-F5344CB8AC3E}">
        <p14:creationId xmlns:p14="http://schemas.microsoft.com/office/powerpoint/2010/main" val="29673291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0DE53E8-2E2C-436C-8646-7CA16BC1B801}" type="slidenum">
              <a:rPr lang="en-US" altLang="en-US"/>
              <a:pPr>
                <a:defRPr/>
              </a:pPr>
              <a:t>‹#›</a:t>
            </a:fld>
            <a:endParaRPr lang="en-US" altLang="en-US"/>
          </a:p>
        </p:txBody>
      </p:sp>
    </p:spTree>
    <p:extLst>
      <p:ext uri="{BB962C8B-B14F-4D97-AF65-F5344CB8AC3E}">
        <p14:creationId xmlns:p14="http://schemas.microsoft.com/office/powerpoint/2010/main" val="1015418562"/>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4AB3DC-1670-42B8-AD63-27751A260941}" type="slidenum">
              <a:rPr lang="en-US" altLang="en-US"/>
              <a:pPr>
                <a:defRPr/>
              </a:pPr>
              <a:t>‹#›</a:t>
            </a:fld>
            <a:endParaRPr lang="en-US" altLang="en-US"/>
          </a:p>
        </p:txBody>
      </p:sp>
    </p:spTree>
    <p:extLst>
      <p:ext uri="{BB962C8B-B14F-4D97-AF65-F5344CB8AC3E}">
        <p14:creationId xmlns:p14="http://schemas.microsoft.com/office/powerpoint/2010/main" val="1600025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E5FC0-7D62-4157-BC3A-2212C3D40EF6}" type="slidenum">
              <a:rPr lang="en-US" altLang="en-US"/>
              <a:pPr>
                <a:defRPr/>
              </a:pPr>
              <a:t>‹#›</a:t>
            </a:fld>
            <a:endParaRPr lang="en-US" altLang="en-US"/>
          </a:p>
        </p:txBody>
      </p:sp>
    </p:spTree>
    <p:extLst>
      <p:ext uri="{BB962C8B-B14F-4D97-AF65-F5344CB8AC3E}">
        <p14:creationId xmlns:p14="http://schemas.microsoft.com/office/powerpoint/2010/main" val="1596246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56540" y="228601"/>
            <a:ext cx="11075748" cy="1096963"/>
          </a:xfrm>
          <a:effectLst>
            <a:outerShdw dist="17961" dir="2700000" algn="ctr" rotWithShape="0">
              <a:srgbClr val="000000"/>
            </a:outerShdw>
          </a:effectLst>
        </p:spPr>
        <p:txBody>
          <a:bodyPr/>
          <a:lstStyle>
            <a:lvl1pPr algn="l">
              <a:defRPr sz="4600">
                <a:solidFill>
                  <a:srgbClr val="FFFFFF"/>
                </a:solidFill>
              </a:defRPr>
            </a:lvl1pPr>
          </a:lstStyle>
          <a:p>
            <a:r>
              <a:rPr lang="en-US"/>
              <a:t>Click to edit Master title style</a:t>
            </a:r>
          </a:p>
        </p:txBody>
      </p:sp>
      <p:sp>
        <p:nvSpPr>
          <p:cNvPr id="4099" name="Rectangle 3"/>
          <p:cNvSpPr>
            <a:spLocks noGrp="1" noChangeArrowheads="1"/>
          </p:cNvSpPr>
          <p:nvPr>
            <p:ph type="subTitle" idx="1"/>
          </p:nvPr>
        </p:nvSpPr>
        <p:spPr>
          <a:xfrm>
            <a:off x="556540" y="1325563"/>
            <a:ext cx="9397668" cy="609600"/>
          </a:xfrm>
          <a:effectLst>
            <a:outerShdw dist="17961" dir="2700000" algn="ctr" rotWithShape="0">
              <a:srgbClr val="000000"/>
            </a:outerShdw>
          </a:effectLst>
        </p:spPr>
        <p:txBody>
          <a:bodyPr/>
          <a:lstStyle>
            <a:lvl1pPr marL="0" indent="0">
              <a:buFontTx/>
              <a:buNone/>
              <a:defRPr sz="2400">
                <a:solidFill>
                  <a:srgbClr val="FFFFFF"/>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858D1F51-AF46-4958-8351-2FFF1532503A}" type="slidenum">
              <a:rPr lang="en-US" altLang="en-US"/>
              <a:pPr>
                <a:defRPr/>
              </a:pPr>
              <a:t>‹#›</a:t>
            </a:fld>
            <a:endParaRPr lang="en-US" altLang="en-US"/>
          </a:p>
        </p:txBody>
      </p:sp>
    </p:spTree>
    <p:extLst>
      <p:ext uri="{BB962C8B-B14F-4D97-AF65-F5344CB8AC3E}">
        <p14:creationId xmlns:p14="http://schemas.microsoft.com/office/powerpoint/2010/main" val="188196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9E6240F-B439-4734-90BF-B1614C83AD4F}" type="datetime1">
              <a:rPr lang="en-US" smtClean="0"/>
              <a:t>7/25/2020</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56540" y="228601"/>
            <a:ext cx="11075748" cy="1096963"/>
          </a:xfrm>
          <a:effectLst>
            <a:outerShdw dist="17961" dir="2700000" algn="ctr" rotWithShape="0">
              <a:srgbClr val="000000"/>
            </a:outerShdw>
          </a:effectLst>
        </p:spPr>
        <p:txBody>
          <a:bodyPr/>
          <a:lstStyle>
            <a:lvl1pPr algn="l">
              <a:defRPr sz="4600">
                <a:solidFill>
                  <a:srgbClr val="FFFFFF"/>
                </a:solidFill>
              </a:defRPr>
            </a:lvl1pPr>
          </a:lstStyle>
          <a:p>
            <a:r>
              <a:rPr lang="en-US"/>
              <a:t>Click to edit Master title style</a:t>
            </a:r>
          </a:p>
        </p:txBody>
      </p:sp>
      <p:sp>
        <p:nvSpPr>
          <p:cNvPr id="4099" name="Rectangle 3"/>
          <p:cNvSpPr>
            <a:spLocks noGrp="1" noChangeArrowheads="1"/>
          </p:cNvSpPr>
          <p:nvPr>
            <p:ph type="subTitle" idx="1"/>
          </p:nvPr>
        </p:nvSpPr>
        <p:spPr>
          <a:xfrm>
            <a:off x="556539" y="1325563"/>
            <a:ext cx="8178786" cy="533400"/>
          </a:xfrm>
          <a:effectLst>
            <a:outerShdw dist="17961" dir="2700000" algn="ctr" rotWithShape="0">
              <a:srgbClr val="000000"/>
            </a:outerShdw>
          </a:effectLst>
        </p:spPr>
        <p:txBody>
          <a:bodyPr/>
          <a:lstStyle>
            <a:lvl1pPr marL="0" indent="0">
              <a:buFontTx/>
              <a:buNone/>
              <a:defRPr sz="2400">
                <a:solidFill>
                  <a:srgbClr val="FFFFFF"/>
                </a:solidFill>
              </a:defRPr>
            </a:lvl1pPr>
          </a:lstStyle>
          <a:p>
            <a:r>
              <a:rPr lang="en-US"/>
              <a:t>Click to edit Master subtitle style</a:t>
            </a:r>
          </a:p>
        </p:txBody>
      </p:sp>
      <p:sp>
        <p:nvSpPr>
          <p:cNvPr id="4" name="Rectangle 4"/>
          <p:cNvSpPr>
            <a:spLocks noGrp="1" noChangeArrowheads="1"/>
          </p:cNvSpPr>
          <p:nvPr>
            <p:ph type="dt" sz="half" idx="10"/>
          </p:nvPr>
        </p:nvSpPr>
        <p:spPr>
          <a:effectLst>
            <a:outerShdw dist="17961" dir="2700000" algn="ctr" rotWithShape="0">
              <a:srgbClr val="000000"/>
            </a:outerShdw>
          </a:effectLst>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a:effectLst>
            <a:outerShdw dist="17961" dir="2700000" algn="ctr" rotWithShape="0">
              <a:srgbClr val="000000"/>
            </a:outerShdw>
          </a:effectLst>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a:effectLst>
            <a:outerShdw dist="17961" dir="2700000" algn="ctr" rotWithShape="0">
              <a:srgbClr val="000000"/>
            </a:outerShdw>
          </a:effectLst>
        </p:spPr>
        <p:txBody>
          <a:bodyPr/>
          <a:lstStyle>
            <a:lvl1pPr>
              <a:defRPr>
                <a:solidFill>
                  <a:srgbClr val="FFFFFF"/>
                </a:solidFill>
              </a:defRPr>
            </a:lvl1pPr>
          </a:lstStyle>
          <a:p>
            <a:pPr>
              <a:defRPr/>
            </a:pPr>
            <a:fld id="{DBE80440-9C01-42AF-A9D5-158403A0CCA7}" type="slidenum">
              <a:rPr lang="en-US" altLang="en-US"/>
              <a:pPr>
                <a:defRPr/>
              </a:pPr>
              <a:t>‹#›</a:t>
            </a:fld>
            <a:endParaRPr lang="en-US" altLang="en-US"/>
          </a:p>
        </p:txBody>
      </p:sp>
    </p:spTree>
    <p:extLst>
      <p:ext uri="{BB962C8B-B14F-4D97-AF65-F5344CB8AC3E}">
        <p14:creationId xmlns:p14="http://schemas.microsoft.com/office/powerpoint/2010/main" val="2044078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692067-91E1-4BA0-8BF1-910B7D02D53D}" type="slidenum">
              <a:rPr lang="en-US" altLang="en-US"/>
              <a:pPr>
                <a:defRPr/>
              </a:pPr>
              <a:t>‹#›</a:t>
            </a:fld>
            <a:endParaRPr lang="en-US" altLang="en-US"/>
          </a:p>
        </p:txBody>
      </p:sp>
    </p:spTree>
    <p:extLst>
      <p:ext uri="{BB962C8B-B14F-4D97-AF65-F5344CB8AC3E}">
        <p14:creationId xmlns:p14="http://schemas.microsoft.com/office/powerpoint/2010/main" val="2464117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8EAB0F-FB4E-4FEA-B76B-222B25B5BDCD}" type="slidenum">
              <a:rPr lang="en-US" altLang="en-US"/>
              <a:pPr>
                <a:defRPr/>
              </a:pPr>
              <a:t>‹#›</a:t>
            </a:fld>
            <a:endParaRPr lang="en-US" altLang="en-US"/>
          </a:p>
        </p:txBody>
      </p:sp>
    </p:spTree>
    <p:extLst>
      <p:ext uri="{BB962C8B-B14F-4D97-AF65-F5344CB8AC3E}">
        <p14:creationId xmlns:p14="http://schemas.microsoft.com/office/powerpoint/2010/main" val="946289282"/>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752601"/>
            <a:ext cx="5383398"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752601"/>
            <a:ext cx="5383398"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7EA89C-381D-486F-AFEC-6DF8CCFA244D}" type="slidenum">
              <a:rPr lang="en-US" altLang="en-US"/>
              <a:pPr>
                <a:defRPr/>
              </a:pPr>
              <a:t>‹#›</a:t>
            </a:fld>
            <a:endParaRPr lang="en-US" altLang="en-US"/>
          </a:p>
        </p:txBody>
      </p:sp>
    </p:spTree>
    <p:extLst>
      <p:ext uri="{BB962C8B-B14F-4D97-AF65-F5344CB8AC3E}">
        <p14:creationId xmlns:p14="http://schemas.microsoft.com/office/powerpoint/2010/main" val="26372386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C3AF89-D453-48B3-B0F7-9AA28C68EDC0}" type="slidenum">
              <a:rPr lang="en-US" altLang="en-US"/>
              <a:pPr>
                <a:defRPr/>
              </a:pPr>
              <a:t>‹#›</a:t>
            </a:fld>
            <a:endParaRPr lang="en-US" altLang="en-US"/>
          </a:p>
        </p:txBody>
      </p:sp>
    </p:spTree>
    <p:extLst>
      <p:ext uri="{BB962C8B-B14F-4D97-AF65-F5344CB8AC3E}">
        <p14:creationId xmlns:p14="http://schemas.microsoft.com/office/powerpoint/2010/main" val="1221087360"/>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D3E580-68CB-4728-A585-4CCE8862259B}" type="slidenum">
              <a:rPr lang="en-US" altLang="en-US"/>
              <a:pPr>
                <a:defRPr/>
              </a:pPr>
              <a:t>‹#›</a:t>
            </a:fld>
            <a:endParaRPr lang="en-US" altLang="en-US"/>
          </a:p>
        </p:txBody>
      </p:sp>
    </p:spTree>
    <p:extLst>
      <p:ext uri="{BB962C8B-B14F-4D97-AF65-F5344CB8AC3E}">
        <p14:creationId xmlns:p14="http://schemas.microsoft.com/office/powerpoint/2010/main" val="2324609634"/>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A0F83B3-5288-4E94-B6B0-175EC0C13BD5}" type="slidenum">
              <a:rPr lang="en-US" altLang="en-US"/>
              <a:pPr>
                <a:defRPr/>
              </a:pPr>
              <a:t>‹#›</a:t>
            </a:fld>
            <a:endParaRPr lang="en-US" altLang="en-US"/>
          </a:p>
        </p:txBody>
      </p:sp>
    </p:spTree>
    <p:extLst>
      <p:ext uri="{BB962C8B-B14F-4D97-AF65-F5344CB8AC3E}">
        <p14:creationId xmlns:p14="http://schemas.microsoft.com/office/powerpoint/2010/main" val="666648753"/>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FA057D-CA88-48B4-B8ED-9BF12AF84E14}" type="slidenum">
              <a:rPr lang="en-US" altLang="en-US"/>
              <a:pPr>
                <a:defRPr/>
              </a:pPr>
              <a:t>‹#›</a:t>
            </a:fld>
            <a:endParaRPr lang="en-US" altLang="en-US"/>
          </a:p>
        </p:txBody>
      </p:sp>
    </p:spTree>
    <p:extLst>
      <p:ext uri="{BB962C8B-B14F-4D97-AF65-F5344CB8AC3E}">
        <p14:creationId xmlns:p14="http://schemas.microsoft.com/office/powerpoint/2010/main" val="3637227111"/>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3701F7-8C35-414B-A54B-0B5197A874C7}" type="slidenum">
              <a:rPr lang="en-US" altLang="en-US"/>
              <a:pPr>
                <a:defRPr/>
              </a:pPr>
              <a:t>‹#›</a:t>
            </a:fld>
            <a:endParaRPr lang="en-US" altLang="en-US"/>
          </a:p>
        </p:txBody>
      </p:sp>
    </p:spTree>
    <p:extLst>
      <p:ext uri="{BB962C8B-B14F-4D97-AF65-F5344CB8AC3E}">
        <p14:creationId xmlns:p14="http://schemas.microsoft.com/office/powerpoint/2010/main" val="3810465174"/>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1ECFEB-DBCA-41A6-B912-CCC310ED4371}" type="slidenum">
              <a:rPr lang="en-US" altLang="en-US"/>
              <a:pPr>
                <a:defRPr/>
              </a:pPr>
              <a:t>‹#›</a:t>
            </a:fld>
            <a:endParaRPr lang="en-US" altLang="en-US"/>
          </a:p>
        </p:txBody>
      </p:sp>
    </p:spTree>
    <p:extLst>
      <p:ext uri="{BB962C8B-B14F-4D97-AF65-F5344CB8AC3E}">
        <p14:creationId xmlns:p14="http://schemas.microsoft.com/office/powerpoint/2010/main" val="38886149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20965927-B589-42DC-875F-C17790629EBF}" type="datetime1">
              <a:rPr lang="en-US" smtClean="0"/>
              <a:t>7/25/2020</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381001"/>
            <a:ext cx="2742486"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381001"/>
            <a:ext cx="802431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10EC79-3E30-49F8-BFB9-45D8B9064DE4}" type="slidenum">
              <a:rPr lang="en-US" altLang="en-US"/>
              <a:pPr>
                <a:defRPr/>
              </a:pPr>
              <a:t>‹#›</a:t>
            </a:fld>
            <a:endParaRPr lang="en-US" altLang="en-US"/>
          </a:p>
        </p:txBody>
      </p:sp>
    </p:spTree>
    <p:extLst>
      <p:ext uri="{BB962C8B-B14F-4D97-AF65-F5344CB8AC3E}">
        <p14:creationId xmlns:p14="http://schemas.microsoft.com/office/powerpoint/2010/main" val="180816464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D64C57D8-10D5-4D9D-9FE6-54E01D3BD54D}" type="datetime1">
              <a:rPr lang="en-US" smtClean="0"/>
              <a:t>7/25/2020</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9250A9A9-EFD2-43D6-A380-82BCD58E0036}" type="datetime1">
              <a:rPr lang="en-US" smtClean="0"/>
              <a:t>7/25/2020</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56.xml"/><Relationship Id="rId1" Type="http://schemas.openxmlformats.org/officeDocument/2006/relationships/slideLayout" Target="../slideLayouts/slideLayout5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image" Target="../media/image2.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6.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1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6.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8.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9.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6B893283-4A5B-496F-9FAC-2912AF925E42}" type="datetime1">
              <a:rPr lang="en-US" smtClean="0"/>
              <a:t>7/25/2020</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pPr>
              <a:defRPr/>
            </a:pPr>
            <a:fld id="{BE72F7FA-2255-4A6A-90A6-E44A2B664146}" type="slidenum">
              <a:rPr lang="en-US" altLang="en-US"/>
              <a:pPr>
                <a:defRPr/>
              </a:pPr>
              <a:t>‹#›</a:t>
            </a:fld>
            <a:endParaRPr lang="en-US" altLang="en-US"/>
          </a:p>
        </p:txBody>
      </p:sp>
    </p:spTree>
    <p:extLst>
      <p:ext uri="{BB962C8B-B14F-4D97-AF65-F5344CB8AC3E}">
        <p14:creationId xmlns:p14="http://schemas.microsoft.com/office/powerpoint/2010/main" val="1661813194"/>
      </p:ext>
    </p:extLst>
  </p:cSld>
  <p:clrMap bg1="dk1" tx1="lt1" bg2="dk2" tx2="lt2" accent1="accent1" accent2="accent2" accent3="accent3" accent4="accent4" accent5="accent5" accent6="accent6" hlink="hlink" folHlink="folHlink"/>
  <p:sldLayoutIdLst>
    <p:sldLayoutId id="2147483712" r:id="rId1"/>
    <p:sldLayoutId id="2147483713"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441" y="304800"/>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441"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4164515" y="6245225"/>
            <a:ext cx="38597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5325"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03BAF53-60DF-412A-8366-D2126AF6C056}" type="slidenum">
              <a:rPr lang="en-US" altLang="en-US"/>
              <a:pPr>
                <a:defRPr/>
              </a:pPr>
              <a:t>‹#›</a:t>
            </a:fld>
            <a:endParaRPr lang="en-US" altLang="en-US"/>
          </a:p>
        </p:txBody>
      </p:sp>
    </p:spTree>
    <p:extLst>
      <p:ext uri="{BB962C8B-B14F-4D97-AF65-F5344CB8AC3E}">
        <p14:creationId xmlns:p14="http://schemas.microsoft.com/office/powerpoint/2010/main" val="113088754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441" y="381000"/>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609441" y="1752601"/>
            <a:ext cx="10969943"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441"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4515" y="6245225"/>
            <a:ext cx="38597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5325"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95EDC20-598C-44A0-BF7D-432BD4B81EB8}" type="slidenum">
              <a:rPr lang="en-US" altLang="en-US"/>
              <a:pPr>
                <a:defRPr/>
              </a:pPr>
              <a:t>‹#›</a:t>
            </a:fld>
            <a:endParaRPr lang="en-US" altLang="en-US"/>
          </a:p>
        </p:txBody>
      </p:sp>
    </p:spTree>
    <p:extLst>
      <p:ext uri="{BB962C8B-B14F-4D97-AF65-F5344CB8AC3E}">
        <p14:creationId xmlns:p14="http://schemas.microsoft.com/office/powerpoint/2010/main" val="241686476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EEE3F-8CAB-4487-80F0-3FF34ECB013E}" type="datetime1">
              <a:rPr lang="en-US" smtClean="0"/>
              <a:t>7/25/2020</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4205E-2F42-43E9-BA72-9212CEF9DEEA}" type="slidenum">
              <a:rPr lang="en-US" smtClean="0"/>
              <a:t>‹#›</a:t>
            </a:fld>
            <a:endParaRPr lang="en-US"/>
          </a:p>
        </p:txBody>
      </p:sp>
    </p:spTree>
    <p:extLst>
      <p:ext uri="{BB962C8B-B14F-4D97-AF65-F5344CB8AC3E}">
        <p14:creationId xmlns:p14="http://schemas.microsoft.com/office/powerpoint/2010/main" val="653431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441" y="381000"/>
            <a:ext cx="10969943" cy="1143000"/>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09441" y="1828801"/>
            <a:ext cx="10969943"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441"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cs typeface="+mn-cs"/>
              </a:defRPr>
            </a:lvl1pPr>
          </a:lstStyle>
          <a:p>
            <a:pPr>
              <a:defRPr/>
            </a:pPr>
            <a:fld id="{4A3B2DD0-6A83-4B3C-8794-499F72664465}" type="datetime1">
              <a:rPr lang="en-US" smtClean="0"/>
              <a:t>7/25/2020</a:t>
            </a:fld>
            <a:endParaRPr lang="en-US"/>
          </a:p>
        </p:txBody>
      </p:sp>
      <p:sp>
        <p:nvSpPr>
          <p:cNvPr id="1029" name="Rectangle 5"/>
          <p:cNvSpPr>
            <a:spLocks noGrp="1" noChangeArrowheads="1"/>
          </p:cNvSpPr>
          <p:nvPr>
            <p:ph type="ftr" sz="quarter" idx="3"/>
          </p:nvPr>
        </p:nvSpPr>
        <p:spPr bwMode="auto">
          <a:xfrm>
            <a:off x="4164515" y="6245225"/>
            <a:ext cx="38597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r>
              <a:rPr lang="en-US"/>
              <a:t>Add a footer</a:t>
            </a:r>
          </a:p>
        </p:txBody>
      </p:sp>
      <p:sp>
        <p:nvSpPr>
          <p:cNvPr id="1030" name="Rectangle 6"/>
          <p:cNvSpPr>
            <a:spLocks noGrp="1" noChangeArrowheads="1"/>
          </p:cNvSpPr>
          <p:nvPr>
            <p:ph type="sldNum" sz="quarter" idx="4"/>
          </p:nvPr>
        </p:nvSpPr>
        <p:spPr bwMode="auto">
          <a:xfrm>
            <a:off x="8735325"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50D1170-4C21-4EBE-B6F6-3C0A9554EDA2}" type="slidenum">
              <a:rPr lang="en-US" altLang="en-US"/>
              <a:pPr>
                <a:defRPr/>
              </a:pPr>
              <a:t>‹#›</a:t>
            </a:fld>
            <a:endParaRPr lang="en-US" altLang="en-US"/>
          </a:p>
        </p:txBody>
      </p:sp>
    </p:spTree>
    <p:extLst>
      <p:ext uri="{BB962C8B-B14F-4D97-AF65-F5344CB8AC3E}">
        <p14:creationId xmlns:p14="http://schemas.microsoft.com/office/powerpoint/2010/main" val="35869481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441" y="304800"/>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441"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cs typeface="+mn-cs"/>
              </a:defRPr>
            </a:lvl1pPr>
          </a:lstStyle>
          <a:p>
            <a:pPr>
              <a:defRPr/>
            </a:pPr>
            <a:fld id="{EDC528B9-C2C0-4E9D-9283-99388E66CF8F}" type="datetime1">
              <a:rPr lang="en-US" smtClean="0"/>
              <a:t>7/25/2020</a:t>
            </a:fld>
            <a:endParaRPr lang="en-US"/>
          </a:p>
        </p:txBody>
      </p:sp>
      <p:sp>
        <p:nvSpPr>
          <p:cNvPr id="1029" name="Rectangle 5"/>
          <p:cNvSpPr>
            <a:spLocks noGrp="1" noChangeArrowheads="1"/>
          </p:cNvSpPr>
          <p:nvPr>
            <p:ph type="ftr" sz="quarter" idx="3"/>
          </p:nvPr>
        </p:nvSpPr>
        <p:spPr bwMode="auto">
          <a:xfrm>
            <a:off x="4164515" y="6245225"/>
            <a:ext cx="38597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r>
              <a:rPr lang="en-US"/>
              <a:t>Add a footer</a:t>
            </a:r>
          </a:p>
        </p:txBody>
      </p:sp>
      <p:sp>
        <p:nvSpPr>
          <p:cNvPr id="1030" name="Rectangle 6"/>
          <p:cNvSpPr>
            <a:spLocks noGrp="1" noChangeArrowheads="1"/>
          </p:cNvSpPr>
          <p:nvPr>
            <p:ph type="sldNum" sz="quarter" idx="4"/>
          </p:nvPr>
        </p:nvSpPr>
        <p:spPr bwMode="auto">
          <a:xfrm>
            <a:off x="8735325"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1E00BD2-A787-4514-9B03-21359586C7ED}" type="slidenum">
              <a:rPr lang="en-US" altLang="en-US"/>
              <a:pPr>
                <a:defRPr/>
              </a:pPr>
              <a:t>‹#›</a:t>
            </a:fld>
            <a:endParaRPr lang="en-US" altLang="en-US"/>
          </a:p>
        </p:txBody>
      </p:sp>
    </p:spTree>
    <p:extLst>
      <p:ext uri="{BB962C8B-B14F-4D97-AF65-F5344CB8AC3E}">
        <p14:creationId xmlns:p14="http://schemas.microsoft.com/office/powerpoint/2010/main" val="29718613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441" y="304800"/>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09441" y="1828801"/>
            <a:ext cx="10969943"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441"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cs typeface="+mn-cs"/>
              </a:defRPr>
            </a:lvl1pPr>
          </a:lstStyle>
          <a:p>
            <a:pPr>
              <a:defRPr/>
            </a:pPr>
            <a:fld id="{5593BAEA-B0DA-454D-86AD-8794A498CCCE}" type="datetime1">
              <a:rPr lang="en-US" smtClean="0"/>
              <a:t>7/25/2020</a:t>
            </a:fld>
            <a:endParaRPr lang="en-US"/>
          </a:p>
        </p:txBody>
      </p:sp>
      <p:sp>
        <p:nvSpPr>
          <p:cNvPr id="1029" name="Rectangle 5"/>
          <p:cNvSpPr>
            <a:spLocks noGrp="1" noChangeArrowheads="1"/>
          </p:cNvSpPr>
          <p:nvPr>
            <p:ph type="ftr" sz="quarter" idx="3"/>
          </p:nvPr>
        </p:nvSpPr>
        <p:spPr bwMode="auto">
          <a:xfrm>
            <a:off x="4164515" y="6245225"/>
            <a:ext cx="38597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r>
              <a:rPr lang="en-US"/>
              <a:t>Add a footer</a:t>
            </a:r>
          </a:p>
        </p:txBody>
      </p:sp>
      <p:sp>
        <p:nvSpPr>
          <p:cNvPr id="1030" name="Rectangle 6"/>
          <p:cNvSpPr>
            <a:spLocks noGrp="1" noChangeArrowheads="1"/>
          </p:cNvSpPr>
          <p:nvPr>
            <p:ph type="sldNum" sz="quarter" idx="4"/>
          </p:nvPr>
        </p:nvSpPr>
        <p:spPr bwMode="auto">
          <a:xfrm>
            <a:off x="8735325"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550950C-3AC2-47B4-96F3-584E4280153F}" type="slidenum">
              <a:rPr lang="en-US" altLang="en-US"/>
              <a:pPr>
                <a:defRPr/>
              </a:pPr>
              <a:t>‹#›</a:t>
            </a:fld>
            <a:endParaRPr lang="en-US" altLang="en-US"/>
          </a:p>
        </p:txBody>
      </p:sp>
    </p:spTree>
    <p:extLst>
      <p:ext uri="{BB962C8B-B14F-4D97-AF65-F5344CB8AC3E}">
        <p14:creationId xmlns:p14="http://schemas.microsoft.com/office/powerpoint/2010/main" val="3028388739"/>
      </p:ext>
    </p:extLst>
  </p:cSld>
  <p:clrMap bg1="lt1" tx1="dk1" bg2="lt2" tx2="dk2" accent1="accent1" accent2="accent2" accent3="accent3" accent4="accent4" accent5="accent5" accent6="accent6" hlink="hlink" folHlink="folHlink"/>
  <p:sldLayoutIdLst>
    <p:sldLayoutId id="2147483680" r:id="rId1"/>
    <p:sldLayoutId id="2147483681" r:id="rId2"/>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441" y="381000"/>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609441" y="1752601"/>
            <a:ext cx="10969943"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441"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fld id="{C37B9792-F746-460E-B3A7-028B318CB850}" type="datetime1">
              <a:rPr lang="en-US" smtClean="0"/>
              <a:t>7/25/2020</a:t>
            </a:fld>
            <a:endParaRPr lang="en-US"/>
          </a:p>
        </p:txBody>
      </p:sp>
      <p:sp>
        <p:nvSpPr>
          <p:cNvPr id="1029" name="Rectangle 5"/>
          <p:cNvSpPr>
            <a:spLocks noGrp="1" noChangeArrowheads="1"/>
          </p:cNvSpPr>
          <p:nvPr>
            <p:ph type="ftr" sz="quarter" idx="3"/>
          </p:nvPr>
        </p:nvSpPr>
        <p:spPr bwMode="auto">
          <a:xfrm>
            <a:off x="4164515" y="6245225"/>
            <a:ext cx="38597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r>
              <a:rPr lang="en-US"/>
              <a:t>Add a footer</a:t>
            </a:r>
          </a:p>
        </p:txBody>
      </p:sp>
      <p:sp>
        <p:nvSpPr>
          <p:cNvPr id="1030" name="Rectangle 6"/>
          <p:cNvSpPr>
            <a:spLocks noGrp="1" noChangeArrowheads="1"/>
          </p:cNvSpPr>
          <p:nvPr>
            <p:ph type="sldNum" sz="quarter" idx="4"/>
          </p:nvPr>
        </p:nvSpPr>
        <p:spPr bwMode="auto">
          <a:xfrm>
            <a:off x="8735325"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B470A17-2B36-40FC-8224-17003546FB2A}" type="slidenum">
              <a:rPr lang="en-US" altLang="en-US"/>
              <a:pPr>
                <a:defRPr/>
              </a:pPr>
              <a:t>‹#›</a:t>
            </a:fld>
            <a:endParaRPr lang="en-US" altLang="en-US"/>
          </a:p>
        </p:txBody>
      </p:sp>
    </p:spTree>
    <p:extLst>
      <p:ext uri="{BB962C8B-B14F-4D97-AF65-F5344CB8AC3E}">
        <p14:creationId xmlns:p14="http://schemas.microsoft.com/office/powerpoint/2010/main" val="218465418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406294" y="304800"/>
            <a:ext cx="1147781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71683" name="Rectangle 3"/>
          <p:cNvSpPr>
            <a:spLocks noGrp="1" noChangeArrowheads="1"/>
          </p:cNvSpPr>
          <p:nvPr>
            <p:ph type="body" idx="1"/>
          </p:nvPr>
        </p:nvSpPr>
        <p:spPr bwMode="auto">
          <a:xfrm>
            <a:off x="406294" y="1447800"/>
            <a:ext cx="1147781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spTree>
    <p:extLst>
      <p:ext uri="{BB962C8B-B14F-4D97-AF65-F5344CB8AC3E}">
        <p14:creationId xmlns:p14="http://schemas.microsoft.com/office/powerpoint/2010/main" val="2533664159"/>
      </p:ext>
    </p:extLst>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l"/>
        <a:defRPr kumimoji="1"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anose="05000000000000000000" pitchFamily="2" charset="2"/>
        <a:buChar char="l"/>
        <a:defRPr kumimoji="1"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bg2"/>
        </a:buClr>
        <a:buSzPct val="75000"/>
        <a:buFont typeface="Wingdings" panose="05000000000000000000" pitchFamily="2" charset="2"/>
        <a:buChar char="l"/>
        <a:defRPr kumimoji="1"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bg2"/>
        </a:buClr>
        <a:buSzPct val="75000"/>
        <a:buFont typeface="Wingdings" panose="05000000000000000000" pitchFamily="2" charset="2"/>
        <a:buChar char="l"/>
        <a:defRPr kumimoji="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bg2"/>
        </a:buClr>
        <a:buSzPct val="75000"/>
        <a:buFont typeface="Wingdings" panose="05000000000000000000" pitchFamily="2" charset="2"/>
        <a:buChar char="l"/>
        <a:defRPr kumimoji="1"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bg2"/>
        </a:buClr>
        <a:buSzPct val="75000"/>
        <a:buFont typeface="Wingdings" pitchFamily="2" charset="2"/>
        <a:buChar char="l"/>
        <a:defRPr kumimoji="1"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bg2"/>
        </a:buClr>
        <a:buSzPct val="75000"/>
        <a:buFont typeface="Wingdings" pitchFamily="2" charset="2"/>
        <a:buChar char="l"/>
        <a:defRPr kumimoji="1"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bg2"/>
        </a:buClr>
        <a:buSzPct val="75000"/>
        <a:buFont typeface="Wingdings" pitchFamily="2" charset="2"/>
        <a:buChar char="l"/>
        <a:defRPr kumimoji="1"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bg2"/>
        </a:buClr>
        <a:buSzPct val="75000"/>
        <a:buFont typeface="Wingdings" pitchFamily="2" charset="2"/>
        <a:buChar char="l"/>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351C84F-64F0-4A9E-80F8-1DAFAA0C65C7}" type="datetime1">
              <a:rPr lang="en-US" smtClean="0"/>
              <a:t>7/25/2020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Add a footer</a:t>
            </a: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pPr>
              <a:defRPr/>
            </a:pPr>
            <a:fld id="{D41D719C-00B5-4200-A96E-A9BD974144D9}" type="slidenum">
              <a:rPr lang="en-US" altLang="en-US"/>
              <a:pPr>
                <a:defRPr/>
              </a:pPr>
              <a:t>‹#›</a:t>
            </a:fld>
            <a:endParaRPr lang="en-US" altLang="en-US"/>
          </a:p>
        </p:txBody>
      </p:sp>
    </p:spTree>
    <p:extLst>
      <p:ext uri="{BB962C8B-B14F-4D97-AF65-F5344CB8AC3E}">
        <p14:creationId xmlns:p14="http://schemas.microsoft.com/office/powerpoint/2010/main" val="2815844914"/>
      </p:ext>
    </p:extLst>
  </p:cSld>
  <p:clrMap bg1="dk1" tx1="lt1" bg2="dk2" tx2="lt2" accent1="accent1" accent2="accent2" accent3="accent3" accent4="accent4" accent5="accent5" accent6="accent6" hlink="hlink" folHlink="folHlink"/>
  <p:sldLayoutIdLst>
    <p:sldLayoutId id="2147483707" r:id="rId1"/>
    <p:sldLayoutId id="2147483708"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441" y="304800"/>
            <a:ext cx="10969943" cy="11430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09441" y="1828801"/>
            <a:ext cx="10969943"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441"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4164515" y="6245225"/>
            <a:ext cx="38597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5325"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9FE5FE4-C41D-4B36-9FCC-AD3630AAE063}" type="slidenum">
              <a:rPr lang="en-US" altLang="en-US"/>
              <a:pPr>
                <a:defRPr/>
              </a:pPr>
              <a:t>‹#›</a:t>
            </a:fld>
            <a:endParaRPr lang="en-US" altLang="en-US"/>
          </a:p>
        </p:txBody>
      </p:sp>
    </p:spTree>
    <p:extLst>
      <p:ext uri="{BB962C8B-B14F-4D97-AF65-F5344CB8AC3E}">
        <p14:creationId xmlns:p14="http://schemas.microsoft.com/office/powerpoint/2010/main" val="465426879"/>
      </p:ext>
    </p:extLst>
  </p:cSld>
  <p:clrMap bg1="lt1" tx1="dk1" bg2="lt2" tx2="dk2" accent1="accent1" accent2="accent2" accent3="accent3" accent4="accent4" accent5="accent5" accent6="accent6" hlink="hlink" folHlink="folHlink"/>
  <p:sldLayoutIdLst>
    <p:sldLayoutId id="2147483710" r:id="rId1"/>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hyperlink" Target="http://www.geocities.com/worldview_3/quranvbible.html" TargetMode="External"/><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hyperlink" Target="http://www.answering-islam.org/Intro/comparison.html" TargetMode="External"/><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fr.org/interactives/sunni-shia-divide#!/sunni-shia-divide" TargetMode="External"/><Relationship Id="rId2" Type="http://schemas.openxmlformats.org/officeDocument/2006/relationships/image" Target="../media/image12.png"/><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hyperlink" Target="http://www.rmni.org/teaching-resources/powerpoint-presentations/world-religions.html"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religion-cults.com/Islam/islam3.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zwemercenter.com/guide/sin-according-to-muslim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zwemercenter.com/guide/sin-according-to-muslims/" TargetMode="External"/><Relationship Id="rId2" Type="http://schemas.openxmlformats.org/officeDocument/2006/relationships/hyperlink" Target="https://study-islam.org/christ-islam/7-sinless-prophet-isla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en.wikipedia.org/wiki/Nirvan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en.wikipedia.org/wiki/Nirvana"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alpha val="58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Cross: 4 world religions and Christianity</a:t>
            </a:r>
          </a:p>
        </p:txBody>
      </p:sp>
      <p:sp>
        <p:nvSpPr>
          <p:cNvPr id="3" name="Subtitle 2"/>
          <p:cNvSpPr>
            <a:spLocks noGrp="1"/>
          </p:cNvSpPr>
          <p:nvPr>
            <p:ph type="subTitle" idx="1"/>
          </p:nvPr>
        </p:nvSpPr>
        <p:spPr/>
        <p:txBody>
          <a:bodyPr>
            <a:normAutofit/>
          </a:bodyPr>
          <a:lstStyle/>
          <a:p>
            <a:r>
              <a:rPr lang="en-US" sz="2400" b="1" dirty="0"/>
              <a:t>Jim Sutherland, PhD</a:t>
            </a:r>
          </a:p>
          <a:p>
            <a:r>
              <a:rPr lang="en-US" sz="2400" b="1" dirty="0"/>
              <a:t>Jim@RMNI.org</a:t>
            </a:r>
          </a:p>
          <a:p>
            <a:r>
              <a:rPr lang="en-US" sz="2400" b="1" dirty="0"/>
              <a:t>www.RMNI.org</a:t>
            </a:r>
          </a:p>
        </p:txBody>
      </p:sp>
      <p:pic>
        <p:nvPicPr>
          <p:cNvPr id="5" name="Picture 4" descr="A close up of a logo&#10;&#10;Description automatically generated">
            <a:extLst>
              <a:ext uri="{FF2B5EF4-FFF2-40B4-BE49-F238E27FC236}">
                <a16:creationId xmlns:a16="http://schemas.microsoft.com/office/drawing/2014/main" id="{300BE7F6-1A24-4D5A-A3EC-6038961027FA}"/>
              </a:ext>
            </a:extLst>
          </p:cNvPr>
          <p:cNvPicPr>
            <a:picLocks noChangeAspect="1"/>
          </p:cNvPicPr>
          <p:nvPr/>
        </p:nvPicPr>
        <p:blipFill>
          <a:blip r:embed="rId2" cstate="print">
            <a:alphaModFix amt="64000"/>
            <a:extLst>
              <a:ext uri="{28A0092B-C50C-407E-A947-70E740481C1C}">
                <a14:useLocalDpi xmlns:a14="http://schemas.microsoft.com/office/drawing/2010/main" val="0"/>
              </a:ext>
            </a:extLst>
          </a:blip>
          <a:stretch>
            <a:fillRect/>
          </a:stretch>
        </p:blipFill>
        <p:spPr>
          <a:xfrm>
            <a:off x="9980612" y="381000"/>
            <a:ext cx="1842285" cy="652618"/>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
          <p:cNvSpPr>
            <a:spLocks noGrp="1"/>
          </p:cNvSpPr>
          <p:nvPr>
            <p:ph type="title"/>
          </p:nvPr>
        </p:nvSpPr>
        <p:spPr>
          <a:xfrm>
            <a:off x="1522412" y="0"/>
            <a:ext cx="9144000" cy="914400"/>
          </a:xfrm>
        </p:spPr>
        <p:txBody>
          <a:bodyPr/>
          <a:lstStyle/>
          <a:p>
            <a:pPr eaLnBrk="1" hangingPunct="1"/>
            <a:r>
              <a:rPr lang="en-US" altLang="en-US" b="0" dirty="0">
                <a:latin typeface="Century Gothic" panose="020B0502020202020204" pitchFamily="34" charset="0"/>
              </a:rPr>
              <a:t>Comparison of Scriptures</a:t>
            </a:r>
          </a:p>
        </p:txBody>
      </p:sp>
      <p:sp>
        <p:nvSpPr>
          <p:cNvPr id="75779" name="Content Placeholder 3"/>
          <p:cNvSpPr>
            <a:spLocks noGrp="1"/>
          </p:cNvSpPr>
          <p:nvPr>
            <p:ph sz="half" idx="1"/>
          </p:nvPr>
        </p:nvSpPr>
        <p:spPr>
          <a:xfrm>
            <a:off x="912812" y="762000"/>
            <a:ext cx="4953000" cy="6019800"/>
          </a:xfrm>
        </p:spPr>
        <p:txBody>
          <a:bodyPr/>
          <a:lstStyle/>
          <a:p>
            <a:pPr eaLnBrk="1" hangingPunct="1"/>
            <a:r>
              <a:rPr lang="en-US" altLang="en-US" dirty="0">
                <a:solidFill>
                  <a:schemeClr val="bg1"/>
                </a:solidFill>
              </a:rPr>
              <a:t>Bible</a:t>
            </a:r>
          </a:p>
          <a:p>
            <a:pPr lvl="1" eaLnBrk="1" hangingPunct="1"/>
            <a:r>
              <a:rPr lang="en-US" altLang="en-US" dirty="0">
                <a:solidFill>
                  <a:schemeClr val="bg1"/>
                </a:solidFill>
              </a:rPr>
              <a:t>Without error in autographs</a:t>
            </a:r>
          </a:p>
          <a:p>
            <a:pPr lvl="1" eaLnBrk="1" hangingPunct="1"/>
            <a:r>
              <a:rPr lang="en-US" altLang="en-US" dirty="0"/>
              <a:t>Given by God via the Spirit</a:t>
            </a:r>
          </a:p>
          <a:p>
            <a:pPr lvl="2" eaLnBrk="1" hangingPunct="1"/>
            <a:r>
              <a:rPr lang="en-US" altLang="en-US" dirty="0"/>
              <a:t>2 Peter 1:20-21  Above all, you must understand that no prophecy of Scripture came about by the prophet's own interpretation.  </a:t>
            </a:r>
            <a:r>
              <a:rPr lang="en-US" altLang="en-US" baseline="30000" dirty="0"/>
              <a:t>21</a:t>
            </a:r>
            <a:r>
              <a:rPr lang="en-US" altLang="en-US" dirty="0"/>
              <a:t> For prophecy never had its origin in the will of man, but men spoke from God as they were carried along by the Holy Spirit. </a:t>
            </a:r>
          </a:p>
          <a:p>
            <a:pPr lvl="2" eaLnBrk="1" hangingPunct="1"/>
            <a:r>
              <a:rPr lang="en-US" altLang="en-US" dirty="0"/>
              <a:t>2 Timothy 3:16  </a:t>
            </a:r>
            <a:r>
              <a:rPr lang="en-US" altLang="en-US" baseline="30000" dirty="0"/>
              <a:t>“</a:t>
            </a:r>
            <a:r>
              <a:rPr lang="en-US" altLang="en-US" dirty="0"/>
              <a:t>All Scripture is God-breathed…”</a:t>
            </a:r>
          </a:p>
          <a:p>
            <a:pPr lvl="2" eaLnBrk="1" hangingPunct="1"/>
            <a:r>
              <a:rPr lang="en-US" altLang="en-US" dirty="0"/>
              <a:t>God used the personalities of the writers—mediated, not dictated. </a:t>
            </a:r>
            <a:r>
              <a:rPr lang="en-US" altLang="en-US" sz="1400" dirty="0"/>
              <a:t>www.answering-islam.org/Intro/comparison.html</a:t>
            </a:r>
          </a:p>
        </p:txBody>
      </p:sp>
      <p:sp>
        <p:nvSpPr>
          <p:cNvPr id="75780" name="Content Placeholder 4"/>
          <p:cNvSpPr>
            <a:spLocks noGrp="1"/>
          </p:cNvSpPr>
          <p:nvPr>
            <p:ph sz="half" idx="2"/>
          </p:nvPr>
        </p:nvSpPr>
        <p:spPr>
          <a:xfrm>
            <a:off x="6094412" y="762000"/>
            <a:ext cx="5484972" cy="6019800"/>
          </a:xfrm>
        </p:spPr>
        <p:txBody>
          <a:bodyPr/>
          <a:lstStyle/>
          <a:p>
            <a:pPr eaLnBrk="1" hangingPunct="1"/>
            <a:r>
              <a:rPr lang="en-US" altLang="en-US" dirty="0">
                <a:solidFill>
                  <a:schemeClr val="bg1"/>
                </a:solidFill>
              </a:rPr>
              <a:t>Quran (Muslim’s view)</a:t>
            </a:r>
          </a:p>
          <a:p>
            <a:pPr lvl="1" eaLnBrk="1" hangingPunct="1"/>
            <a:r>
              <a:rPr lang="en-US" altLang="en-US" dirty="0">
                <a:solidFill>
                  <a:schemeClr val="bg1"/>
                </a:solidFill>
              </a:rPr>
              <a:t>Believed accurately </a:t>
            </a:r>
            <a:br>
              <a:rPr lang="en-US" altLang="en-US" dirty="0">
                <a:solidFill>
                  <a:schemeClr val="bg1"/>
                </a:solidFill>
              </a:rPr>
            </a:br>
            <a:r>
              <a:rPr lang="en-US" altLang="en-US" i="1" dirty="0"/>
              <a:t>preserved</a:t>
            </a:r>
            <a:r>
              <a:rPr lang="en-US" altLang="en-US" dirty="0"/>
              <a:t> by Allah (15:9)</a:t>
            </a:r>
          </a:p>
          <a:p>
            <a:pPr lvl="1" eaLnBrk="1" hangingPunct="1"/>
            <a:r>
              <a:rPr lang="en-US" altLang="en-US" dirty="0"/>
              <a:t>Dictated to </a:t>
            </a:r>
            <a:r>
              <a:rPr lang="en-US" altLang="en-US" u="sng" dirty="0"/>
              <a:t>illiterate</a:t>
            </a:r>
            <a:r>
              <a:rPr lang="en-US" altLang="en-US" dirty="0"/>
              <a:t> Muhammad by the angel Gabriel.</a:t>
            </a:r>
          </a:p>
          <a:p>
            <a:pPr lvl="2" eaLnBrk="1" hangingPunct="1"/>
            <a:r>
              <a:rPr lang="en-US" altLang="en-US" dirty="0" err="1"/>
              <a:t>Sura</a:t>
            </a:r>
            <a:r>
              <a:rPr lang="en-US" altLang="en-US" dirty="0"/>
              <a:t> 2.97 “Say: Whoever is an enemy to Gabriel-for he brings down the (revelation) to thy heart by Allah’s will, a confirmation of what went before, and guidance and glad tidings for those who believe”</a:t>
            </a:r>
          </a:p>
          <a:p>
            <a:pPr lvl="2" eaLnBrk="1" hangingPunct="1"/>
            <a:r>
              <a:rPr lang="en-US" altLang="en-US" dirty="0"/>
              <a:t>Prescriptive, rather than descriptive (Dr. Ergun Caner). </a:t>
            </a:r>
          </a:p>
          <a:p>
            <a:pPr lvl="2" eaLnBrk="1" hangingPunct="1"/>
            <a:endParaRPr lang="en-US" altLang="en-US" dirty="0"/>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E4894FA0-CF56-4047-B173-661C7755B34D}" type="slidenum">
              <a:rPr lang="en-US" altLang="en-US" sz="1400">
                <a:solidFill>
                  <a:srgbClr val="000000"/>
                </a:solidFill>
                <a:cs typeface="Arial" panose="020B0604020202020204" pitchFamily="34" charset="0"/>
              </a:rPr>
              <a:pPr fontAlgn="base">
                <a:spcBef>
                  <a:spcPct val="0"/>
                </a:spcBef>
                <a:spcAft>
                  <a:spcPct val="0"/>
                </a:spcAft>
                <a:buNone/>
              </a:pPr>
              <a:t>10</a:t>
            </a:fld>
            <a:endParaRPr lang="en-US"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36747220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title"/>
          </p:nvPr>
        </p:nvSpPr>
        <p:spPr>
          <a:xfrm>
            <a:off x="1522412" y="0"/>
            <a:ext cx="9144000" cy="685800"/>
          </a:xfrm>
        </p:spPr>
        <p:txBody>
          <a:bodyPr/>
          <a:lstStyle/>
          <a:p>
            <a:pPr algn="l" eaLnBrk="1" hangingPunct="1"/>
            <a:r>
              <a:rPr lang="en-US" altLang="en-US" b="0" dirty="0">
                <a:latin typeface="Century Gothic" panose="020B0502020202020204" pitchFamily="34" charset="0"/>
              </a:rPr>
              <a:t>Scriptures Compared</a:t>
            </a:r>
          </a:p>
        </p:txBody>
      </p:sp>
      <p:sp>
        <p:nvSpPr>
          <p:cNvPr id="77827" name="Content Placeholder 3"/>
          <p:cNvSpPr>
            <a:spLocks noGrp="1"/>
          </p:cNvSpPr>
          <p:nvPr>
            <p:ph sz="half" idx="1"/>
          </p:nvPr>
        </p:nvSpPr>
        <p:spPr>
          <a:xfrm>
            <a:off x="1065212" y="838200"/>
            <a:ext cx="4800600" cy="6019800"/>
          </a:xfrm>
        </p:spPr>
        <p:txBody>
          <a:bodyPr/>
          <a:lstStyle/>
          <a:p>
            <a:pPr eaLnBrk="1" hangingPunct="1"/>
            <a:r>
              <a:rPr lang="en-US" altLang="en-US" dirty="0">
                <a:solidFill>
                  <a:schemeClr val="bg1"/>
                </a:solidFill>
              </a:rPr>
              <a:t>Bible</a:t>
            </a:r>
          </a:p>
          <a:p>
            <a:pPr lvl="1" eaLnBrk="1" hangingPunct="1"/>
            <a:r>
              <a:rPr lang="en-US" altLang="en-US" dirty="0">
                <a:solidFill>
                  <a:schemeClr val="bg1"/>
                </a:solidFill>
              </a:rPr>
              <a:t>Contains thousands of </a:t>
            </a:r>
            <a:r>
              <a:rPr lang="en-US" altLang="en-US" dirty="0"/>
              <a:t>prophecies, many of which have been fulfilled.</a:t>
            </a:r>
          </a:p>
          <a:p>
            <a:pPr lvl="2" eaLnBrk="1" hangingPunct="1"/>
            <a:r>
              <a:rPr lang="en-US" altLang="en-US" dirty="0"/>
              <a:t>Jer. 51:35-40; 49:17-18; Micah 5:2; Ps. 22:14-18; Is. 53:1-10</a:t>
            </a:r>
          </a:p>
          <a:p>
            <a:pPr lvl="1" eaLnBrk="1" hangingPunct="1"/>
            <a:r>
              <a:rPr lang="en-US" altLang="en-US" dirty="0"/>
              <a:t>In the Quran Muslims are told that Allah revealed the Torah and the Gospel </a:t>
            </a:r>
          </a:p>
          <a:p>
            <a:pPr lvl="2" eaLnBrk="1" hangingPunct="1"/>
            <a:r>
              <a:rPr lang="en-US" altLang="en-US" dirty="0" err="1"/>
              <a:t>Sura</a:t>
            </a:r>
            <a:r>
              <a:rPr lang="en-US" altLang="en-US" dirty="0"/>
              <a:t> 3:3 It is He Who sent down to thee, in truth, the Book, confirming what went before it; and He sent down the Law (of Moses) and the Gospel (of Jesus) before this, as a guide to mankind  cf. 4:136</a:t>
            </a:r>
          </a:p>
        </p:txBody>
      </p:sp>
      <p:sp>
        <p:nvSpPr>
          <p:cNvPr id="77828" name="Content Placeholder 4"/>
          <p:cNvSpPr>
            <a:spLocks noGrp="1"/>
          </p:cNvSpPr>
          <p:nvPr>
            <p:ph sz="half" idx="2"/>
          </p:nvPr>
        </p:nvSpPr>
        <p:spPr>
          <a:xfrm>
            <a:off x="6094412" y="762000"/>
            <a:ext cx="5715000" cy="6019800"/>
          </a:xfrm>
        </p:spPr>
        <p:txBody>
          <a:bodyPr/>
          <a:lstStyle/>
          <a:p>
            <a:pPr eaLnBrk="1" hangingPunct="1"/>
            <a:r>
              <a:rPr lang="en-US" altLang="en-US" dirty="0">
                <a:solidFill>
                  <a:schemeClr val="bg1"/>
                </a:solidFill>
              </a:rPr>
              <a:t>Quran</a:t>
            </a:r>
          </a:p>
          <a:p>
            <a:pPr lvl="1" eaLnBrk="1" hangingPunct="1"/>
            <a:r>
              <a:rPr lang="en-US" altLang="en-US" dirty="0">
                <a:solidFill>
                  <a:schemeClr val="bg1"/>
                </a:solidFill>
              </a:rPr>
              <a:t>Contains no actual </a:t>
            </a:r>
            <a:br>
              <a:rPr lang="en-US" altLang="en-US" dirty="0">
                <a:solidFill>
                  <a:schemeClr val="bg1"/>
                </a:solidFill>
              </a:rPr>
            </a:br>
            <a:r>
              <a:rPr lang="en-US" altLang="en-US" dirty="0"/>
              <a:t>predictive prophecy. </a:t>
            </a:r>
            <a:r>
              <a:rPr lang="en-US" altLang="en-US" sz="1400" dirty="0">
                <a:hlinkClick r:id="rId3"/>
              </a:rPr>
              <a:t>www.geocities.com/worldview_3/quranvbible.html</a:t>
            </a:r>
            <a:r>
              <a:rPr lang="en-US" altLang="en-US" sz="1400" dirty="0"/>
              <a:t>   R. Totten </a:t>
            </a:r>
          </a:p>
          <a:p>
            <a:pPr lvl="1" eaLnBrk="1" hangingPunct="1"/>
            <a:r>
              <a:rPr lang="en-US" altLang="en-US" dirty="0"/>
              <a:t>Given to Muhammad during approximately 20 years in “ecstatic states.” </a:t>
            </a:r>
            <a:r>
              <a:rPr lang="en-US" altLang="en-US" sz="1400" dirty="0"/>
              <a:t>(J. </a:t>
            </a:r>
            <a:r>
              <a:rPr lang="en-US" altLang="en-US" sz="1400" dirty="0" err="1"/>
              <a:t>Noss</a:t>
            </a:r>
            <a:r>
              <a:rPr lang="en-US" altLang="en-US" sz="1400" dirty="0"/>
              <a:t> &amp; D. </a:t>
            </a:r>
            <a:r>
              <a:rPr lang="en-US" altLang="en-US" sz="1400" dirty="0" err="1"/>
              <a:t>Noss</a:t>
            </a:r>
            <a:r>
              <a:rPr lang="en-US" altLang="en-US" sz="1400" dirty="0"/>
              <a:t>, </a:t>
            </a:r>
            <a:r>
              <a:rPr lang="en-US" altLang="en-US" sz="1400" i="1" dirty="0"/>
              <a:t>Man’s Religions</a:t>
            </a:r>
            <a:r>
              <a:rPr lang="en-US" altLang="en-US" sz="1400" dirty="0"/>
              <a:t>, 7</a:t>
            </a:r>
            <a:r>
              <a:rPr lang="en-US" altLang="en-US" sz="1400" baseline="30000" dirty="0"/>
              <a:t>th</a:t>
            </a:r>
            <a:r>
              <a:rPr lang="en-US" altLang="en-US" sz="1400" dirty="0"/>
              <a:t> Ed., p. 506)</a:t>
            </a:r>
          </a:p>
          <a:p>
            <a:pPr lvl="1" eaLnBrk="1" hangingPunct="1"/>
            <a:r>
              <a:rPr lang="en-US" altLang="en-US" dirty="0" err="1"/>
              <a:t>Sura</a:t>
            </a:r>
            <a:r>
              <a:rPr lang="en-US" altLang="en-US" dirty="0"/>
              <a:t> 10:94 “If thou wert in doubt as to what We have revealed unto thee, then ask those who have been reading the Book from </a:t>
            </a:r>
            <a:br>
              <a:rPr lang="en-US" altLang="en-US" dirty="0"/>
            </a:br>
            <a:r>
              <a:rPr lang="en-US" altLang="en-US" dirty="0"/>
              <a:t>before thee”  </a:t>
            </a:r>
            <a:br>
              <a:rPr lang="en-US" altLang="en-US" dirty="0"/>
            </a:br>
            <a:r>
              <a:rPr lang="en-US" altLang="en-US" sz="1800" dirty="0"/>
              <a:t>[ask Christians]</a:t>
            </a:r>
          </a:p>
        </p:txBody>
      </p:sp>
      <p:sp>
        <p:nvSpPr>
          <p:cNvPr id="7782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E5FDA257-CDC5-4789-A11D-6D94D5C9D02B}" type="slidenum">
              <a:rPr lang="en-US" altLang="en-US" sz="1400">
                <a:solidFill>
                  <a:srgbClr val="000000"/>
                </a:solidFill>
                <a:cs typeface="Arial" panose="020B0604020202020204" pitchFamily="34" charset="0"/>
              </a:rPr>
              <a:pPr fontAlgn="base">
                <a:spcBef>
                  <a:spcPct val="0"/>
                </a:spcBef>
                <a:spcAft>
                  <a:spcPct val="0"/>
                </a:spcAft>
                <a:buNone/>
              </a:pPr>
              <a:t>11</a:t>
            </a:fld>
            <a:endParaRPr lang="en-US"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30505510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2"/>
          <p:cNvSpPr>
            <a:spLocks noGrp="1"/>
          </p:cNvSpPr>
          <p:nvPr>
            <p:ph type="title"/>
          </p:nvPr>
        </p:nvSpPr>
        <p:spPr>
          <a:xfrm>
            <a:off x="2665412" y="0"/>
            <a:ext cx="6019800" cy="609600"/>
          </a:xfrm>
        </p:spPr>
        <p:txBody>
          <a:bodyPr/>
          <a:lstStyle/>
          <a:p>
            <a:pPr algn="l" eaLnBrk="1" hangingPunct="1"/>
            <a:r>
              <a:rPr lang="en-US" altLang="en-US" b="0" dirty="0">
                <a:latin typeface="Century Gothic" panose="020B0502020202020204" pitchFamily="34" charset="0"/>
              </a:rPr>
              <a:t>Scriptures Compared</a:t>
            </a:r>
          </a:p>
        </p:txBody>
      </p:sp>
      <p:sp>
        <p:nvSpPr>
          <p:cNvPr id="79875" name="Content Placeholder 3"/>
          <p:cNvSpPr>
            <a:spLocks noGrp="1"/>
          </p:cNvSpPr>
          <p:nvPr>
            <p:ph sz="half" idx="1"/>
          </p:nvPr>
        </p:nvSpPr>
        <p:spPr>
          <a:xfrm>
            <a:off x="912812" y="457200"/>
            <a:ext cx="5105400" cy="6400800"/>
          </a:xfrm>
        </p:spPr>
        <p:txBody>
          <a:bodyPr/>
          <a:lstStyle/>
          <a:p>
            <a:pPr eaLnBrk="1" hangingPunct="1"/>
            <a:r>
              <a:rPr lang="en-US" altLang="en-US" dirty="0">
                <a:solidFill>
                  <a:schemeClr val="bg1"/>
                </a:solidFill>
              </a:rPr>
              <a:t>Bible</a:t>
            </a:r>
          </a:p>
          <a:p>
            <a:pPr lvl="1" eaLnBrk="1" hangingPunct="1"/>
            <a:r>
              <a:rPr lang="en-US" altLang="en-US" dirty="0">
                <a:solidFill>
                  <a:schemeClr val="bg1"/>
                </a:solidFill>
              </a:rPr>
              <a:t>Is not eternal, but the product of prophetic and apostolic</a:t>
            </a:r>
            <a:r>
              <a:rPr lang="en-US" altLang="en-US" dirty="0"/>
              <a:t> authority. Jesus is the eternal Word of God (John 1:1-5, 14).</a:t>
            </a:r>
          </a:p>
          <a:p>
            <a:pPr lvl="1" eaLnBrk="1" hangingPunct="1"/>
            <a:r>
              <a:rPr lang="en-US" altLang="en-US" dirty="0"/>
              <a:t>We don’t consider only the Hebrew and Greek (&amp; Aramaic) copies to be truly authoritative, but encourage translations. For Islam, the Quran in Arabic is authoritative, superseding the Bible. </a:t>
            </a:r>
          </a:p>
          <a:p>
            <a:pPr lvl="1" eaLnBrk="1" hangingPunct="1"/>
            <a:r>
              <a:rPr lang="en-US" altLang="en-US" dirty="0"/>
              <a:t>Translations from Arabic are interpretations. </a:t>
            </a:r>
            <a:r>
              <a:rPr lang="en-US" altLang="en-US" sz="1400" dirty="0">
                <a:hlinkClick r:id="rId3"/>
              </a:rPr>
              <a:t>www.answering-islam.org/Intro/comparison.html</a:t>
            </a:r>
            <a:endParaRPr lang="en-US" altLang="en-US" sz="1400" dirty="0"/>
          </a:p>
        </p:txBody>
      </p:sp>
      <p:sp>
        <p:nvSpPr>
          <p:cNvPr id="79876" name="Content Placeholder 4"/>
          <p:cNvSpPr>
            <a:spLocks noGrp="1"/>
          </p:cNvSpPr>
          <p:nvPr>
            <p:ph sz="half" idx="2"/>
          </p:nvPr>
        </p:nvSpPr>
        <p:spPr>
          <a:xfrm>
            <a:off x="6018212" y="457200"/>
            <a:ext cx="5715000" cy="6400800"/>
          </a:xfrm>
        </p:spPr>
        <p:txBody>
          <a:bodyPr/>
          <a:lstStyle/>
          <a:p>
            <a:pPr eaLnBrk="1" hangingPunct="1"/>
            <a:r>
              <a:rPr lang="en-US" altLang="en-US" dirty="0">
                <a:solidFill>
                  <a:schemeClr val="bg1"/>
                </a:solidFill>
              </a:rPr>
              <a:t>Quran</a:t>
            </a:r>
          </a:p>
          <a:p>
            <a:pPr lvl="1" eaLnBrk="1" hangingPunct="1"/>
            <a:r>
              <a:rPr lang="en-US" altLang="en-US" dirty="0">
                <a:solidFill>
                  <a:schemeClr val="bg1"/>
                </a:solidFill>
              </a:rPr>
              <a:t>Considered eternal, descended from heaven, the actual words of </a:t>
            </a:r>
            <a:r>
              <a:rPr lang="en-US" altLang="en-US" dirty="0"/>
              <a:t>God. </a:t>
            </a:r>
            <a:r>
              <a:rPr lang="en-US" altLang="en-US" sz="1400" dirty="0" err="1"/>
              <a:t>Noss</a:t>
            </a:r>
            <a:r>
              <a:rPr lang="en-US" altLang="en-US" sz="1400" dirty="0"/>
              <a:t>, p. 94. </a:t>
            </a:r>
          </a:p>
          <a:p>
            <a:pPr lvl="1" eaLnBrk="1" hangingPunct="1"/>
            <a:r>
              <a:rPr lang="en-US" altLang="en-US" dirty="0"/>
              <a:t>(W)hat the Qur'an is to the Muslim, 'Christ himself' is to the Christian. We are not 'book'-centered; we are 'Person'-centered (that is, 'Christ'-centered)! </a:t>
            </a:r>
            <a:r>
              <a:rPr lang="en-US" altLang="en-US" sz="1400" dirty="0">
                <a:hlinkClick r:id="rId3"/>
              </a:rPr>
              <a:t>www.answering-islam.org/Intro/comparison.html</a:t>
            </a:r>
            <a:endParaRPr lang="en-US" altLang="en-US" sz="1400" dirty="0"/>
          </a:p>
          <a:p>
            <a:pPr lvl="1" eaLnBrk="1" hangingPunct="1"/>
            <a:r>
              <a:rPr lang="en-US" altLang="en-US" dirty="0"/>
              <a:t>Muslims consider the Bible to be corrupted</a:t>
            </a:r>
            <a:r>
              <a:rPr lang="en-US" altLang="en-US" sz="2000" dirty="0"/>
              <a:t>. “But the transgressors changed the word </a:t>
            </a:r>
            <a:br>
              <a:rPr lang="en-US" altLang="en-US" sz="2000" dirty="0"/>
            </a:br>
            <a:r>
              <a:rPr lang="en-US" altLang="en-US" sz="2000" dirty="0"/>
              <a:t>from that </a:t>
            </a:r>
            <a:br>
              <a:rPr lang="en-US" altLang="en-US" sz="2000" dirty="0"/>
            </a:br>
            <a:r>
              <a:rPr lang="en-US" altLang="en-US" sz="2000" dirty="0"/>
              <a:t>which had </a:t>
            </a:r>
            <a:br>
              <a:rPr lang="en-US" altLang="en-US" sz="2000" dirty="0"/>
            </a:br>
            <a:r>
              <a:rPr lang="en-US" altLang="en-US" sz="2000" dirty="0"/>
              <a:t>been given them” </a:t>
            </a:r>
            <a:br>
              <a:rPr lang="en-US" altLang="en-US" sz="2000" dirty="0"/>
            </a:br>
            <a:r>
              <a:rPr lang="en-US" altLang="en-US" sz="2000" dirty="0" err="1"/>
              <a:t>Sura</a:t>
            </a:r>
            <a:r>
              <a:rPr lang="en-US" altLang="en-US" sz="2000" dirty="0"/>
              <a:t> 2:59</a:t>
            </a:r>
          </a:p>
        </p:txBody>
      </p:sp>
      <p:sp>
        <p:nvSpPr>
          <p:cNvPr id="79877" name="Slide Number Placeholder 4"/>
          <p:cNvSpPr>
            <a:spLocks noGrp="1"/>
          </p:cNvSpPr>
          <p:nvPr>
            <p:ph type="sldNum" sz="quarter" idx="12"/>
          </p:nvPr>
        </p:nvSpPr>
        <p:spPr>
          <a:xfrm>
            <a:off x="9675812" y="6245225"/>
            <a:ext cx="533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92A39C63-C51B-4ECF-90F5-A07D79FF946C}" type="slidenum">
              <a:rPr lang="en-US" altLang="en-US" sz="1400">
                <a:solidFill>
                  <a:srgbClr val="000000"/>
                </a:solidFill>
                <a:cs typeface="Arial" panose="020B0604020202020204" pitchFamily="34" charset="0"/>
              </a:rPr>
              <a:pPr fontAlgn="base">
                <a:spcBef>
                  <a:spcPct val="0"/>
                </a:spcBef>
                <a:spcAft>
                  <a:spcPct val="0"/>
                </a:spcAft>
                <a:buNone/>
              </a:pPr>
              <a:t>12</a:t>
            </a:fld>
            <a:endParaRPr lang="en-US"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39928905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335" y="760411"/>
            <a:ext cx="9753600" cy="792162"/>
          </a:xfrm>
        </p:spPr>
        <p:txBody>
          <a:bodyPr/>
          <a:lstStyle/>
          <a:p>
            <a:r>
              <a:rPr lang="en-US" dirty="0"/>
              <a:t>Islam</a:t>
            </a:r>
          </a:p>
        </p:txBody>
      </p:sp>
      <p:sp>
        <p:nvSpPr>
          <p:cNvPr id="3" name="Content Placeholder 2"/>
          <p:cNvSpPr>
            <a:spLocks noGrp="1"/>
          </p:cNvSpPr>
          <p:nvPr>
            <p:ph idx="1"/>
          </p:nvPr>
        </p:nvSpPr>
        <p:spPr/>
        <p:txBody>
          <a:bodyPr>
            <a:normAutofit lnSpcReduction="10000"/>
          </a:bodyPr>
          <a:lstStyle/>
          <a:p>
            <a:r>
              <a:rPr lang="en-US" b="1" dirty="0"/>
              <a:t>“Islam” means submission to God in Arabic. It is aggressively monotheistic (37:35), and could be considered a heterodox offshoot of Christianity. Muhammed was in contact with Jews and Christians, including Nestorian Christians (2 distinct natures of Christ).</a:t>
            </a:r>
          </a:p>
          <a:p>
            <a:r>
              <a:rPr lang="en-US" b="1" dirty="0"/>
              <a:t>Islam is the fierce rival of Christianity for global religious domination.  The 2 religions combined, in1800 were 33% of the global population; in 2020 they are 57%; after 2050, they together are predicted to be 66% of the global population. </a:t>
            </a:r>
            <a:r>
              <a:rPr lang="en-US" sz="1400" b="1" dirty="0"/>
              <a:t>(</a:t>
            </a:r>
            <a:r>
              <a:rPr lang="en-US" sz="1400" b="1" dirty="0" err="1"/>
              <a:t>Zurlo</a:t>
            </a:r>
            <a:r>
              <a:rPr lang="en-US" sz="1400" b="1" dirty="0"/>
              <a:t>, p. 12).</a:t>
            </a:r>
          </a:p>
          <a:p>
            <a:r>
              <a:rPr lang="en-US" b="1" dirty="0"/>
              <a:t>It is strongly anti-Trinitarian (4:171), which they consider to be the Father, Mary and Jesus (5:72-73)</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13</a:t>
            </a:fld>
            <a:endParaRPr lang="en-US"/>
          </a:p>
        </p:txBody>
      </p:sp>
    </p:spTree>
    <p:extLst>
      <p:ext uri="{BB962C8B-B14F-4D97-AF65-F5344CB8AC3E}">
        <p14:creationId xmlns:p14="http://schemas.microsoft.com/office/powerpoint/2010/main" val="240093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95437" y="152401"/>
            <a:ext cx="8878888" cy="5668963"/>
          </a:xfrm>
        </p:spPr>
      </p:pic>
      <p:sp>
        <p:nvSpPr>
          <p:cNvPr id="645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80006BB3-BBDD-4203-B697-7BF48DBCED6D}" type="slidenum">
              <a:rPr lang="en-US" altLang="en-US" sz="1400">
                <a:solidFill>
                  <a:srgbClr val="000000"/>
                </a:solidFill>
                <a:cs typeface="Arial" panose="020B0604020202020204" pitchFamily="34" charset="0"/>
              </a:rPr>
              <a:pPr fontAlgn="base">
                <a:spcBef>
                  <a:spcPct val="0"/>
                </a:spcBef>
                <a:spcAft>
                  <a:spcPct val="0"/>
                </a:spcAft>
                <a:buNone/>
              </a:pPr>
              <a:t>14</a:t>
            </a:fld>
            <a:endParaRPr lang="en-US" altLang="en-US" sz="1400">
              <a:solidFill>
                <a:srgbClr val="000000"/>
              </a:solidFill>
              <a:cs typeface="Arial" panose="020B0604020202020204" pitchFamily="34" charset="0"/>
            </a:endParaRPr>
          </a:p>
        </p:txBody>
      </p:sp>
      <p:sp>
        <p:nvSpPr>
          <p:cNvPr id="64516" name="TextBox 5"/>
          <p:cNvSpPr txBox="1">
            <a:spLocks noChangeArrowheads="1"/>
          </p:cNvSpPr>
          <p:nvPr/>
        </p:nvSpPr>
        <p:spPr bwMode="auto">
          <a:xfrm>
            <a:off x="1595437" y="6096001"/>
            <a:ext cx="8878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400">
                <a:solidFill>
                  <a:srgbClr val="000000"/>
                </a:solidFill>
                <a:cs typeface="Arial" panose="020B0604020202020204" pitchFamily="34" charset="0"/>
                <a:hlinkClick r:id="rId3"/>
              </a:rPr>
              <a:t>https://www.cfr.org/interactives/sunni-shia-divide#!/sunni-shia-divide</a:t>
            </a:r>
            <a:r>
              <a:rPr lang="en-US" altLang="en-US" sz="1400">
                <a:solidFill>
                  <a:srgbClr val="000000"/>
                </a:solidFill>
                <a:cs typeface="Arial" panose="020B0604020202020204" pitchFamily="34" charset="0"/>
              </a:rPr>
              <a:t>  Council on Foreign Relations, Julia Ro</a:t>
            </a:r>
          </a:p>
        </p:txBody>
      </p:sp>
      <p:sp>
        <p:nvSpPr>
          <p:cNvPr id="64517" name="TextBox 6"/>
          <p:cNvSpPr txBox="1">
            <a:spLocks noChangeArrowheads="1"/>
          </p:cNvSpPr>
          <p:nvPr/>
        </p:nvSpPr>
        <p:spPr bwMode="auto">
          <a:xfrm>
            <a:off x="6170612" y="152400"/>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cs typeface="Arial" panose="020B0604020202020204" pitchFamily="34" charset="0"/>
              </a:rPr>
              <a:t>Schools of Jurisprudence</a:t>
            </a:r>
          </a:p>
        </p:txBody>
      </p:sp>
    </p:spTree>
    <p:extLst>
      <p:ext uri="{BB962C8B-B14F-4D97-AF65-F5344CB8AC3E}">
        <p14:creationId xmlns:p14="http://schemas.microsoft.com/office/powerpoint/2010/main" val="1931078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4" descr="Sadu.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79613" y="0"/>
            <a:ext cx="8120063" cy="6858000"/>
          </a:xfrm>
        </p:spPr>
      </p:pic>
      <p:sp>
        <p:nvSpPr>
          <p:cNvPr id="23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2844B374-011D-4C38-B66B-26F1981687A2}" type="slidenum">
              <a:rPr lang="en-US" altLang="en-US" sz="1200">
                <a:solidFill>
                  <a:srgbClr val="FFFFFF"/>
                </a:solidFill>
                <a:cs typeface="Arial" panose="020B0604020202020204" pitchFamily="34" charset="0"/>
              </a:rPr>
              <a:pPr fontAlgn="base">
                <a:spcBef>
                  <a:spcPct val="0"/>
                </a:spcBef>
                <a:spcAft>
                  <a:spcPct val="0"/>
                </a:spcAft>
                <a:buNone/>
              </a:pPr>
              <a:t>15</a:t>
            </a:fld>
            <a:endParaRPr lang="en-US" altLang="en-US" sz="1200">
              <a:solidFill>
                <a:srgbClr val="FFFFFF"/>
              </a:solidFill>
              <a:cs typeface="Arial" panose="020B0604020202020204" pitchFamily="34" charset="0"/>
            </a:endParaRPr>
          </a:p>
        </p:txBody>
      </p:sp>
      <p:sp>
        <p:nvSpPr>
          <p:cNvPr id="23556" name="TextBox 5"/>
          <p:cNvSpPr txBox="1">
            <a:spLocks noChangeArrowheads="1"/>
          </p:cNvSpPr>
          <p:nvPr/>
        </p:nvSpPr>
        <p:spPr bwMode="auto">
          <a:xfrm>
            <a:off x="2055812" y="4572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1800">
              <a:solidFill>
                <a:prstClr val="white"/>
              </a:solidFill>
              <a:cs typeface="Arial" panose="020B0604020202020204" pitchFamily="34" charset="0"/>
            </a:endParaRPr>
          </a:p>
        </p:txBody>
      </p:sp>
      <p:sp>
        <p:nvSpPr>
          <p:cNvPr id="23557" name="TextBox 6"/>
          <p:cNvSpPr txBox="1">
            <a:spLocks noChangeArrowheads="1"/>
          </p:cNvSpPr>
          <p:nvPr/>
        </p:nvSpPr>
        <p:spPr bwMode="auto">
          <a:xfrm>
            <a:off x="1979612" y="609600"/>
            <a:ext cx="510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6000" b="1">
                <a:solidFill>
                  <a:srgbClr val="FF0000"/>
                </a:solidFill>
                <a:latin typeface="Forte" panose="03060902040502070203" pitchFamily="66" charset="0"/>
                <a:cs typeface="Gisha" pitchFamily="34" charset="0"/>
              </a:rPr>
              <a:t>HINDUISM</a:t>
            </a:r>
          </a:p>
        </p:txBody>
      </p:sp>
    </p:spTree>
    <p:extLst>
      <p:ext uri="{BB962C8B-B14F-4D97-AF65-F5344CB8AC3E}">
        <p14:creationId xmlns:p14="http://schemas.microsoft.com/office/powerpoint/2010/main" val="4900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41412" y="122148"/>
            <a:ext cx="10437972" cy="1219200"/>
          </a:xfrm>
        </p:spPr>
        <p:txBody>
          <a:bodyPr/>
          <a:lstStyle/>
          <a:p>
            <a:pPr algn="l" eaLnBrk="1" hangingPunct="1"/>
            <a:r>
              <a:rPr lang="en-US" altLang="en-US" b="0" dirty="0">
                <a:latin typeface="Century Gothic" panose="020B0502020202020204" pitchFamily="34" charset="0"/>
              </a:rPr>
              <a:t>Who is a Hindu?</a:t>
            </a:r>
          </a:p>
        </p:txBody>
      </p:sp>
      <p:sp>
        <p:nvSpPr>
          <p:cNvPr id="29699" name="Content Placeholder 2"/>
          <p:cNvSpPr>
            <a:spLocks noGrp="1"/>
          </p:cNvSpPr>
          <p:nvPr>
            <p:ph idx="1"/>
          </p:nvPr>
        </p:nvSpPr>
        <p:spPr>
          <a:xfrm>
            <a:off x="1522412" y="1219200"/>
            <a:ext cx="9144000" cy="5181600"/>
          </a:xfrm>
        </p:spPr>
        <p:txBody>
          <a:bodyPr/>
          <a:lstStyle/>
          <a:p>
            <a:pPr eaLnBrk="1" hangingPunct="1"/>
            <a:r>
              <a:rPr lang="en-US" altLang="en-US" dirty="0">
                <a:latin typeface="Century Gothic" panose="020B0502020202020204" pitchFamily="34" charset="0"/>
              </a:rPr>
              <a:t>Hindus can be polytheists, monotheists, pantheists, dualists, monists, agnostics or atheists. How do these differ?</a:t>
            </a:r>
            <a:endParaRPr lang="en-US" altLang="en-US" sz="1200" dirty="0">
              <a:latin typeface="Century Gothic" panose="020B0502020202020204" pitchFamily="34" charset="0"/>
            </a:endParaRPr>
          </a:p>
          <a:p>
            <a:pPr lvl="1" eaLnBrk="1" hangingPunct="1"/>
            <a:r>
              <a:rPr lang="en-US" altLang="en-US" dirty="0">
                <a:latin typeface="Century Gothic" panose="020B0502020202020204" pitchFamily="34" charset="0"/>
              </a:rPr>
              <a:t>“Of all the world’s great religions, Hinduism is the most difficult to define. It did not have any one founder….It has many scriptures which are authoritative but none that is exclusively so.” </a:t>
            </a:r>
            <a:r>
              <a:rPr lang="en-US" altLang="en-US" sz="1400" dirty="0">
                <a:latin typeface="Century Gothic" panose="020B0502020202020204" pitchFamily="34" charset="0"/>
              </a:rPr>
              <a:t>Bruce J. Nichols, “Hinduism,” in </a:t>
            </a:r>
            <a:r>
              <a:rPr lang="en-US" altLang="en-US" sz="1400" i="1" dirty="0">
                <a:latin typeface="Century Gothic" panose="020B0502020202020204" pitchFamily="34" charset="0"/>
              </a:rPr>
              <a:t>The World’s Religions</a:t>
            </a:r>
            <a:r>
              <a:rPr lang="en-US" altLang="en-US" sz="1400" dirty="0">
                <a:latin typeface="Century Gothic" panose="020B0502020202020204" pitchFamily="34" charset="0"/>
              </a:rPr>
              <a:t>, Norman Anderson, ed., ISBN 0851113141, p. 136.)</a:t>
            </a:r>
          </a:p>
          <a:p>
            <a:pPr lvl="1" eaLnBrk="1" hangingPunct="1"/>
            <a:r>
              <a:rPr lang="en-US" altLang="en-US" dirty="0">
                <a:latin typeface="Century Gothic" panose="020B0502020202020204" pitchFamily="34" charset="0"/>
              </a:rPr>
              <a:t>The only general obligation is to abide by the rules of their caste, so as to gain a better reincarnation. </a:t>
            </a:r>
            <a:r>
              <a:rPr lang="en-US" altLang="en-US" sz="1400" dirty="0">
                <a:latin typeface="Century Gothic" panose="020B0502020202020204" pitchFamily="34" charset="0"/>
              </a:rPr>
              <a:t>(</a:t>
            </a:r>
            <a:r>
              <a:rPr lang="en-US" altLang="en-US" sz="1400" dirty="0" err="1">
                <a:latin typeface="Century Gothic" panose="020B0502020202020204" pitchFamily="34" charset="0"/>
              </a:rPr>
              <a:t>Noss</a:t>
            </a:r>
            <a:r>
              <a:rPr lang="en-US" altLang="en-US" sz="1400" dirty="0">
                <a:latin typeface="Century Gothic" panose="020B0502020202020204" pitchFamily="34" charset="0"/>
              </a:rPr>
              <a:t>, p. 72-73)</a:t>
            </a:r>
          </a:p>
          <a:p>
            <a:pPr lvl="1" eaLnBrk="1" hangingPunct="1"/>
            <a:endParaRPr lang="en-US" altLang="en-US" sz="1200" dirty="0"/>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C92BAB55-582B-45AB-BC09-83C29C3B1302}" type="slidenum">
              <a:rPr lang="en-US" altLang="en-US" sz="1400">
                <a:solidFill>
                  <a:srgbClr val="000000"/>
                </a:solidFill>
                <a:cs typeface="Arial" panose="020B0604020202020204" pitchFamily="34" charset="0"/>
              </a:rPr>
              <a:pPr fontAlgn="base">
                <a:spcBef>
                  <a:spcPct val="0"/>
                </a:spcBef>
                <a:spcAft>
                  <a:spcPct val="0"/>
                </a:spcAft>
                <a:buNone/>
              </a:pPr>
              <a:t>16</a:t>
            </a:fld>
            <a:endParaRPr lang="en-US"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1906566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09441" y="228600"/>
            <a:ext cx="10969943" cy="685800"/>
          </a:xfrm>
        </p:spPr>
        <p:txBody>
          <a:bodyPr/>
          <a:lstStyle/>
          <a:p>
            <a:pPr eaLnBrk="1" hangingPunct="1"/>
            <a:r>
              <a:rPr lang="en-US" altLang="en-US" b="0" dirty="0">
                <a:latin typeface="Century Gothic" panose="020B0502020202020204" pitchFamily="34" charset="0"/>
              </a:rPr>
              <a:t>Hinduism as Philosophy</a:t>
            </a:r>
          </a:p>
        </p:txBody>
      </p:sp>
      <p:sp>
        <p:nvSpPr>
          <p:cNvPr id="31747" name="Content Placeholder 2"/>
          <p:cNvSpPr>
            <a:spLocks noGrp="1"/>
          </p:cNvSpPr>
          <p:nvPr>
            <p:ph idx="1"/>
          </p:nvPr>
        </p:nvSpPr>
        <p:spPr>
          <a:xfrm>
            <a:off x="1522412" y="934528"/>
            <a:ext cx="9144000" cy="5638800"/>
          </a:xfrm>
        </p:spPr>
        <p:txBody>
          <a:bodyPr/>
          <a:lstStyle/>
          <a:p>
            <a:pPr eaLnBrk="1" hangingPunct="1"/>
            <a:r>
              <a:rPr lang="en-US" altLang="en-US" dirty="0">
                <a:latin typeface="Century Gothic" panose="020B0502020202020204" pitchFamily="34" charset="0"/>
              </a:rPr>
              <a:t>Indo-European tribes conquered India from  the northwest from about 1800-1500 BC.  They produced the Vedas (“knowledge”) which are the oldest of Hindu sacred books. </a:t>
            </a:r>
            <a:r>
              <a:rPr lang="en-US" altLang="en-US" sz="1600" dirty="0">
                <a:latin typeface="Century Gothic" panose="020B0502020202020204" pitchFamily="34" charset="0"/>
              </a:rPr>
              <a:t>(</a:t>
            </a:r>
            <a:r>
              <a:rPr lang="en-US" altLang="en-US" sz="1600" dirty="0" err="1">
                <a:latin typeface="Century Gothic" panose="020B0502020202020204" pitchFamily="34" charset="0"/>
              </a:rPr>
              <a:t>Noss</a:t>
            </a:r>
            <a:r>
              <a:rPr lang="en-US" altLang="en-US" sz="1600" dirty="0">
                <a:latin typeface="Century Gothic" panose="020B0502020202020204" pitchFamily="34" charset="0"/>
              </a:rPr>
              <a:t> &amp; </a:t>
            </a:r>
            <a:r>
              <a:rPr lang="en-US" altLang="en-US" sz="1600" dirty="0" err="1">
                <a:latin typeface="Century Gothic" panose="020B0502020202020204" pitchFamily="34" charset="0"/>
              </a:rPr>
              <a:t>Noss</a:t>
            </a:r>
            <a:r>
              <a:rPr lang="en-US" altLang="en-US" sz="1600" dirty="0">
                <a:latin typeface="Century Gothic" panose="020B0502020202020204" pitchFamily="34" charset="0"/>
              </a:rPr>
              <a:t>, p. 73-74). </a:t>
            </a:r>
          </a:p>
          <a:p>
            <a:pPr lvl="1" eaLnBrk="1" hangingPunct="1"/>
            <a:r>
              <a:rPr lang="en-US" altLang="en-US" dirty="0">
                <a:latin typeface="Century Gothic" panose="020B0502020202020204" pitchFamily="34" charset="0"/>
              </a:rPr>
              <a:t>The Greeks are another branch of these tribes. </a:t>
            </a:r>
            <a:r>
              <a:rPr lang="en-US" altLang="en-US" sz="1600" dirty="0">
                <a:latin typeface="Century Gothic" panose="020B0502020202020204" pitchFamily="34" charset="0"/>
              </a:rPr>
              <a:t>(</a:t>
            </a:r>
            <a:r>
              <a:rPr lang="en-US" altLang="en-US" sz="1600" dirty="0" err="1">
                <a:latin typeface="Century Gothic" panose="020B0502020202020204" pitchFamily="34" charset="0"/>
              </a:rPr>
              <a:t>Noss</a:t>
            </a:r>
            <a:r>
              <a:rPr lang="en-US" altLang="en-US" sz="1600" dirty="0">
                <a:latin typeface="Century Gothic" panose="020B0502020202020204" pitchFamily="34" charset="0"/>
              </a:rPr>
              <a:t>, p. 73).</a:t>
            </a:r>
          </a:p>
          <a:p>
            <a:pPr lvl="1" eaLnBrk="1" hangingPunct="1"/>
            <a:r>
              <a:rPr lang="en-US" altLang="en-US" dirty="0">
                <a:latin typeface="Century Gothic" panose="020B0502020202020204" pitchFamily="34" charset="0"/>
              </a:rPr>
              <a:t>“Only Indo-Europeans have continually returned to the fundamental problems of metaphysics, the Aryans in India (giving rise to Hindu Philosophy), the Greeks in Greece….” </a:t>
            </a:r>
            <a:br>
              <a:rPr lang="en-US" altLang="en-US" dirty="0">
                <a:latin typeface="Century Gothic" panose="020B0502020202020204" pitchFamily="34" charset="0"/>
              </a:rPr>
            </a:br>
            <a:r>
              <a:rPr lang="en-US" altLang="en-US" sz="1400" dirty="0">
                <a:latin typeface="Century Gothic" panose="020B0502020202020204" pitchFamily="34" charset="0"/>
              </a:rPr>
              <a:t>Arthur A. </a:t>
            </a:r>
            <a:r>
              <a:rPr lang="en-US" altLang="en-US" sz="1400" dirty="0" err="1">
                <a:latin typeface="Century Gothic" panose="020B0502020202020204" pitchFamily="34" charset="0"/>
              </a:rPr>
              <a:t>Custance</a:t>
            </a:r>
            <a:r>
              <a:rPr lang="en-US" altLang="en-US" sz="1400" dirty="0">
                <a:latin typeface="Century Gothic" panose="020B0502020202020204" pitchFamily="34" charset="0"/>
              </a:rPr>
              <a:t>, </a:t>
            </a:r>
            <a:r>
              <a:rPr lang="en-US" altLang="en-US" sz="1400" i="1" dirty="0">
                <a:latin typeface="Century Gothic" panose="020B0502020202020204" pitchFamily="34" charset="0"/>
              </a:rPr>
              <a:t>Noah’s Three Sons</a:t>
            </a:r>
            <a:r>
              <a:rPr lang="en-US" altLang="en-US" sz="1400" dirty="0">
                <a:latin typeface="Century Gothic" panose="020B0502020202020204" pitchFamily="34" charset="0"/>
              </a:rPr>
              <a:t>, Zondervan, 1975, p. 31.</a:t>
            </a:r>
            <a:br>
              <a:rPr lang="en-US" altLang="en-US" dirty="0"/>
            </a:br>
            <a:r>
              <a:rPr lang="en-US" altLang="en-US" dirty="0"/>
              <a:t>	</a:t>
            </a:r>
          </a:p>
        </p:txBody>
      </p:sp>
      <p:sp>
        <p:nvSpPr>
          <p:cNvPr id="31748" name="Slide Number Placeholder 3"/>
          <p:cNvSpPr>
            <a:spLocks noGrp="1"/>
          </p:cNvSpPr>
          <p:nvPr>
            <p:ph type="sldNum" sz="quarter" idx="12"/>
          </p:nvPr>
        </p:nvSpPr>
        <p:spPr>
          <a:xfrm>
            <a:off x="9599612" y="6172201"/>
            <a:ext cx="609600" cy="549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3705ED9F-78F7-42FC-8F96-379192A30151}" type="slidenum">
              <a:rPr lang="en-US" altLang="en-US" sz="1400">
                <a:solidFill>
                  <a:srgbClr val="000000"/>
                </a:solidFill>
                <a:cs typeface="Arial" panose="020B0604020202020204" pitchFamily="34" charset="0"/>
              </a:rPr>
              <a:pPr fontAlgn="base">
                <a:spcBef>
                  <a:spcPct val="0"/>
                </a:spcBef>
                <a:spcAft>
                  <a:spcPct val="0"/>
                </a:spcAft>
                <a:buNone/>
              </a:pPr>
              <a:t>17</a:t>
            </a:fld>
            <a:endParaRPr lang="en-US"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1751345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2412" y="76200"/>
            <a:ext cx="8686800" cy="762000"/>
          </a:xfrm>
        </p:spPr>
        <p:txBody>
          <a:bodyPr/>
          <a:lstStyle/>
          <a:p>
            <a:pPr eaLnBrk="1" hangingPunct="1"/>
            <a:r>
              <a:rPr lang="en-US" altLang="en-US" b="0" dirty="0">
                <a:latin typeface="Century Gothic" panose="020B0502020202020204" pitchFamily="34" charset="0"/>
              </a:rPr>
              <a:t>Religion                   Philosophy</a:t>
            </a:r>
          </a:p>
        </p:txBody>
      </p:sp>
      <p:sp>
        <p:nvSpPr>
          <p:cNvPr id="33795" name="Content Placeholder 2"/>
          <p:cNvSpPr>
            <a:spLocks noGrp="1"/>
          </p:cNvSpPr>
          <p:nvPr>
            <p:ph sz="half" idx="1"/>
          </p:nvPr>
        </p:nvSpPr>
        <p:spPr>
          <a:xfrm>
            <a:off x="1065212" y="990600"/>
            <a:ext cx="4800600" cy="5410200"/>
          </a:xfrm>
        </p:spPr>
        <p:txBody>
          <a:bodyPr/>
          <a:lstStyle/>
          <a:p>
            <a:pPr eaLnBrk="1" hangingPunct="1"/>
            <a:r>
              <a:rPr lang="en-US" altLang="en-US" dirty="0">
                <a:latin typeface="Century Gothic" panose="020B0502020202020204" pitchFamily="34" charset="0"/>
              </a:rPr>
              <a:t>Founded upon revelation</a:t>
            </a:r>
          </a:p>
          <a:p>
            <a:pPr eaLnBrk="1" hangingPunct="1"/>
            <a:r>
              <a:rPr lang="en-US" altLang="en-US" dirty="0">
                <a:latin typeface="Century Gothic" panose="020B0502020202020204" pitchFamily="34" charset="0"/>
              </a:rPr>
              <a:t>Concerned with morals</a:t>
            </a:r>
          </a:p>
          <a:p>
            <a:pPr lvl="1" eaLnBrk="1" hangingPunct="1"/>
            <a:r>
              <a:rPr lang="en-US" altLang="en-US" dirty="0">
                <a:latin typeface="Century Gothic" panose="020B0502020202020204" pitchFamily="34" charset="0"/>
              </a:rPr>
              <a:t>Morals are absolute.</a:t>
            </a:r>
          </a:p>
          <a:p>
            <a:pPr lvl="1" eaLnBrk="1" hangingPunct="1"/>
            <a:r>
              <a:rPr lang="en-US" altLang="en-US" dirty="0">
                <a:latin typeface="Century Gothic" panose="020B0502020202020204" pitchFamily="34" charset="0"/>
              </a:rPr>
              <a:t>Have to do with person- to-God</a:t>
            </a:r>
          </a:p>
          <a:p>
            <a:pPr eaLnBrk="1" hangingPunct="1"/>
            <a:r>
              <a:rPr lang="en-US" altLang="en-US" dirty="0">
                <a:latin typeface="Century Gothic" panose="020B0502020202020204" pitchFamily="34" charset="0"/>
              </a:rPr>
              <a:t>Concerned with “</a:t>
            </a:r>
            <a:r>
              <a:rPr lang="en-US" altLang="en-US" dirty="0" err="1">
                <a:latin typeface="Century Gothic" panose="020B0502020202020204" pitchFamily="34" charset="0"/>
              </a:rPr>
              <a:t>supranature</a:t>
            </a:r>
            <a:r>
              <a:rPr lang="en-US" altLang="en-US" dirty="0">
                <a:latin typeface="Century Gothic" panose="020B0502020202020204" pitchFamily="34" charset="0"/>
              </a:rPr>
              <a:t>”</a:t>
            </a:r>
          </a:p>
          <a:p>
            <a:pPr eaLnBrk="1" hangingPunct="1"/>
            <a:r>
              <a:rPr lang="en-US" altLang="en-US" dirty="0">
                <a:latin typeface="Century Gothic" panose="020B0502020202020204" pitchFamily="34" charset="0"/>
              </a:rPr>
              <a:t>Miracles are a part</a:t>
            </a:r>
          </a:p>
          <a:p>
            <a:pPr eaLnBrk="1" hangingPunct="1"/>
            <a:r>
              <a:rPr lang="en-US" altLang="en-US" dirty="0">
                <a:latin typeface="Century Gothic" panose="020B0502020202020204" pitchFamily="34" charset="0"/>
              </a:rPr>
              <a:t>Goal is to find God</a:t>
            </a:r>
          </a:p>
          <a:p>
            <a:pPr eaLnBrk="1" hangingPunct="1"/>
            <a:r>
              <a:rPr lang="en-US" altLang="en-US" sz="1400" dirty="0"/>
              <a:t>Arthur A. </a:t>
            </a:r>
            <a:r>
              <a:rPr lang="en-US" altLang="en-US" sz="1400" dirty="0" err="1"/>
              <a:t>Custance</a:t>
            </a:r>
            <a:r>
              <a:rPr lang="en-US" altLang="en-US" sz="1400" dirty="0"/>
              <a:t>, </a:t>
            </a:r>
            <a:r>
              <a:rPr lang="en-US" altLang="en-US" sz="1400" i="1" dirty="0"/>
              <a:t>Noah’s Three Sons</a:t>
            </a:r>
            <a:r>
              <a:rPr lang="en-US" altLang="en-US" sz="1400" dirty="0"/>
              <a:t>, Zondervan, 1975</a:t>
            </a:r>
            <a:r>
              <a:rPr lang="en-US" altLang="en-US" sz="1400" dirty="0">
                <a:latin typeface="Century Gothic" panose="020B0502020202020204" pitchFamily="34" charset="0"/>
              </a:rPr>
              <a:t>, p. 29.</a:t>
            </a:r>
          </a:p>
        </p:txBody>
      </p:sp>
      <p:sp>
        <p:nvSpPr>
          <p:cNvPr id="33796" name="Content Placeholder 3"/>
          <p:cNvSpPr>
            <a:spLocks noGrp="1"/>
          </p:cNvSpPr>
          <p:nvPr>
            <p:ph sz="half" idx="2"/>
          </p:nvPr>
        </p:nvSpPr>
        <p:spPr>
          <a:xfrm>
            <a:off x="6399212" y="990600"/>
            <a:ext cx="4876800" cy="5410200"/>
          </a:xfrm>
        </p:spPr>
        <p:txBody>
          <a:bodyPr/>
          <a:lstStyle/>
          <a:p>
            <a:pPr eaLnBrk="1" hangingPunct="1"/>
            <a:r>
              <a:rPr lang="en-US" altLang="en-US" dirty="0">
                <a:latin typeface="Century Gothic" panose="020B0502020202020204" pitchFamily="34" charset="0"/>
              </a:rPr>
              <a:t>Founded upon reason</a:t>
            </a:r>
          </a:p>
          <a:p>
            <a:pPr eaLnBrk="1" hangingPunct="1"/>
            <a:r>
              <a:rPr lang="en-US" altLang="en-US" dirty="0">
                <a:latin typeface="Century Gothic" panose="020B0502020202020204" pitchFamily="34" charset="0"/>
              </a:rPr>
              <a:t>Concerned with ethics</a:t>
            </a:r>
          </a:p>
          <a:p>
            <a:pPr lvl="1" eaLnBrk="1" hangingPunct="1"/>
            <a:r>
              <a:rPr lang="en-US" altLang="en-US" dirty="0">
                <a:latin typeface="Century Gothic" panose="020B0502020202020204" pitchFamily="34" charset="0"/>
              </a:rPr>
              <a:t>Ethics are relative. (School of Morals?)</a:t>
            </a:r>
          </a:p>
          <a:p>
            <a:pPr lvl="1" eaLnBrk="1" hangingPunct="1"/>
            <a:r>
              <a:rPr lang="en-US" altLang="en-US" dirty="0">
                <a:latin typeface="Century Gothic" panose="020B0502020202020204" pitchFamily="34" charset="0"/>
              </a:rPr>
              <a:t>Are person-to-person</a:t>
            </a:r>
          </a:p>
          <a:p>
            <a:pPr eaLnBrk="1" hangingPunct="1"/>
            <a:r>
              <a:rPr lang="en-US" altLang="en-US" dirty="0">
                <a:latin typeface="Century Gothic" panose="020B0502020202020204" pitchFamily="34" charset="0"/>
              </a:rPr>
              <a:t>Not concerned with nature, but with “</a:t>
            </a:r>
            <a:r>
              <a:rPr lang="en-US" altLang="en-US" dirty="0" err="1">
                <a:latin typeface="Century Gothic" panose="020B0502020202020204" pitchFamily="34" charset="0"/>
              </a:rPr>
              <a:t>metanature</a:t>
            </a:r>
            <a:r>
              <a:rPr lang="en-US" altLang="en-US" dirty="0">
                <a:latin typeface="Century Gothic" panose="020B0502020202020204" pitchFamily="34" charset="0"/>
              </a:rPr>
              <a:t>” (science concerned with nature)</a:t>
            </a:r>
          </a:p>
          <a:p>
            <a:pPr eaLnBrk="1" hangingPunct="1"/>
            <a:r>
              <a:rPr lang="en-US" altLang="en-US" dirty="0">
                <a:latin typeface="Century Gothic" panose="020B0502020202020204" pitchFamily="34" charset="0"/>
              </a:rPr>
              <a:t>Miracles are irrelevant</a:t>
            </a:r>
          </a:p>
          <a:p>
            <a:pPr eaLnBrk="1" hangingPunct="1"/>
            <a:r>
              <a:rPr lang="en-US" altLang="en-US" dirty="0">
                <a:latin typeface="Century Gothic" panose="020B0502020202020204" pitchFamily="34" charset="0"/>
              </a:rPr>
              <a:t>Goal is to find truth</a:t>
            </a:r>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131FAB0C-70EC-4090-A3F8-819A96CB49AB}" type="slidenum">
              <a:rPr lang="en-US" altLang="en-US" sz="1400">
                <a:solidFill>
                  <a:srgbClr val="000000"/>
                </a:solidFill>
                <a:cs typeface="Arial" panose="020B0604020202020204" pitchFamily="34" charset="0"/>
              </a:rPr>
              <a:pPr fontAlgn="base">
                <a:spcBef>
                  <a:spcPct val="0"/>
                </a:spcBef>
                <a:spcAft>
                  <a:spcPct val="0"/>
                </a:spcAft>
                <a:buNone/>
              </a:pPr>
              <a:t>18</a:t>
            </a:fld>
            <a:endParaRPr lang="en-US"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3208198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1812" y="-1"/>
            <a:ext cx="11047572" cy="1050925"/>
          </a:xfrm>
        </p:spPr>
        <p:txBody>
          <a:bodyPr/>
          <a:lstStyle/>
          <a:p>
            <a:pPr eaLnBrk="1" hangingPunct="1"/>
            <a:r>
              <a:rPr lang="en-US" altLang="en-US" sz="3200" b="0" dirty="0">
                <a:latin typeface="Century Gothic" panose="020B0502020202020204" pitchFamily="34" charset="0"/>
              </a:rPr>
              <a:t>Gautama </a:t>
            </a:r>
            <a:r>
              <a:rPr lang="en-US" altLang="en-US" sz="3200" b="0" dirty="0" err="1">
                <a:latin typeface="Century Gothic" panose="020B0502020202020204" pitchFamily="34" charset="0"/>
              </a:rPr>
              <a:t>Budda</a:t>
            </a:r>
            <a:r>
              <a:rPr lang="en-US" altLang="en-US" sz="3200" b="0" dirty="0">
                <a:latin typeface="Century Gothic" panose="020B0502020202020204" pitchFamily="34" charset="0"/>
              </a:rPr>
              <a:t>: Hindu Roots—Paths to Enlightenment</a:t>
            </a:r>
          </a:p>
        </p:txBody>
      </p:sp>
      <p:sp>
        <p:nvSpPr>
          <p:cNvPr id="31747" name="Content Placeholder 2"/>
          <p:cNvSpPr>
            <a:spLocks noGrp="1"/>
          </p:cNvSpPr>
          <p:nvPr>
            <p:ph idx="1"/>
          </p:nvPr>
        </p:nvSpPr>
        <p:spPr>
          <a:xfrm>
            <a:off x="684212" y="904875"/>
            <a:ext cx="10591800" cy="5486400"/>
          </a:xfrm>
        </p:spPr>
        <p:txBody>
          <a:bodyPr/>
          <a:lstStyle/>
          <a:p>
            <a:pPr eaLnBrk="1" hangingPunct="1"/>
            <a:r>
              <a:rPr lang="en-US" altLang="en-US" sz="2800" dirty="0">
                <a:latin typeface="Century Gothic" panose="020B0502020202020204" pitchFamily="34" charset="0"/>
              </a:rPr>
              <a:t>Having lived in luxury, he for six years tried to find the solution to suffering first through submitting to the teachings of two Brahmin (Hindu) priests, without help, then through extreme asceticism. He found, after almost dying from starvation, that such severe treatment of his body left him not more enlightened, but in a state of mental and physical exhaustion.</a:t>
            </a:r>
          </a:p>
          <a:p>
            <a:pPr lvl="1" eaLnBrk="1" hangingPunct="1"/>
            <a:r>
              <a:rPr lang="en-US" altLang="en-US" sz="2400" dirty="0">
                <a:latin typeface="Century Gothic" panose="020B0502020202020204" pitchFamily="34" charset="0"/>
              </a:rPr>
              <a:t>He renounced asceticism and near the town of Gaya, India, he vowed to sit beneath a fig tree until he came to solve the problem of suffering. While the length of time that he remained there is disputed (1-49 days), when he arose, he believed that he had achieved Buddhahood or enlightenment.</a:t>
            </a:r>
            <a:r>
              <a:rPr lang="en-US" altLang="en-US" sz="1400" dirty="0">
                <a:latin typeface="Century Gothic" panose="020B0502020202020204" pitchFamily="34" charset="0"/>
              </a:rPr>
              <a:t> Bentley-Taylor, p. 171.</a:t>
            </a:r>
            <a:endParaRPr lang="en-US" altLang="en-US" sz="2400" dirty="0">
              <a:latin typeface="Century Gothic" panose="020B0502020202020204" pitchFamily="34" charset="0"/>
            </a:endParaRP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1C1FD126-B04E-4BA4-B2BA-70F0313547C8}" type="slidenum">
              <a:rPr lang="en-US" altLang="en-US" sz="1400">
                <a:solidFill>
                  <a:srgbClr val="000000"/>
                </a:solidFill>
                <a:cs typeface="Arial" panose="020B0604020202020204" pitchFamily="34" charset="0"/>
              </a:rPr>
              <a:pPr fontAlgn="base">
                <a:spcBef>
                  <a:spcPct val="0"/>
                </a:spcBef>
                <a:spcAft>
                  <a:spcPct val="0"/>
                </a:spcAft>
                <a:buNone/>
              </a:pPr>
              <a:t>19</a:t>
            </a:fld>
            <a:endParaRPr lang="en-US"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97762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219200"/>
            <a:ext cx="9753600" cy="3886199"/>
          </a:xfrm>
        </p:spPr>
        <p:txBody>
          <a:bodyPr>
            <a:normAutofit fontScale="90000"/>
          </a:bodyPr>
          <a:lstStyle/>
          <a:p>
            <a:r>
              <a:rPr lang="en-US" dirty="0"/>
              <a:t>For separate treatments of Islam, Hinduism, Buddhism and animism, go to                    </a:t>
            </a:r>
            <a:r>
              <a:rPr lang="en-US" b="1" dirty="0">
                <a:solidFill>
                  <a:schemeClr val="accent4">
                    <a:lumMod val="75000"/>
                  </a:schemeClr>
                </a:solidFill>
                <a:hlinkClick r:id="rId2"/>
              </a:rPr>
              <a:t>www.rmni.org/teaching-resources/powerpoint-presentations/world-religions.html</a:t>
            </a:r>
            <a:endParaRPr lang="en-US" b="1" dirty="0">
              <a:solidFill>
                <a:schemeClr val="accent4">
                  <a:lumMod val="75000"/>
                </a:schemeClr>
              </a:solidFill>
            </a:endParaRPr>
          </a:p>
        </p:txBody>
      </p:sp>
    </p:spTree>
    <p:extLst>
      <p:ext uri="{BB962C8B-B14F-4D97-AF65-F5344CB8AC3E}">
        <p14:creationId xmlns:p14="http://schemas.microsoft.com/office/powerpoint/2010/main" val="264450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827212" y="461573"/>
            <a:ext cx="8229600" cy="609600"/>
          </a:xfrm>
        </p:spPr>
        <p:txBody>
          <a:bodyPr/>
          <a:lstStyle/>
          <a:p>
            <a:pPr eaLnBrk="1" hangingPunct="1"/>
            <a:r>
              <a:rPr lang="en-US" altLang="en-US" b="0" dirty="0">
                <a:latin typeface="Century Gothic" panose="020B0502020202020204" pitchFamily="34" charset="0"/>
              </a:rPr>
              <a:t>The Middle Path</a:t>
            </a:r>
          </a:p>
        </p:txBody>
      </p:sp>
      <p:sp>
        <p:nvSpPr>
          <p:cNvPr id="35843" name="Content Placeholder 2"/>
          <p:cNvSpPr>
            <a:spLocks noGrp="1"/>
          </p:cNvSpPr>
          <p:nvPr>
            <p:ph idx="1"/>
          </p:nvPr>
        </p:nvSpPr>
        <p:spPr>
          <a:xfrm>
            <a:off x="836612" y="1143000"/>
            <a:ext cx="10591800" cy="5638800"/>
          </a:xfrm>
        </p:spPr>
        <p:txBody>
          <a:bodyPr/>
          <a:lstStyle/>
          <a:p>
            <a:pPr eaLnBrk="1" hangingPunct="1"/>
            <a:r>
              <a:rPr lang="en-US" altLang="en-US" sz="2800" dirty="0">
                <a:solidFill>
                  <a:srgbClr val="FF0000"/>
                </a:solidFill>
                <a:latin typeface="Century Gothic" panose="020B0502020202020204" pitchFamily="34" charset="0"/>
              </a:rPr>
              <a:t>Having lived both in self-indulgence and self-denial, he set out upon the “middle path” between those extremes. He traveled to Benares (</a:t>
            </a:r>
            <a:r>
              <a:rPr lang="en-US" altLang="en-US" sz="2800" dirty="0" err="1">
                <a:solidFill>
                  <a:srgbClr val="FF0000"/>
                </a:solidFill>
                <a:latin typeface="Century Gothic" panose="020B0502020202020204" pitchFamily="34" charset="0"/>
              </a:rPr>
              <a:t>Veranasi</a:t>
            </a:r>
            <a:r>
              <a:rPr lang="en-US" altLang="en-US" sz="2800" dirty="0">
                <a:solidFill>
                  <a:srgbClr val="FF0000"/>
                </a:solidFill>
                <a:latin typeface="Century Gothic" panose="020B0502020202020204" pitchFamily="34" charset="0"/>
              </a:rPr>
              <a:t>) and offered these </a:t>
            </a:r>
            <a:r>
              <a:rPr lang="en-US" altLang="en-US" sz="2800" u="sng" dirty="0">
                <a:solidFill>
                  <a:srgbClr val="FF0000"/>
                </a:solidFill>
                <a:latin typeface="Century Gothic" panose="020B0502020202020204" pitchFamily="34" charset="0"/>
              </a:rPr>
              <a:t>Four Noble Truths</a:t>
            </a:r>
            <a:r>
              <a:rPr lang="en-US" altLang="en-US" sz="2800" dirty="0">
                <a:solidFill>
                  <a:srgbClr val="FF0000"/>
                </a:solidFill>
                <a:latin typeface="Century Gothic" panose="020B0502020202020204" pitchFamily="34" charset="0"/>
              </a:rPr>
              <a:t>:</a:t>
            </a:r>
          </a:p>
          <a:p>
            <a:pPr lvl="1" eaLnBrk="1" hangingPunct="1"/>
            <a:r>
              <a:rPr lang="en-US" altLang="en-US" sz="2400" dirty="0">
                <a:latin typeface="Century Gothic" panose="020B0502020202020204" pitchFamily="34" charset="0"/>
              </a:rPr>
              <a:t>(1  “Now this, monks, is the noble truth of pain: birth is painful, old age is painful, sickness is painful, death is painful, sorrow, lamentation, dejection and despair are painful. Contact with unpleasant things is painful, not getting what one wishes is painful. In short, the five groups of grasping are painful.” </a:t>
            </a:r>
            <a:r>
              <a:rPr lang="en-US" altLang="en-US" sz="1400" dirty="0">
                <a:latin typeface="Century Gothic" panose="020B0502020202020204" pitchFamily="34" charset="0"/>
              </a:rPr>
              <a:t>“The Sermon at Benares,” </a:t>
            </a:r>
            <a:r>
              <a:rPr lang="en-US" altLang="en-US" sz="1400" i="1" dirty="0">
                <a:latin typeface="Century Gothic" panose="020B0502020202020204" pitchFamily="34" charset="0"/>
              </a:rPr>
              <a:t>The Teachings of the Compassionate Buddha</a:t>
            </a:r>
            <a:r>
              <a:rPr lang="en-US" altLang="en-US" sz="1400" dirty="0">
                <a:latin typeface="Century Gothic" panose="020B0502020202020204" pitchFamily="34" charset="0"/>
              </a:rPr>
              <a:t>,” E.A. Burt, Ed., Mentor Books, 1955, p. 30.</a:t>
            </a:r>
            <a:endParaRPr lang="en-US" altLang="en-US" sz="2400" dirty="0">
              <a:latin typeface="Century Gothic" panose="020B0502020202020204" pitchFamily="34" charset="0"/>
            </a:endParaRPr>
          </a:p>
          <a:p>
            <a:pPr lvl="1" eaLnBrk="1" hangingPunct="1"/>
            <a:r>
              <a:rPr lang="en-US" altLang="en-US" sz="2400" dirty="0">
                <a:latin typeface="Century Gothic" panose="020B0502020202020204" pitchFamily="34" charset="0"/>
              </a:rPr>
              <a:t>(2  “Now this, monks, is the noble truth of the cause of pain: the craving, which tends to rebirth, combined with pleasure and lust, finding pleasure here and there; namely the craving for passion, the craving for existence, the craving for non-existence.”</a:t>
            </a:r>
          </a:p>
        </p:txBody>
      </p:sp>
      <p:sp>
        <p:nvSpPr>
          <p:cNvPr id="35844" name="Slide Number Placeholder 3"/>
          <p:cNvSpPr>
            <a:spLocks noGrp="1"/>
          </p:cNvSpPr>
          <p:nvPr>
            <p:ph type="sldNum" sz="quarter" idx="12"/>
          </p:nvPr>
        </p:nvSpPr>
        <p:spPr>
          <a:xfrm>
            <a:off x="9752012" y="6245225"/>
            <a:ext cx="457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6BDF892A-0CE9-4B46-8E99-87C500D9FD37}" type="slidenum">
              <a:rPr lang="en-US" altLang="en-US" sz="1400">
                <a:solidFill>
                  <a:srgbClr val="000000"/>
                </a:solidFill>
                <a:cs typeface="Arial" panose="020B0604020202020204" pitchFamily="34" charset="0"/>
              </a:rPr>
              <a:pPr fontAlgn="base">
                <a:spcBef>
                  <a:spcPct val="0"/>
                </a:spcBef>
                <a:spcAft>
                  <a:spcPct val="0"/>
                </a:spcAft>
                <a:buNone/>
              </a:pPr>
              <a:t>20</a:t>
            </a:fld>
            <a:endParaRPr lang="en-US" altLang="en-US"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41595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79612" y="304800"/>
            <a:ext cx="8229600" cy="838200"/>
          </a:xfrm>
        </p:spPr>
        <p:txBody>
          <a:bodyPr/>
          <a:lstStyle/>
          <a:p>
            <a:pPr eaLnBrk="1" hangingPunct="1"/>
            <a:r>
              <a:rPr lang="en-US" altLang="en-US" b="0" dirty="0">
                <a:latin typeface="Century Gothic" panose="020B0502020202020204" pitchFamily="34" charset="0"/>
              </a:rPr>
              <a:t>Noble Truths 3 &amp; 4</a:t>
            </a:r>
          </a:p>
        </p:txBody>
      </p:sp>
      <p:sp>
        <p:nvSpPr>
          <p:cNvPr id="37891" name="Content Placeholder 2"/>
          <p:cNvSpPr>
            <a:spLocks noGrp="1"/>
          </p:cNvSpPr>
          <p:nvPr>
            <p:ph idx="1"/>
          </p:nvPr>
        </p:nvSpPr>
        <p:spPr>
          <a:xfrm>
            <a:off x="455612" y="1676400"/>
            <a:ext cx="11277600" cy="5181600"/>
          </a:xfrm>
        </p:spPr>
        <p:txBody>
          <a:bodyPr/>
          <a:lstStyle/>
          <a:p>
            <a:pPr eaLnBrk="1" hangingPunct="1"/>
            <a:r>
              <a:rPr lang="en-US" altLang="en-US" sz="2800" dirty="0">
                <a:latin typeface="Century Gothic" panose="020B0502020202020204" pitchFamily="34" charset="0"/>
              </a:rPr>
              <a:t>(3  “Now this, monks, is the noble truth of the cessation of pain…” [It can cease.]</a:t>
            </a:r>
          </a:p>
          <a:p>
            <a:pPr eaLnBrk="1" hangingPunct="1"/>
            <a:r>
              <a:rPr lang="en-US" altLang="en-US" sz="2800" dirty="0">
                <a:latin typeface="Century Gothic" panose="020B0502020202020204" pitchFamily="34" charset="0"/>
              </a:rPr>
              <a:t>(4  “Now this, monks, is the noble truth of the way that leads to the cessation of pain: this is the noble Eightfold Way; namely, right views, right intention, right speech, right action, right livelihood, right effort, right mindfulness, right concentration.”</a:t>
            </a:r>
          </a:p>
          <a:p>
            <a:pPr lvl="1" eaLnBrk="1" hangingPunct="1"/>
            <a:r>
              <a:rPr lang="en-US" altLang="en-US" sz="2400" dirty="0">
                <a:latin typeface="Century Gothic" panose="020B0502020202020204" pitchFamily="34" charset="0"/>
              </a:rPr>
              <a:t>“Being a philosopher as well as a great spiritual pioneer, Buddha discarded all claims to special revelation and all appeals to authority or tradition. He found his standard of truth, and his way of discriminating it from error, in the common reason and experience of men as they can be brought to bear on the universal problem of life.” </a:t>
            </a:r>
            <a:r>
              <a:rPr lang="en-US" altLang="en-US" sz="1400" dirty="0"/>
              <a:t>E.A. </a:t>
            </a:r>
            <a:r>
              <a:rPr lang="en-US" altLang="en-US" sz="1400" dirty="0" err="1"/>
              <a:t>Burtt</a:t>
            </a:r>
            <a:r>
              <a:rPr lang="en-US" altLang="en-US" sz="1400" dirty="0"/>
              <a:t>, ed., </a:t>
            </a:r>
            <a:r>
              <a:rPr lang="en-US" altLang="en-US" sz="1400" i="1" dirty="0"/>
              <a:t>The Teachings of the Compassionate Buddha, </a:t>
            </a:r>
            <a:r>
              <a:rPr lang="en-US" altLang="en-US" sz="1400" dirty="0"/>
              <a:t>1955,</a:t>
            </a:r>
            <a:r>
              <a:rPr lang="en-US" altLang="en-US" sz="1400" i="1" dirty="0"/>
              <a:t> </a:t>
            </a:r>
            <a:r>
              <a:rPr lang="en-US" altLang="en-US" sz="1400" dirty="0"/>
              <a:t>p. 27</a:t>
            </a:r>
          </a:p>
        </p:txBody>
      </p:sp>
      <p:sp>
        <p:nvSpPr>
          <p:cNvPr id="37892" name="Slide Number Placeholder 3"/>
          <p:cNvSpPr>
            <a:spLocks noGrp="1"/>
          </p:cNvSpPr>
          <p:nvPr>
            <p:ph type="sldNum" sz="quarter" idx="12"/>
          </p:nvPr>
        </p:nvSpPr>
        <p:spPr>
          <a:xfrm>
            <a:off x="9980612" y="6019800"/>
            <a:ext cx="457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DC31ADE4-32DA-4342-94E9-2CE7283B74CC}" type="slidenum">
              <a:rPr lang="en-US" altLang="en-US" sz="1400">
                <a:solidFill>
                  <a:srgbClr val="000000"/>
                </a:solidFill>
                <a:cs typeface="Arial" panose="020B0604020202020204" pitchFamily="34" charset="0"/>
              </a:rPr>
              <a:pPr fontAlgn="base">
                <a:spcBef>
                  <a:spcPct val="0"/>
                </a:spcBef>
                <a:spcAft>
                  <a:spcPct val="0"/>
                </a:spcAft>
                <a:buNone/>
              </a:pPr>
              <a:t>21</a:t>
            </a:fld>
            <a:endParaRPr lang="en-US"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1664822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latin typeface="Century Gothic" panose="020B0502020202020204" pitchFamily="34" charset="0"/>
              </a:rPr>
              <a:t>Who Are Animists (</a:t>
            </a:r>
            <a:r>
              <a:rPr lang="en-US" dirty="0" err="1">
                <a:latin typeface="Century Gothic" panose="020B0502020202020204" pitchFamily="34" charset="0"/>
              </a:rPr>
              <a:t>Ethnoreligionists</a:t>
            </a:r>
            <a:r>
              <a:rPr lang="en-US" dirty="0">
                <a:latin typeface="Century Gothic" panose="020B0502020202020204" pitchFamily="34" charset="0"/>
              </a:rPr>
              <a:t>)?</a:t>
            </a:r>
          </a:p>
        </p:txBody>
      </p:sp>
      <p:sp>
        <p:nvSpPr>
          <p:cNvPr id="3" name="Content Placeholder 2"/>
          <p:cNvSpPr>
            <a:spLocks noGrp="1"/>
          </p:cNvSpPr>
          <p:nvPr>
            <p:ph idx="1"/>
          </p:nvPr>
        </p:nvSpPr>
        <p:spPr>
          <a:xfrm>
            <a:off x="1370012" y="1219200"/>
            <a:ext cx="9296400" cy="5105400"/>
          </a:xfrm>
        </p:spPr>
        <p:txBody>
          <a:bodyPr/>
          <a:lstStyle/>
          <a:p>
            <a:pPr eaLnBrk="1" hangingPunct="1">
              <a:defRPr/>
            </a:pPr>
            <a:r>
              <a:rPr lang="en-US" dirty="0">
                <a:latin typeface="Century Gothic" panose="020B0502020202020204" pitchFamily="34" charset="0"/>
              </a:rPr>
              <a:t>They are animists (dealing primarily with the spirit world), polytheists and shamanists tied to an ethnic group, according to the World Christian Database.</a:t>
            </a:r>
          </a:p>
          <a:p>
            <a:pPr eaLnBrk="1" hangingPunct="1">
              <a:defRPr/>
            </a:pPr>
            <a:r>
              <a:rPr lang="en-US" dirty="0">
                <a:latin typeface="Century Gothic" panose="020B0502020202020204" pitchFamily="34" charset="0"/>
              </a:rPr>
              <a:t>Other names are “traditional religions,” “tribal religions,” “cosmic religion,” or “primitive religions.”  </a:t>
            </a:r>
            <a:r>
              <a:rPr lang="en-US" sz="1400" dirty="0">
                <a:latin typeface="Century Gothic" panose="020B0502020202020204" pitchFamily="34" charset="0"/>
              </a:rPr>
              <a:t>Ebenezer </a:t>
            </a:r>
            <a:r>
              <a:rPr lang="en-US" sz="1400" dirty="0" err="1">
                <a:latin typeface="Century Gothic" panose="020B0502020202020204" pitchFamily="34" charset="0"/>
              </a:rPr>
              <a:t>Boafo</a:t>
            </a:r>
            <a:r>
              <a:rPr lang="en-US" sz="1400" dirty="0">
                <a:latin typeface="Century Gothic" panose="020B0502020202020204" pitchFamily="34" charset="0"/>
              </a:rPr>
              <a:t>, “Communicating the Message About Jesus to African Traditional Religionists,” p. 1</a:t>
            </a:r>
          </a:p>
          <a:p>
            <a:pPr eaLnBrk="1" hangingPunct="1">
              <a:defRPr/>
            </a:pPr>
            <a:r>
              <a:rPr lang="en-US" dirty="0">
                <a:latin typeface="Century Gothic" panose="020B0502020202020204" pitchFamily="34" charset="0"/>
              </a:rPr>
              <a:t>“The essence of all African traditional religions is the overlaying of our world by another world of gods, spirits of the returning dead and rites in a world where everything is alive.” </a:t>
            </a:r>
            <a:r>
              <a:rPr lang="en-US" sz="1600" dirty="0" err="1">
                <a:latin typeface="Century Gothic" panose="020B0502020202020204" pitchFamily="34" charset="0"/>
              </a:rPr>
              <a:t>Boafo</a:t>
            </a:r>
            <a:r>
              <a:rPr lang="en-US" sz="1600" dirty="0">
                <a:latin typeface="Century Gothic" panose="020B0502020202020204" pitchFamily="34" charset="0"/>
              </a:rPr>
              <a:t>, p. 3</a:t>
            </a:r>
          </a:p>
        </p:txBody>
      </p:sp>
    </p:spTree>
    <p:extLst>
      <p:ext uri="{BB962C8B-B14F-4D97-AF65-F5344CB8AC3E}">
        <p14:creationId xmlns:p14="http://schemas.microsoft.com/office/powerpoint/2010/main" val="2336404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0"/>
            <a:ext cx="8229600" cy="838200"/>
          </a:xfrm>
        </p:spPr>
        <p:txBody>
          <a:bodyPr/>
          <a:lstStyle/>
          <a:p>
            <a:pPr eaLnBrk="1" hangingPunct="1">
              <a:defRPr/>
            </a:pPr>
            <a:r>
              <a:rPr lang="en-US" dirty="0">
                <a:latin typeface="Century Gothic" panose="020B0502020202020204" pitchFamily="34" charset="0"/>
              </a:rPr>
              <a:t>Religions Based on </a:t>
            </a:r>
            <a:r>
              <a:rPr lang="en-US" i="1" dirty="0">
                <a:latin typeface="Century Gothic" panose="020B0502020202020204" pitchFamily="34" charset="0"/>
              </a:rPr>
              <a:t>Beings</a:t>
            </a:r>
          </a:p>
        </p:txBody>
      </p:sp>
      <p:sp>
        <p:nvSpPr>
          <p:cNvPr id="4" name="Text Placeholder 3"/>
          <p:cNvSpPr>
            <a:spLocks noGrp="1"/>
          </p:cNvSpPr>
          <p:nvPr>
            <p:ph type="body" idx="1"/>
          </p:nvPr>
        </p:nvSpPr>
        <p:spPr>
          <a:xfrm>
            <a:off x="1370012" y="754856"/>
            <a:ext cx="4040188" cy="639763"/>
          </a:xfrm>
        </p:spPr>
        <p:txBody>
          <a:bodyPr/>
          <a:lstStyle/>
          <a:p>
            <a:pPr eaLnBrk="1" hangingPunct="1">
              <a:defRPr/>
            </a:pPr>
            <a:r>
              <a:rPr lang="en-US" dirty="0"/>
              <a:t>“High” Religions</a:t>
            </a:r>
          </a:p>
        </p:txBody>
      </p:sp>
      <p:sp>
        <p:nvSpPr>
          <p:cNvPr id="3" name="Content Placeholder 2"/>
          <p:cNvSpPr>
            <a:spLocks noGrp="1"/>
          </p:cNvSpPr>
          <p:nvPr>
            <p:ph sz="half" idx="2"/>
          </p:nvPr>
        </p:nvSpPr>
        <p:spPr>
          <a:xfrm>
            <a:off x="1370012" y="1524000"/>
            <a:ext cx="4267200" cy="3581399"/>
          </a:xfrm>
        </p:spPr>
        <p:txBody>
          <a:bodyPr/>
          <a:lstStyle/>
          <a:p>
            <a:pPr eaLnBrk="1" hangingPunct="1">
              <a:defRPr/>
            </a:pPr>
            <a:r>
              <a:rPr lang="en-US" dirty="0"/>
              <a:t>“cosmic gods”</a:t>
            </a:r>
          </a:p>
          <a:p>
            <a:pPr eaLnBrk="1" hangingPunct="1">
              <a:defRPr/>
            </a:pPr>
            <a:r>
              <a:rPr lang="en-US" dirty="0"/>
              <a:t>“angels”</a:t>
            </a:r>
          </a:p>
          <a:p>
            <a:pPr eaLnBrk="1" hangingPunct="1">
              <a:defRPr/>
            </a:pPr>
            <a:r>
              <a:rPr lang="en-US" dirty="0"/>
              <a:t>“demons”</a:t>
            </a:r>
          </a:p>
          <a:p>
            <a:pPr eaLnBrk="1" hangingPunct="1">
              <a:defRPr/>
            </a:pPr>
            <a:r>
              <a:rPr lang="en-US" dirty="0"/>
              <a:t>“spirits of other worlds”</a:t>
            </a:r>
          </a:p>
          <a:p>
            <a:pPr eaLnBrk="1" hangingPunct="1">
              <a:defRPr/>
            </a:pPr>
            <a:r>
              <a:rPr lang="en-US" dirty="0"/>
              <a:t>When Christianity confronts other </a:t>
            </a:r>
            <a:r>
              <a:rPr lang="en-US" u="sng" dirty="0"/>
              <a:t>high</a:t>
            </a:r>
            <a:r>
              <a:rPr lang="en-US" dirty="0"/>
              <a:t> religions, it is a </a:t>
            </a:r>
            <a:r>
              <a:rPr lang="en-US" u="sng" dirty="0"/>
              <a:t>truth</a:t>
            </a:r>
            <a:r>
              <a:rPr lang="en-US" dirty="0"/>
              <a:t> encounter.</a:t>
            </a:r>
            <a:r>
              <a:rPr lang="en-US" baseline="30000" dirty="0"/>
              <a:t>1</a:t>
            </a:r>
            <a:endParaRPr lang="en-US" dirty="0"/>
          </a:p>
          <a:p>
            <a:pPr eaLnBrk="1" hangingPunct="1">
              <a:defRPr/>
            </a:pPr>
            <a:r>
              <a:rPr lang="en-US" dirty="0"/>
              <a:t>Deal with ultimate issues.</a:t>
            </a:r>
            <a:r>
              <a:rPr lang="en-US" baseline="30000" dirty="0"/>
              <a:t>2</a:t>
            </a:r>
            <a:r>
              <a:rPr lang="en-US" dirty="0"/>
              <a:t> </a:t>
            </a:r>
          </a:p>
          <a:p>
            <a:pPr eaLnBrk="1" hangingPunct="1">
              <a:defRPr/>
            </a:pPr>
            <a:endParaRPr lang="en-US" dirty="0"/>
          </a:p>
          <a:p>
            <a:pPr eaLnBrk="1" hangingPunct="1">
              <a:defRPr/>
            </a:pPr>
            <a:endParaRPr lang="en-US" dirty="0"/>
          </a:p>
        </p:txBody>
      </p:sp>
      <p:sp>
        <p:nvSpPr>
          <p:cNvPr id="5" name="Text Placeholder 4"/>
          <p:cNvSpPr>
            <a:spLocks noGrp="1"/>
          </p:cNvSpPr>
          <p:nvPr>
            <p:ph type="body" sz="quarter" idx="3"/>
          </p:nvPr>
        </p:nvSpPr>
        <p:spPr>
          <a:xfrm>
            <a:off x="6166149" y="703098"/>
            <a:ext cx="5333999" cy="639763"/>
          </a:xfrm>
        </p:spPr>
        <p:txBody>
          <a:bodyPr/>
          <a:lstStyle/>
          <a:p>
            <a:pPr eaLnBrk="1" hangingPunct="1">
              <a:defRPr/>
            </a:pPr>
            <a:r>
              <a:rPr lang="en-US" dirty="0"/>
              <a:t>“Low Religions” — Beings </a:t>
            </a:r>
            <a:r>
              <a:rPr lang="en-US" u="sng" dirty="0"/>
              <a:t>on earth</a:t>
            </a:r>
          </a:p>
        </p:txBody>
      </p:sp>
      <p:sp>
        <p:nvSpPr>
          <p:cNvPr id="6" name="Content Placeholder 5"/>
          <p:cNvSpPr>
            <a:spLocks noGrp="1"/>
          </p:cNvSpPr>
          <p:nvPr>
            <p:ph sz="quarter" idx="4"/>
          </p:nvPr>
        </p:nvSpPr>
        <p:spPr>
          <a:xfrm>
            <a:off x="6170612" y="1600200"/>
            <a:ext cx="5410200" cy="4191000"/>
          </a:xfrm>
        </p:spPr>
        <p:txBody>
          <a:bodyPr/>
          <a:lstStyle/>
          <a:p>
            <a:pPr eaLnBrk="1" hangingPunct="1">
              <a:defRPr/>
            </a:pPr>
            <a:r>
              <a:rPr lang="en-US" dirty="0"/>
              <a:t>“local gods and goddesses”</a:t>
            </a:r>
          </a:p>
          <a:p>
            <a:pPr eaLnBrk="1" hangingPunct="1">
              <a:defRPr/>
            </a:pPr>
            <a:r>
              <a:rPr lang="en-US" dirty="0"/>
              <a:t>“ancestors and ghosts”</a:t>
            </a:r>
          </a:p>
          <a:p>
            <a:pPr eaLnBrk="1" hangingPunct="1">
              <a:defRPr/>
            </a:pPr>
            <a:r>
              <a:rPr lang="en-US" dirty="0"/>
              <a:t>“spirits”</a:t>
            </a:r>
          </a:p>
          <a:p>
            <a:pPr eaLnBrk="1" hangingPunct="1">
              <a:defRPr/>
            </a:pPr>
            <a:r>
              <a:rPr lang="en-US" dirty="0"/>
              <a:t>“demons and evil spirits”</a:t>
            </a:r>
          </a:p>
          <a:p>
            <a:pPr eaLnBrk="1" hangingPunct="1">
              <a:defRPr/>
            </a:pPr>
            <a:r>
              <a:rPr lang="en-US" dirty="0"/>
              <a:t>“dead saints”</a:t>
            </a:r>
          </a:p>
          <a:p>
            <a:pPr eaLnBrk="1" hangingPunct="1">
              <a:defRPr/>
            </a:pPr>
            <a:r>
              <a:rPr lang="en-US" dirty="0"/>
              <a:t>When Christianity confronts </a:t>
            </a:r>
            <a:r>
              <a:rPr lang="en-US" u="sng" dirty="0"/>
              <a:t>animistic</a:t>
            </a:r>
            <a:r>
              <a:rPr lang="en-US" dirty="0"/>
              <a:t> religions, it is a </a:t>
            </a:r>
            <a:r>
              <a:rPr lang="en-US" u="sng" dirty="0"/>
              <a:t>power</a:t>
            </a:r>
            <a:r>
              <a:rPr lang="en-US" dirty="0"/>
              <a:t> encounter.</a:t>
            </a:r>
            <a:r>
              <a:rPr lang="en-US" baseline="30000" dirty="0"/>
              <a:t>1</a:t>
            </a:r>
          </a:p>
          <a:p>
            <a:pPr eaLnBrk="1" hangingPunct="1">
              <a:defRPr/>
            </a:pPr>
            <a:r>
              <a:rPr lang="en-US" dirty="0"/>
              <a:t>Deal with “immediate” issues.</a:t>
            </a:r>
            <a:r>
              <a:rPr lang="en-US" baseline="30000" dirty="0"/>
              <a:t>2</a:t>
            </a:r>
          </a:p>
          <a:p>
            <a:pPr eaLnBrk="1" hangingPunct="1">
              <a:defRPr/>
            </a:pPr>
            <a:endParaRPr lang="en-US" dirty="0"/>
          </a:p>
        </p:txBody>
      </p:sp>
      <p:sp>
        <p:nvSpPr>
          <p:cNvPr id="11271" name="TextBox 6"/>
          <p:cNvSpPr txBox="1">
            <a:spLocks noChangeArrowheads="1"/>
          </p:cNvSpPr>
          <p:nvPr/>
        </p:nvSpPr>
        <p:spPr bwMode="auto">
          <a:xfrm>
            <a:off x="1594149" y="5562600"/>
            <a:ext cx="9144000" cy="461665"/>
          </a:xfrm>
          <a:prstGeom prst="rect">
            <a:avLst/>
          </a:prstGeom>
          <a:solidFill>
            <a:srgbClr val="684C34"/>
          </a:solidFill>
          <a:ln>
            <a:noFill/>
          </a:ln>
        </p:spPr>
        <p:txBody>
          <a:bodyPr>
            <a:spAutoFit/>
          </a:bodyPr>
          <a:lstStyle>
            <a:lvl1pPr>
              <a:spcBef>
                <a:spcPct val="20000"/>
              </a:spcBef>
              <a:buClr>
                <a:schemeClr val="bg2"/>
              </a:buClr>
              <a:buSzPct val="75000"/>
              <a:buFont typeface="Wingdings" panose="05000000000000000000" pitchFamily="2" charset="2"/>
              <a:buChar char="l"/>
              <a:defRPr kumimoji="1" sz="2800">
                <a:solidFill>
                  <a:schemeClr val="tx1"/>
                </a:solidFill>
                <a:latin typeface="Arial" panose="020B0604020202020204" pitchFamily="34" charset="0"/>
              </a:defRPr>
            </a:lvl1pPr>
            <a:lvl2pPr marL="742950" indent="-285750">
              <a:spcBef>
                <a:spcPct val="20000"/>
              </a:spcBef>
              <a:buClr>
                <a:schemeClr val="bg2"/>
              </a:buClr>
              <a:buSzPct val="75000"/>
              <a:buFont typeface="Wingdings" panose="05000000000000000000" pitchFamily="2" charset="2"/>
              <a:buChar char="l"/>
              <a:defRPr kumimoji="1" sz="2400">
                <a:solidFill>
                  <a:schemeClr val="tx1"/>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l"/>
              <a:defRPr kumimoji="1" sz="2000">
                <a:solidFill>
                  <a:schemeClr val="tx1"/>
                </a:solidFill>
                <a:latin typeface="Arial" panose="020B0604020202020204" pitchFamily="34" charset="0"/>
              </a:defRPr>
            </a:lvl3pPr>
            <a:lvl4pPr marL="1600200" indent="-228600">
              <a:spcBef>
                <a:spcPct val="20000"/>
              </a:spcBef>
              <a:buClr>
                <a:schemeClr val="bg2"/>
              </a:buClr>
              <a:buSzPct val="75000"/>
              <a:buFont typeface="Wingdings" panose="05000000000000000000" pitchFamily="2" charset="2"/>
              <a:buChar char="l"/>
              <a:defRPr kumimoji="1">
                <a:solidFill>
                  <a:schemeClr val="tx1"/>
                </a:solidFill>
                <a:latin typeface="Arial" panose="020B0604020202020204" pitchFamily="34" charset="0"/>
              </a:defRPr>
            </a:lvl4pPr>
            <a:lvl5pPr marL="2057400" indent="-228600">
              <a:spcBef>
                <a:spcPct val="20000"/>
              </a:spcBef>
              <a:buClr>
                <a:schemeClr val="bg2"/>
              </a:buClr>
              <a:buSzPct val="75000"/>
              <a:buFont typeface="Wingdings" panose="05000000000000000000" pitchFamily="2" charset="2"/>
              <a:buChar char="l"/>
              <a:defRPr kumimoji="1"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buChar char="l"/>
              <a:defRPr kumimoji="1"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buChar char="l"/>
              <a:defRPr kumimoji="1"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buChar char="l"/>
              <a:defRPr kumimoji="1"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buChar char="l"/>
              <a:defRPr kumimoji="1" sz="1600">
                <a:solidFill>
                  <a:schemeClr val="tx1"/>
                </a:solidFill>
                <a:latin typeface="Arial" panose="020B0604020202020204" pitchFamily="34" charset="0"/>
              </a:defRPr>
            </a:lvl9pPr>
          </a:lstStyle>
          <a:p>
            <a:pPr fontAlgn="base">
              <a:spcBef>
                <a:spcPct val="0"/>
              </a:spcBef>
              <a:spcAft>
                <a:spcPct val="0"/>
              </a:spcAft>
              <a:buClrTx/>
              <a:buSzTx/>
              <a:buNone/>
            </a:pPr>
            <a:r>
              <a:rPr kumimoji="0" lang="en-US" altLang="en-US" sz="1200" baseline="30000" dirty="0">
                <a:solidFill>
                  <a:srgbClr val="FFFFFF"/>
                </a:solidFill>
                <a:cs typeface="Arial" panose="020B0604020202020204" pitchFamily="34" charset="0"/>
              </a:rPr>
              <a:t>1 </a:t>
            </a:r>
            <a:r>
              <a:rPr kumimoji="0" lang="en-US" altLang="en-US" sz="1200" dirty="0">
                <a:solidFill>
                  <a:srgbClr val="FFFFFF"/>
                </a:solidFill>
                <a:cs typeface="Arial" panose="020B0604020202020204" pitchFamily="34" charset="0"/>
              </a:rPr>
              <a:t>Paul G. </a:t>
            </a:r>
            <a:r>
              <a:rPr kumimoji="0" lang="en-US" altLang="en-US" sz="1200" dirty="0" err="1">
                <a:solidFill>
                  <a:srgbClr val="FFFFFF"/>
                </a:solidFill>
                <a:cs typeface="Arial" panose="020B0604020202020204" pitchFamily="34" charset="0"/>
              </a:rPr>
              <a:t>Hiebert</a:t>
            </a:r>
            <a:r>
              <a:rPr kumimoji="0" lang="en-US" altLang="en-US" sz="1200" dirty="0">
                <a:solidFill>
                  <a:srgbClr val="FFFFFF"/>
                </a:solidFill>
                <a:cs typeface="Arial" panose="020B0604020202020204" pitchFamily="34" charset="0"/>
              </a:rPr>
              <a:t>, “The Flaw of the Excluded Middle,” </a:t>
            </a:r>
            <a:r>
              <a:rPr kumimoji="0" lang="en-US" altLang="en-US" sz="1200" i="1" dirty="0">
                <a:solidFill>
                  <a:srgbClr val="FFFFFF"/>
                </a:solidFill>
                <a:cs typeface="Arial" panose="020B0604020202020204" pitchFamily="34" charset="0"/>
              </a:rPr>
              <a:t>Missiology: An International Review</a:t>
            </a:r>
            <a:r>
              <a:rPr kumimoji="0" lang="en-US" altLang="en-US" sz="1200" dirty="0">
                <a:solidFill>
                  <a:srgbClr val="FFFFFF"/>
                </a:solidFill>
                <a:cs typeface="Arial" panose="020B0604020202020204" pitchFamily="34" charset="0"/>
              </a:rPr>
              <a:t>, 10:1, Jan. 1982, p. 40, 45. </a:t>
            </a:r>
          </a:p>
          <a:p>
            <a:pPr fontAlgn="base">
              <a:spcBef>
                <a:spcPct val="0"/>
              </a:spcBef>
              <a:spcAft>
                <a:spcPct val="0"/>
              </a:spcAft>
              <a:buClrTx/>
              <a:buSzTx/>
              <a:buNone/>
            </a:pPr>
            <a:r>
              <a:rPr kumimoji="0" lang="en-US" altLang="en-US" sz="1200" baseline="30000" dirty="0">
                <a:solidFill>
                  <a:srgbClr val="FFFFFF"/>
                </a:solidFill>
                <a:cs typeface="Arial" panose="020B0604020202020204" pitchFamily="34" charset="0"/>
              </a:rPr>
              <a:t>2</a:t>
            </a:r>
            <a:r>
              <a:rPr kumimoji="0" lang="en-US" altLang="en-US" sz="1200" dirty="0">
                <a:solidFill>
                  <a:srgbClr val="FFFFFF"/>
                </a:solidFill>
                <a:cs typeface="Arial" panose="020B0604020202020204" pitchFamily="34" charset="0"/>
              </a:rPr>
              <a:t> Dean C. Halverson, “Animism,” in </a:t>
            </a:r>
            <a:r>
              <a:rPr kumimoji="0" lang="en-US" altLang="en-US" sz="1200" i="1" dirty="0">
                <a:solidFill>
                  <a:srgbClr val="FFFFFF"/>
                </a:solidFill>
                <a:cs typeface="Arial" panose="020B0604020202020204" pitchFamily="34" charset="0"/>
              </a:rPr>
              <a:t>The Compact Guide to World Religions,</a:t>
            </a:r>
            <a:r>
              <a:rPr kumimoji="0" lang="en-US" altLang="en-US" sz="1200" dirty="0">
                <a:solidFill>
                  <a:srgbClr val="FFFFFF"/>
                </a:solidFill>
                <a:cs typeface="Arial" panose="020B0604020202020204" pitchFamily="34" charset="0"/>
              </a:rPr>
              <a:t> Dean Halverson, ed., 1996, ISBN:1556617046, p. 40.</a:t>
            </a:r>
          </a:p>
        </p:txBody>
      </p:sp>
    </p:spTree>
    <p:extLst>
      <p:ext uri="{BB962C8B-B14F-4D97-AF65-F5344CB8AC3E}">
        <p14:creationId xmlns:p14="http://schemas.microsoft.com/office/powerpoint/2010/main" val="3428814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537" y="228600"/>
            <a:ext cx="8458200" cy="1143000"/>
          </a:xfrm>
        </p:spPr>
        <p:txBody>
          <a:bodyPr/>
          <a:lstStyle/>
          <a:p>
            <a:pPr eaLnBrk="1" hangingPunct="1">
              <a:defRPr/>
            </a:pPr>
            <a:r>
              <a:rPr lang="en-US" sz="4000" dirty="0">
                <a:latin typeface="Century Gothic" panose="020B0502020202020204" pitchFamily="34" charset="0"/>
              </a:rPr>
              <a:t>Religion Based on Cosmic </a:t>
            </a:r>
            <a:r>
              <a:rPr lang="en-US" sz="4000" i="1" dirty="0">
                <a:latin typeface="Century Gothic" panose="020B0502020202020204" pitchFamily="34" charset="0"/>
              </a:rPr>
              <a:t>Forces</a:t>
            </a:r>
          </a:p>
        </p:txBody>
      </p:sp>
      <p:sp>
        <p:nvSpPr>
          <p:cNvPr id="4" name="Text Placeholder 3"/>
          <p:cNvSpPr>
            <a:spLocks noGrp="1"/>
          </p:cNvSpPr>
          <p:nvPr>
            <p:ph type="body" idx="1"/>
          </p:nvPr>
        </p:nvSpPr>
        <p:spPr>
          <a:xfrm>
            <a:off x="1522412" y="1074288"/>
            <a:ext cx="4040188" cy="639763"/>
          </a:xfrm>
        </p:spPr>
        <p:txBody>
          <a:bodyPr/>
          <a:lstStyle/>
          <a:p>
            <a:pPr eaLnBrk="1" hangingPunct="1">
              <a:defRPr/>
            </a:pPr>
            <a:r>
              <a:rPr lang="en-US" dirty="0"/>
              <a:t>“High” Religions</a:t>
            </a:r>
          </a:p>
        </p:txBody>
      </p:sp>
      <p:sp>
        <p:nvSpPr>
          <p:cNvPr id="3" name="Content Placeholder 2"/>
          <p:cNvSpPr>
            <a:spLocks noGrp="1"/>
          </p:cNvSpPr>
          <p:nvPr>
            <p:ph sz="half" idx="2"/>
          </p:nvPr>
        </p:nvSpPr>
        <p:spPr>
          <a:xfrm>
            <a:off x="1528013" y="1752600"/>
            <a:ext cx="4040188" cy="2895600"/>
          </a:xfrm>
        </p:spPr>
        <p:txBody>
          <a:bodyPr/>
          <a:lstStyle/>
          <a:p>
            <a:pPr eaLnBrk="1" hangingPunct="1">
              <a:buClr>
                <a:schemeClr val="tx2"/>
              </a:buClr>
              <a:defRPr/>
            </a:pPr>
            <a:r>
              <a:rPr lang="en-US" dirty="0"/>
              <a:t>“kismet”</a:t>
            </a:r>
          </a:p>
          <a:p>
            <a:pPr eaLnBrk="1" hangingPunct="1">
              <a:buClr>
                <a:schemeClr val="tx2"/>
              </a:buClr>
              <a:defRPr/>
            </a:pPr>
            <a:r>
              <a:rPr lang="en-US" dirty="0"/>
              <a:t>“fate”</a:t>
            </a:r>
          </a:p>
          <a:p>
            <a:pPr eaLnBrk="1" hangingPunct="1">
              <a:buClr>
                <a:schemeClr val="tx2"/>
              </a:buClr>
              <a:defRPr/>
            </a:pPr>
            <a:r>
              <a:rPr lang="en-US" dirty="0"/>
              <a:t>“Brahman and karma”</a:t>
            </a:r>
          </a:p>
          <a:p>
            <a:pPr eaLnBrk="1" hangingPunct="1">
              <a:buClr>
                <a:schemeClr val="tx2"/>
              </a:buClr>
              <a:defRPr/>
            </a:pPr>
            <a:r>
              <a:rPr lang="en-US" dirty="0"/>
              <a:t>“impersonal cosmic forces”</a:t>
            </a:r>
          </a:p>
          <a:p>
            <a:pPr eaLnBrk="1" hangingPunct="1">
              <a:buClr>
                <a:schemeClr val="tx2"/>
              </a:buClr>
              <a:defRPr/>
            </a:pPr>
            <a:r>
              <a:rPr lang="en-US" dirty="0"/>
              <a:t>predestination</a:t>
            </a:r>
            <a:br>
              <a:rPr lang="en-US" dirty="0"/>
            </a:br>
            <a:r>
              <a:rPr lang="en-US" dirty="0"/>
              <a:t>	</a:t>
            </a:r>
          </a:p>
        </p:txBody>
      </p:sp>
      <p:sp>
        <p:nvSpPr>
          <p:cNvPr id="5" name="Text Placeholder 4"/>
          <p:cNvSpPr>
            <a:spLocks noGrp="1"/>
          </p:cNvSpPr>
          <p:nvPr>
            <p:ph type="body" sz="quarter" idx="3"/>
          </p:nvPr>
        </p:nvSpPr>
        <p:spPr>
          <a:xfrm>
            <a:off x="5800725" y="1091811"/>
            <a:ext cx="4041775" cy="609600"/>
          </a:xfrm>
        </p:spPr>
        <p:txBody>
          <a:bodyPr/>
          <a:lstStyle/>
          <a:p>
            <a:pPr eaLnBrk="1" hangingPunct="1">
              <a:defRPr/>
            </a:pPr>
            <a:r>
              <a:rPr lang="en-US" dirty="0"/>
              <a:t>“Low Religions”</a:t>
            </a:r>
          </a:p>
        </p:txBody>
      </p:sp>
      <p:sp>
        <p:nvSpPr>
          <p:cNvPr id="6" name="Content Placeholder 5"/>
          <p:cNvSpPr>
            <a:spLocks noGrp="1"/>
          </p:cNvSpPr>
          <p:nvPr>
            <p:ph sz="quarter" idx="4"/>
          </p:nvPr>
        </p:nvSpPr>
        <p:spPr>
          <a:xfrm>
            <a:off x="5800725" y="1671802"/>
            <a:ext cx="5638800" cy="3810000"/>
          </a:xfrm>
        </p:spPr>
        <p:txBody>
          <a:bodyPr/>
          <a:lstStyle/>
          <a:p>
            <a:pPr eaLnBrk="1" hangingPunct="1">
              <a:buClr>
                <a:schemeClr val="tx2"/>
              </a:buClr>
              <a:defRPr/>
            </a:pPr>
            <a:r>
              <a:rPr lang="en-US" dirty="0">
                <a:solidFill>
                  <a:schemeClr val="tx2"/>
                </a:solidFill>
              </a:rPr>
              <a:t>“</a:t>
            </a:r>
            <a:r>
              <a:rPr lang="en-US" dirty="0" err="1">
                <a:solidFill>
                  <a:schemeClr val="tx2"/>
                </a:solidFill>
              </a:rPr>
              <a:t>mana</a:t>
            </a:r>
            <a:r>
              <a:rPr lang="en-US" dirty="0">
                <a:solidFill>
                  <a:schemeClr val="tx2"/>
                </a:solidFill>
              </a:rPr>
              <a:t>”</a:t>
            </a:r>
          </a:p>
          <a:p>
            <a:pPr eaLnBrk="1" hangingPunct="1">
              <a:buClr>
                <a:schemeClr val="tx2"/>
              </a:buClr>
              <a:defRPr/>
            </a:pPr>
            <a:r>
              <a:rPr lang="en-US" dirty="0">
                <a:solidFill>
                  <a:schemeClr val="tx2"/>
                </a:solidFill>
              </a:rPr>
              <a:t>“astrological forces”</a:t>
            </a:r>
          </a:p>
          <a:p>
            <a:pPr eaLnBrk="1" hangingPunct="1">
              <a:buClr>
                <a:schemeClr val="tx2"/>
              </a:buClr>
              <a:defRPr/>
            </a:pPr>
            <a:r>
              <a:rPr lang="en-US" dirty="0">
                <a:solidFill>
                  <a:schemeClr val="tx2"/>
                </a:solidFill>
              </a:rPr>
              <a:t>“charms, amulets and magical rites”</a:t>
            </a:r>
          </a:p>
          <a:p>
            <a:pPr lvl="1" eaLnBrk="1" hangingPunct="1">
              <a:buClr>
                <a:schemeClr val="tx2"/>
              </a:buClr>
              <a:defRPr/>
            </a:pPr>
            <a:r>
              <a:rPr lang="en-US" sz="1800" dirty="0">
                <a:solidFill>
                  <a:schemeClr val="tx2"/>
                </a:solidFill>
              </a:rPr>
              <a:t>A witchdoctor gave small pieces of a lion pelt to hold for courage.</a:t>
            </a:r>
          </a:p>
          <a:p>
            <a:pPr eaLnBrk="1" hangingPunct="1">
              <a:buClr>
                <a:schemeClr val="tx2"/>
              </a:buClr>
              <a:defRPr/>
            </a:pPr>
            <a:r>
              <a:rPr lang="en-US" dirty="0">
                <a:solidFill>
                  <a:schemeClr val="tx2"/>
                </a:solidFill>
              </a:rPr>
              <a:t>“evil eye, evil tongue”</a:t>
            </a:r>
          </a:p>
          <a:p>
            <a:pPr lvl="1" eaLnBrk="1" hangingPunct="1">
              <a:buClr>
                <a:schemeClr val="tx2"/>
              </a:buClr>
              <a:defRPr/>
            </a:pPr>
            <a:r>
              <a:rPr lang="en-US" sz="1800" dirty="0">
                <a:solidFill>
                  <a:schemeClr val="tx2"/>
                </a:solidFill>
              </a:rPr>
              <a:t>In the </a:t>
            </a:r>
            <a:r>
              <a:rPr lang="en-US" sz="1800" dirty="0" err="1">
                <a:solidFill>
                  <a:schemeClr val="tx2"/>
                </a:solidFill>
              </a:rPr>
              <a:t>DRCongo</a:t>
            </a:r>
            <a:r>
              <a:rPr lang="en-US" sz="1800" dirty="0">
                <a:solidFill>
                  <a:schemeClr val="tx2"/>
                </a:solidFill>
              </a:rPr>
              <a:t>, the “</a:t>
            </a:r>
            <a:r>
              <a:rPr lang="en-US" sz="1800" dirty="0" err="1">
                <a:solidFill>
                  <a:schemeClr val="tx2"/>
                </a:solidFill>
              </a:rPr>
              <a:t>oola</a:t>
            </a:r>
            <a:r>
              <a:rPr lang="en-US" sz="1800" dirty="0">
                <a:solidFill>
                  <a:schemeClr val="tx2"/>
                </a:solidFill>
              </a:rPr>
              <a:t>” is the evil eye from certain women. It’s believed that if they look at a baby it starts to cry and then dies.</a:t>
            </a:r>
          </a:p>
          <a:p>
            <a:pPr eaLnBrk="1" hangingPunct="1">
              <a:buClr>
                <a:schemeClr val="tx2"/>
              </a:buClr>
              <a:defRPr/>
            </a:pPr>
            <a:r>
              <a:rPr lang="en-US" dirty="0">
                <a:solidFill>
                  <a:schemeClr val="tx2"/>
                </a:solidFill>
              </a:rPr>
              <a:t>witchcraft</a:t>
            </a:r>
          </a:p>
        </p:txBody>
      </p:sp>
      <p:sp>
        <p:nvSpPr>
          <p:cNvPr id="15367" name="TextBox 9"/>
          <p:cNvSpPr txBox="1">
            <a:spLocks noChangeArrowheads="1"/>
          </p:cNvSpPr>
          <p:nvPr/>
        </p:nvSpPr>
        <p:spPr bwMode="auto">
          <a:xfrm>
            <a:off x="2284412" y="5756125"/>
            <a:ext cx="7696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l"/>
              <a:defRPr kumimoji="1" sz="2800">
                <a:solidFill>
                  <a:schemeClr val="tx1"/>
                </a:solidFill>
                <a:latin typeface="Arial" panose="020B0604020202020204" pitchFamily="34" charset="0"/>
              </a:defRPr>
            </a:lvl1pPr>
            <a:lvl2pPr marL="742950" indent="-285750">
              <a:spcBef>
                <a:spcPct val="20000"/>
              </a:spcBef>
              <a:buClr>
                <a:schemeClr val="bg2"/>
              </a:buClr>
              <a:buSzPct val="75000"/>
              <a:buFont typeface="Wingdings" panose="05000000000000000000" pitchFamily="2" charset="2"/>
              <a:buChar char="l"/>
              <a:defRPr kumimoji="1" sz="2400">
                <a:solidFill>
                  <a:schemeClr val="tx1"/>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l"/>
              <a:defRPr kumimoji="1" sz="2000">
                <a:solidFill>
                  <a:schemeClr val="tx1"/>
                </a:solidFill>
                <a:latin typeface="Arial" panose="020B0604020202020204" pitchFamily="34" charset="0"/>
              </a:defRPr>
            </a:lvl3pPr>
            <a:lvl4pPr marL="1600200" indent="-228600">
              <a:spcBef>
                <a:spcPct val="20000"/>
              </a:spcBef>
              <a:buClr>
                <a:schemeClr val="bg2"/>
              </a:buClr>
              <a:buSzPct val="75000"/>
              <a:buFont typeface="Wingdings" panose="05000000000000000000" pitchFamily="2" charset="2"/>
              <a:buChar char="l"/>
              <a:defRPr kumimoji="1">
                <a:solidFill>
                  <a:schemeClr val="tx1"/>
                </a:solidFill>
                <a:latin typeface="Arial" panose="020B0604020202020204" pitchFamily="34" charset="0"/>
              </a:defRPr>
            </a:lvl4pPr>
            <a:lvl5pPr marL="2057400" indent="-228600">
              <a:spcBef>
                <a:spcPct val="20000"/>
              </a:spcBef>
              <a:buClr>
                <a:schemeClr val="bg2"/>
              </a:buClr>
              <a:buSzPct val="75000"/>
              <a:buFont typeface="Wingdings" panose="05000000000000000000" pitchFamily="2" charset="2"/>
              <a:buChar char="l"/>
              <a:defRPr kumimoji="1"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buChar char="l"/>
              <a:defRPr kumimoji="1"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buChar char="l"/>
              <a:defRPr kumimoji="1"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buChar char="l"/>
              <a:defRPr kumimoji="1"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buChar char="l"/>
              <a:defRPr kumimoji="1" sz="1600">
                <a:solidFill>
                  <a:schemeClr val="tx1"/>
                </a:solidFill>
                <a:latin typeface="Arial" panose="020B0604020202020204" pitchFamily="34" charset="0"/>
              </a:defRPr>
            </a:lvl9pPr>
          </a:lstStyle>
          <a:p>
            <a:pPr fontAlgn="base">
              <a:spcBef>
                <a:spcPct val="0"/>
              </a:spcBef>
              <a:spcAft>
                <a:spcPct val="0"/>
              </a:spcAft>
              <a:buClrTx/>
              <a:buSzTx/>
              <a:buNone/>
            </a:pPr>
            <a:r>
              <a:rPr kumimoji="0" lang="en-US" altLang="en-US" sz="1200" dirty="0">
                <a:solidFill>
                  <a:schemeClr val="tx2"/>
                </a:solidFill>
                <a:cs typeface="Arial" panose="020B0604020202020204" pitchFamily="34" charset="0"/>
              </a:rPr>
              <a:t>Paul G. </a:t>
            </a:r>
            <a:r>
              <a:rPr kumimoji="0" lang="en-US" altLang="en-US" sz="1200" dirty="0" err="1">
                <a:solidFill>
                  <a:schemeClr val="tx2"/>
                </a:solidFill>
                <a:cs typeface="Arial" panose="020B0604020202020204" pitchFamily="34" charset="0"/>
              </a:rPr>
              <a:t>Hiebert</a:t>
            </a:r>
            <a:r>
              <a:rPr kumimoji="0" lang="en-US" altLang="en-US" sz="1200" dirty="0">
                <a:solidFill>
                  <a:schemeClr val="tx2"/>
                </a:solidFill>
                <a:cs typeface="Arial" panose="020B0604020202020204" pitchFamily="34" charset="0"/>
              </a:rPr>
              <a:t>, “The Flaw of the Excluded Middle,” </a:t>
            </a:r>
            <a:r>
              <a:rPr kumimoji="0" lang="en-US" altLang="en-US" sz="1200" i="1" dirty="0">
                <a:solidFill>
                  <a:schemeClr val="tx2"/>
                </a:solidFill>
                <a:cs typeface="Arial" panose="020B0604020202020204" pitchFamily="34" charset="0"/>
              </a:rPr>
              <a:t>Missiology: An International Review</a:t>
            </a:r>
            <a:r>
              <a:rPr kumimoji="0" lang="en-US" altLang="en-US" sz="1200" dirty="0">
                <a:solidFill>
                  <a:schemeClr val="tx2"/>
                </a:solidFill>
                <a:cs typeface="Arial" panose="020B0604020202020204" pitchFamily="34" charset="0"/>
              </a:rPr>
              <a:t>, 10:1, Jan. 1982, p. 40. </a:t>
            </a:r>
          </a:p>
        </p:txBody>
      </p:sp>
    </p:spTree>
    <p:extLst>
      <p:ext uri="{BB962C8B-B14F-4D97-AF65-F5344CB8AC3E}">
        <p14:creationId xmlns:p14="http://schemas.microsoft.com/office/powerpoint/2010/main" val="360105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34" y="593725"/>
            <a:ext cx="9175778" cy="1554162"/>
          </a:xfrm>
        </p:spPr>
        <p:txBody>
          <a:bodyPr>
            <a:normAutofit fontScale="90000"/>
          </a:bodyPr>
          <a:lstStyle/>
          <a:p>
            <a:r>
              <a:rPr lang="en-US" dirty="0"/>
              <a:t>To understand the Cross of Christ vis-à-vis these religions, we need to examine, in each:</a:t>
            </a:r>
          </a:p>
        </p:txBody>
      </p:sp>
      <p:sp>
        <p:nvSpPr>
          <p:cNvPr id="3" name="Content Placeholder 2"/>
          <p:cNvSpPr>
            <a:spLocks noGrp="1"/>
          </p:cNvSpPr>
          <p:nvPr>
            <p:ph idx="1"/>
          </p:nvPr>
        </p:nvSpPr>
        <p:spPr>
          <a:xfrm>
            <a:off x="1217614" y="2286000"/>
            <a:ext cx="9753600" cy="3886200"/>
          </a:xfrm>
        </p:spPr>
        <p:txBody>
          <a:bodyPr/>
          <a:lstStyle/>
          <a:p>
            <a:r>
              <a:rPr lang="en-US" dirty="0"/>
              <a:t>The nature of “God”</a:t>
            </a:r>
          </a:p>
          <a:p>
            <a:r>
              <a:rPr lang="en-US" dirty="0"/>
              <a:t>The nature of humans</a:t>
            </a:r>
          </a:p>
          <a:p>
            <a:r>
              <a:rPr lang="en-US" dirty="0"/>
              <a:t>The concept of sin, if any</a:t>
            </a:r>
          </a:p>
          <a:p>
            <a:r>
              <a:rPr lang="en-US" dirty="0"/>
              <a:t>The place of Christ, if any</a:t>
            </a:r>
          </a:p>
          <a:p>
            <a:r>
              <a:rPr lang="en-US" dirty="0"/>
              <a:t>The concept of salvation and/or the cross, if any</a:t>
            </a:r>
          </a:p>
        </p:txBody>
      </p:sp>
      <p:sp>
        <p:nvSpPr>
          <p:cNvPr id="4" name="Slide Number Placeholder 3"/>
          <p:cNvSpPr>
            <a:spLocks noGrp="1"/>
          </p:cNvSpPr>
          <p:nvPr>
            <p:ph type="sldNum" sz="quarter" idx="12"/>
          </p:nvPr>
        </p:nvSpPr>
        <p:spPr/>
        <p:txBody>
          <a:bodyPr/>
          <a:lstStyle/>
          <a:p>
            <a:fld id="{F36C87F6-986D-49E6-AF40-1B3A1EE8064D}" type="slidenum">
              <a:rPr lang="en-US" smtClean="0"/>
              <a:t>25</a:t>
            </a:fld>
            <a:endParaRPr lang="en-US"/>
          </a:p>
        </p:txBody>
      </p:sp>
    </p:spTree>
    <p:extLst>
      <p:ext uri="{BB962C8B-B14F-4D97-AF65-F5344CB8AC3E}">
        <p14:creationId xmlns:p14="http://schemas.microsoft.com/office/powerpoint/2010/main" val="1727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961" y="685800"/>
            <a:ext cx="9753600" cy="792162"/>
          </a:xfrm>
        </p:spPr>
        <p:txBody>
          <a:bodyPr/>
          <a:lstStyle/>
          <a:p>
            <a:r>
              <a:rPr lang="en-US" dirty="0"/>
              <a:t>The Nature of God in Islam</a:t>
            </a:r>
          </a:p>
        </p:txBody>
      </p:sp>
      <p:sp>
        <p:nvSpPr>
          <p:cNvPr id="3" name="Content Placeholder 2"/>
          <p:cNvSpPr>
            <a:spLocks noGrp="1"/>
          </p:cNvSpPr>
          <p:nvPr>
            <p:ph idx="1"/>
          </p:nvPr>
        </p:nvSpPr>
        <p:spPr>
          <a:xfrm>
            <a:off x="1217614" y="1600200"/>
            <a:ext cx="9753600" cy="5029200"/>
          </a:xfrm>
        </p:spPr>
        <p:txBody>
          <a:bodyPr/>
          <a:lstStyle/>
          <a:p>
            <a:r>
              <a:rPr lang="en-US" dirty="0"/>
              <a:t>Islam stresses God as being strictly one (37:35), being merciful and forgiving. Only one of his 99 names has to do with being loving (Al-</a:t>
            </a:r>
            <a:r>
              <a:rPr lang="en-US" dirty="0" err="1"/>
              <a:t>Wadud</a:t>
            </a:r>
            <a:r>
              <a:rPr lang="en-US" dirty="0"/>
              <a:t>, 47</a:t>
            </a:r>
            <a:r>
              <a:rPr lang="en-US" baseline="30000" dirty="0"/>
              <a:t>th</a:t>
            </a:r>
            <a:r>
              <a:rPr lang="en-US" dirty="0"/>
              <a:t> name). Six names stress mercy, forgiveness and compassion. </a:t>
            </a:r>
          </a:p>
          <a:p>
            <a:r>
              <a:rPr lang="en-US" dirty="0"/>
              <a:t>Allah is also just. Allah loves those who do what is right (Surah 2:195, 222, 276; 3:31, 134, etc.), but not unconditionally (agape love). He does not love the prodigals (7:31) or transgressors (5:87), in contrast to the Christian God.</a:t>
            </a:r>
          </a:p>
          <a:p>
            <a:pPr marL="45720" indent="0">
              <a:buNone/>
            </a:pPr>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26</a:t>
            </a:fld>
            <a:endParaRPr lang="en-US"/>
          </a:p>
        </p:txBody>
      </p:sp>
    </p:spTree>
    <p:extLst>
      <p:ext uri="{BB962C8B-B14F-4D97-AF65-F5344CB8AC3E}">
        <p14:creationId xmlns:p14="http://schemas.microsoft.com/office/powerpoint/2010/main" val="389370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850692"/>
            <a:ext cx="9753600" cy="792162"/>
          </a:xfrm>
        </p:spPr>
        <p:txBody>
          <a:bodyPr/>
          <a:lstStyle/>
          <a:p>
            <a:r>
              <a:rPr lang="en-US" dirty="0"/>
              <a:t>Hindu God/s</a:t>
            </a:r>
          </a:p>
        </p:txBody>
      </p:sp>
      <p:sp>
        <p:nvSpPr>
          <p:cNvPr id="3" name="Content Placeholder 2"/>
          <p:cNvSpPr>
            <a:spLocks noGrp="1"/>
          </p:cNvSpPr>
          <p:nvPr>
            <p:ph idx="1"/>
          </p:nvPr>
        </p:nvSpPr>
        <p:spPr>
          <a:xfrm>
            <a:off x="379412" y="1828800"/>
            <a:ext cx="8229600" cy="4343400"/>
          </a:xfrm>
        </p:spPr>
        <p:txBody>
          <a:bodyPr/>
          <a:lstStyle/>
          <a:p>
            <a:r>
              <a:rPr lang="en-US" dirty="0"/>
              <a:t>Hinduism is polytheistic, with potentially millions of gods and goddesses, both human and animal. The overall name of God is Brahman, which is co-equal with the universe </a:t>
            </a:r>
            <a:r>
              <a:rPr lang="en-US" sz="1400" dirty="0"/>
              <a:t>(</a:t>
            </a:r>
            <a:r>
              <a:rPr lang="en-US" sz="1400" dirty="0" err="1"/>
              <a:t>Mundaka</a:t>
            </a:r>
            <a:r>
              <a:rPr lang="en-US" sz="1400" dirty="0"/>
              <a:t> Upanishad II.12)</a:t>
            </a:r>
          </a:p>
          <a:p>
            <a:r>
              <a:rPr lang="en-US" altLang="en-US" dirty="0"/>
              <a:t>Brahman is manifested in the </a:t>
            </a:r>
            <a:r>
              <a:rPr lang="en-US" altLang="en-US" i="1" dirty="0" err="1"/>
              <a:t>trimurti</a:t>
            </a:r>
            <a:r>
              <a:rPr lang="en-US" altLang="en-US" i="1" dirty="0"/>
              <a:t> </a:t>
            </a:r>
            <a:r>
              <a:rPr lang="en-US" altLang="en-US" dirty="0"/>
              <a:t>(three manifestations): </a:t>
            </a:r>
            <a:r>
              <a:rPr lang="en-US" altLang="en-US" i="1" dirty="0"/>
              <a:t>Brahma</a:t>
            </a:r>
            <a:r>
              <a:rPr lang="en-US" altLang="en-US" dirty="0"/>
              <a:t> (creator), </a:t>
            </a:r>
            <a:r>
              <a:rPr lang="en-US" altLang="en-US" i="1" dirty="0"/>
              <a:t>Vishnu</a:t>
            </a:r>
            <a:r>
              <a:rPr lang="en-US" altLang="en-US" dirty="0"/>
              <a:t> (preserver) and Shiva (destroyer). Shiva is most worshipped today, with Vishnu second. These all have at least one divine consort (</a:t>
            </a:r>
            <a:r>
              <a:rPr lang="en-US" altLang="en-US" i="1" dirty="0" err="1"/>
              <a:t>devi</a:t>
            </a:r>
            <a:r>
              <a:rPr lang="en-US" altLang="en-US" i="1" dirty="0"/>
              <a:t> or goddess</a:t>
            </a:r>
            <a:r>
              <a:rPr lang="en-US" altLang="en-US" dirty="0"/>
              <a:t>). </a:t>
            </a:r>
            <a:r>
              <a:rPr lang="en-US" altLang="en-US" sz="1400" dirty="0"/>
              <a:t>(Halverson, p. 88-89; sacredsites.com/</a:t>
            </a:r>
            <a:r>
              <a:rPr lang="en-US" altLang="en-US" sz="1400" dirty="0" err="1"/>
              <a:t>asia</a:t>
            </a:r>
            <a:r>
              <a:rPr lang="en-US" altLang="en-US" sz="1400" dirty="0"/>
              <a:t>/</a:t>
            </a:r>
            <a:r>
              <a:rPr lang="en-US" altLang="en-US" sz="1400" dirty="0" err="1"/>
              <a:t>india</a:t>
            </a:r>
            <a:r>
              <a:rPr lang="en-US" altLang="en-US" sz="1400" dirty="0"/>
              <a:t>/</a:t>
            </a:r>
            <a:r>
              <a:rPr lang="en-US" altLang="en-US" sz="1400" dirty="0" err="1"/>
              <a:t>shiva</a:t>
            </a:r>
            <a:r>
              <a:rPr lang="en-US" altLang="en-US" sz="1400" dirty="0"/>
              <a:t>/_shrines.html)</a:t>
            </a:r>
          </a:p>
          <a:p>
            <a:endParaRPr lang="en-US" dirty="0"/>
          </a:p>
        </p:txBody>
      </p:sp>
      <p:pic>
        <p:nvPicPr>
          <p:cNvPr id="4" name="Picture 4" descr="Vishn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3303" y="749432"/>
            <a:ext cx="3046413" cy="535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F36C87F6-986D-49E6-AF40-1B3A1EE8064D}" type="slidenum">
              <a:rPr lang="en-US" smtClean="0"/>
              <a:t>27</a:t>
            </a:fld>
            <a:endParaRPr lang="en-US"/>
          </a:p>
        </p:txBody>
      </p:sp>
    </p:spTree>
    <p:extLst>
      <p:ext uri="{BB962C8B-B14F-4D97-AF65-F5344CB8AC3E}">
        <p14:creationId xmlns:p14="http://schemas.microsoft.com/office/powerpoint/2010/main" val="369216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9526B386-DC91-4918-B7D9-66F710F50843}" type="slidenum">
              <a:rPr lang="en-US" altLang="en-US" sz="1400">
                <a:solidFill>
                  <a:srgbClr val="FFFFFF"/>
                </a:solidFill>
                <a:cs typeface="Arial" panose="020B0604020202020204" pitchFamily="34" charset="0"/>
              </a:rPr>
              <a:pPr fontAlgn="base">
                <a:spcBef>
                  <a:spcPct val="0"/>
                </a:spcBef>
                <a:spcAft>
                  <a:spcPct val="0"/>
                </a:spcAft>
                <a:buNone/>
              </a:pPr>
              <a:t>28</a:t>
            </a:fld>
            <a:endParaRPr lang="en-US" altLang="en-US" sz="1400">
              <a:solidFill>
                <a:srgbClr val="FFFFFF"/>
              </a:solidFill>
              <a:cs typeface="Arial" panose="020B0604020202020204" pitchFamily="34" charset="0"/>
            </a:endParaRPr>
          </a:p>
        </p:txBody>
      </p:sp>
    </p:spTree>
    <p:extLst>
      <p:ext uri="{BB962C8B-B14F-4D97-AF65-F5344CB8AC3E}">
        <p14:creationId xmlns:p14="http://schemas.microsoft.com/office/powerpoint/2010/main" val="2393401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944592"/>
            <a:ext cx="9753600" cy="792162"/>
          </a:xfrm>
        </p:spPr>
        <p:txBody>
          <a:bodyPr/>
          <a:lstStyle/>
          <a:p>
            <a:r>
              <a:rPr lang="en-US" dirty="0"/>
              <a:t>“God” in Buddhism</a:t>
            </a:r>
          </a:p>
        </p:txBody>
      </p:sp>
      <p:sp>
        <p:nvSpPr>
          <p:cNvPr id="3" name="Content Placeholder 2"/>
          <p:cNvSpPr>
            <a:spLocks noGrp="1"/>
          </p:cNvSpPr>
          <p:nvPr>
            <p:ph idx="1"/>
          </p:nvPr>
        </p:nvSpPr>
        <p:spPr>
          <a:xfrm>
            <a:off x="1217612" y="2203406"/>
            <a:ext cx="9753600" cy="3740194"/>
          </a:xfrm>
        </p:spPr>
        <p:txBody>
          <a:bodyPr/>
          <a:lstStyle/>
          <a:p>
            <a:r>
              <a:rPr lang="en-US" dirty="0" err="1"/>
              <a:t>Guatama</a:t>
            </a:r>
            <a:r>
              <a:rPr lang="en-US" dirty="0"/>
              <a:t> Buddha gave no clear opinion as to whether or not there is a god, keeping in mind that Buddhism is a philosophy at heart. A Buddhist can be an atheist. People can attain to Buddhahood, or full enlightenment, and essentially cease to exist as individuals.</a:t>
            </a:r>
          </a:p>
          <a:p>
            <a:r>
              <a:rPr lang="en-US" dirty="0"/>
              <a:t>In Mahayana Buddhism (“Greater Way” in Burma, Nepal, Vietnam, China, Taiwan, Japan) there is an “Absolute reality or Supreme Being” to whom to pray, but this branch of Buddhism is pantheistic (all is “god”) </a:t>
            </a:r>
            <a:r>
              <a:rPr lang="en-US" dirty="0" err="1"/>
              <a:t>Guatama</a:t>
            </a:r>
            <a:r>
              <a:rPr lang="en-US" dirty="0"/>
              <a:t> has been deified by some  </a:t>
            </a:r>
            <a:r>
              <a:rPr lang="en-US" sz="1400" dirty="0"/>
              <a:t>(Clark </a:t>
            </a:r>
            <a:r>
              <a:rPr lang="en-US" sz="1400" dirty="0" err="1"/>
              <a:t>Offner</a:t>
            </a:r>
            <a:r>
              <a:rPr lang="en-US" sz="1400" dirty="0"/>
              <a:t>)</a:t>
            </a:r>
          </a:p>
          <a:p>
            <a:pPr marL="45720" indent="0">
              <a:buNone/>
            </a:pPr>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29</a:t>
            </a:fld>
            <a:endParaRPr lang="en-US"/>
          </a:p>
        </p:txBody>
      </p:sp>
    </p:spTree>
    <p:extLst>
      <p:ext uri="{BB962C8B-B14F-4D97-AF65-F5344CB8AC3E}">
        <p14:creationId xmlns:p14="http://schemas.microsoft.com/office/powerpoint/2010/main" val="388376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199">
                <a:solidFill>
                  <a:schemeClr val="tx1"/>
                </a:solidFill>
                <a:latin typeface="Calibri" panose="020F0502020204030204" pitchFamily="34" charset="0"/>
              </a:defRPr>
            </a:lvl1pPr>
            <a:lvl2pPr marL="742727" indent="-285664">
              <a:spcBef>
                <a:spcPct val="20000"/>
              </a:spcBef>
              <a:buFont typeface="Arial" panose="020B0604020202020204" pitchFamily="34" charset="0"/>
              <a:buChar char="–"/>
              <a:defRPr sz="2799">
                <a:solidFill>
                  <a:schemeClr val="tx1"/>
                </a:solidFill>
                <a:latin typeface="Calibri" panose="020F0502020204030204" pitchFamily="34" charset="0"/>
              </a:defRPr>
            </a:lvl2pPr>
            <a:lvl3pPr marL="1142657" indent="-228531">
              <a:spcBef>
                <a:spcPct val="20000"/>
              </a:spcBef>
              <a:buFont typeface="Arial" panose="020B0604020202020204" pitchFamily="34" charset="0"/>
              <a:buChar char="•"/>
              <a:defRPr sz="2399">
                <a:solidFill>
                  <a:schemeClr val="tx1"/>
                </a:solidFill>
                <a:latin typeface="Calibri" panose="020F0502020204030204" pitchFamily="34" charset="0"/>
              </a:defRPr>
            </a:lvl3pPr>
            <a:lvl4pPr marL="1599720" indent="-228531">
              <a:spcBef>
                <a:spcPct val="20000"/>
              </a:spcBef>
              <a:buFont typeface="Arial" panose="020B0604020202020204" pitchFamily="34" charset="0"/>
              <a:buChar char="–"/>
              <a:defRPr sz="1999">
                <a:solidFill>
                  <a:schemeClr val="tx1"/>
                </a:solidFill>
                <a:latin typeface="Calibri" panose="020F0502020204030204" pitchFamily="34" charset="0"/>
              </a:defRPr>
            </a:lvl4pPr>
            <a:lvl5pPr marL="2056783" indent="-228531">
              <a:spcBef>
                <a:spcPct val="20000"/>
              </a:spcBef>
              <a:buFont typeface="Arial" panose="020B0604020202020204" pitchFamily="34" charset="0"/>
              <a:buChar char="»"/>
              <a:defRPr sz="1999">
                <a:solidFill>
                  <a:schemeClr val="tx1"/>
                </a:solidFill>
                <a:latin typeface="Calibri" panose="020F0502020204030204" pitchFamily="34" charset="0"/>
              </a:defRPr>
            </a:lvl5pPr>
            <a:lvl6pPr marL="2513846" indent="-228531" eaLnBrk="0" fontAlgn="base" hangingPunct="0">
              <a:spcBef>
                <a:spcPct val="20000"/>
              </a:spcBef>
              <a:spcAft>
                <a:spcPct val="0"/>
              </a:spcAft>
              <a:buFont typeface="Arial" panose="020B0604020202020204" pitchFamily="34" charset="0"/>
              <a:buChar char="»"/>
              <a:defRPr sz="1999">
                <a:solidFill>
                  <a:schemeClr val="tx1"/>
                </a:solidFill>
                <a:latin typeface="Calibri" panose="020F0502020204030204" pitchFamily="34" charset="0"/>
              </a:defRPr>
            </a:lvl6pPr>
            <a:lvl7pPr marL="2970908" indent="-228531" eaLnBrk="0" fontAlgn="base" hangingPunct="0">
              <a:spcBef>
                <a:spcPct val="20000"/>
              </a:spcBef>
              <a:spcAft>
                <a:spcPct val="0"/>
              </a:spcAft>
              <a:buFont typeface="Arial" panose="020B0604020202020204" pitchFamily="34" charset="0"/>
              <a:buChar char="»"/>
              <a:defRPr sz="1999">
                <a:solidFill>
                  <a:schemeClr val="tx1"/>
                </a:solidFill>
                <a:latin typeface="Calibri" panose="020F0502020204030204" pitchFamily="34" charset="0"/>
              </a:defRPr>
            </a:lvl7pPr>
            <a:lvl8pPr marL="3427971" indent="-228531" eaLnBrk="0" fontAlgn="base" hangingPunct="0">
              <a:spcBef>
                <a:spcPct val="20000"/>
              </a:spcBef>
              <a:spcAft>
                <a:spcPct val="0"/>
              </a:spcAft>
              <a:buFont typeface="Arial" panose="020B0604020202020204" pitchFamily="34" charset="0"/>
              <a:buChar char="»"/>
              <a:defRPr sz="1999">
                <a:solidFill>
                  <a:schemeClr val="tx1"/>
                </a:solidFill>
                <a:latin typeface="Calibri" panose="020F0502020204030204" pitchFamily="34" charset="0"/>
              </a:defRPr>
            </a:lvl8pPr>
            <a:lvl9pPr marL="3885034" indent="-228531" eaLnBrk="0" fontAlgn="base" hangingPunct="0">
              <a:spcBef>
                <a:spcPct val="20000"/>
              </a:spcBef>
              <a:spcAft>
                <a:spcPct val="0"/>
              </a:spcAft>
              <a:buFont typeface="Arial" panose="020B0604020202020204" pitchFamily="34" charset="0"/>
              <a:buChar char="»"/>
              <a:defRPr sz="1999">
                <a:solidFill>
                  <a:schemeClr val="tx1"/>
                </a:solidFill>
                <a:latin typeface="Calibri" panose="020F0502020204030204" pitchFamily="34" charset="0"/>
              </a:defRPr>
            </a:lvl9pPr>
          </a:lstStyle>
          <a:p>
            <a:pPr defTabSz="914126">
              <a:spcBef>
                <a:spcPct val="0"/>
              </a:spcBef>
              <a:buNone/>
            </a:pPr>
            <a:fld id="{83DCD894-51C5-4DE0-883A-B64E8DB9E8C2}" type="slidenum">
              <a:rPr lang="en-US" altLang="en-US" sz="1200">
                <a:solidFill>
                  <a:srgbClr val="898989"/>
                </a:solidFill>
              </a:rPr>
              <a:pPr defTabSz="914126">
                <a:spcBef>
                  <a:spcPct val="0"/>
                </a:spcBef>
                <a:buNone/>
              </a:pPr>
              <a:t>3</a:t>
            </a:fld>
            <a:endParaRPr lang="en-US" altLang="en-US" sz="1200">
              <a:solidFill>
                <a:srgbClr val="898989"/>
              </a:solidFill>
            </a:endParaRPr>
          </a:p>
        </p:txBody>
      </p:sp>
      <p:sp>
        <p:nvSpPr>
          <p:cNvPr id="106499" name="Rectangle 2"/>
          <p:cNvSpPr>
            <a:spLocks noGrp="1" noChangeArrowheads="1"/>
          </p:cNvSpPr>
          <p:nvPr>
            <p:ph type="title" idx="4294967295"/>
          </p:nvPr>
        </p:nvSpPr>
        <p:spPr>
          <a:xfrm>
            <a:off x="1446212" y="368516"/>
            <a:ext cx="8685749" cy="947490"/>
          </a:xfrm>
        </p:spPr>
        <p:txBody>
          <a:bodyPr>
            <a:noAutofit/>
          </a:bodyPr>
          <a:lstStyle/>
          <a:p>
            <a:pPr eaLnBrk="1" hangingPunct="1"/>
            <a:r>
              <a:rPr lang="en-US" altLang="en-US" sz="4000" dirty="0">
                <a:solidFill>
                  <a:srgbClr val="FF0000"/>
                </a:solidFill>
              </a:rPr>
              <a:t>What Are the Largest Religions in 2020?</a:t>
            </a:r>
          </a:p>
        </p:txBody>
      </p:sp>
      <p:sp>
        <p:nvSpPr>
          <p:cNvPr id="195589" name="TextBox 5"/>
          <p:cNvSpPr txBox="1">
            <a:spLocks noChangeArrowheads="1"/>
          </p:cNvSpPr>
          <p:nvPr/>
        </p:nvSpPr>
        <p:spPr bwMode="auto">
          <a:xfrm>
            <a:off x="2285404" y="6095305"/>
            <a:ext cx="7998916" cy="737996"/>
          </a:xfrm>
          <a:prstGeom prst="rect">
            <a:avLst/>
          </a:prstGeom>
          <a:noFill/>
          <a:ln w="9525">
            <a:noFill/>
            <a:miter lim="800000"/>
            <a:headEnd/>
            <a:tailEnd/>
          </a:ln>
        </p:spPr>
        <p:txBody>
          <a:bodyPr>
            <a:spAutoFit/>
          </a:bodyPr>
          <a:lstStyle/>
          <a:p>
            <a:pPr defTabSz="914126">
              <a:defRPr/>
            </a:pPr>
            <a:r>
              <a:rPr lang="en-US" sz="1400" dirty="0">
                <a:solidFill>
                  <a:prstClr val="black"/>
                </a:solidFill>
                <a:latin typeface="Gill Sans MT" panose="020B0502020104020203" pitchFamily="34" charset="0"/>
              </a:rPr>
              <a:t>Source:  Gina A. </a:t>
            </a:r>
            <a:r>
              <a:rPr lang="en-US" sz="1400" dirty="0" err="1">
                <a:solidFill>
                  <a:prstClr val="black"/>
                </a:solidFill>
                <a:latin typeface="Gill Sans MT" panose="020B0502020104020203" pitchFamily="34" charset="0"/>
              </a:rPr>
              <a:t>Zurlo</a:t>
            </a:r>
            <a:r>
              <a:rPr lang="en-US" sz="1400" dirty="0">
                <a:solidFill>
                  <a:prstClr val="black"/>
                </a:solidFill>
                <a:latin typeface="Gill Sans MT" panose="020B0502020104020203" pitchFamily="34" charset="0"/>
              </a:rPr>
              <a:t>,  Todd M. Johnson, and Peter F. Crossing,  “World Christianity and Mission 2020: Ongoing Shift to the Global South,” </a:t>
            </a:r>
            <a:r>
              <a:rPr lang="en-US" sz="1400" i="1" dirty="0">
                <a:solidFill>
                  <a:prstClr val="black"/>
                </a:solidFill>
                <a:latin typeface="Gill Sans MT" panose="020B0502020104020203" pitchFamily="34" charset="0"/>
              </a:rPr>
              <a:t>Int’l Bulletin of Missionary Research</a:t>
            </a:r>
            <a:r>
              <a:rPr lang="en-US" sz="1400" dirty="0">
                <a:solidFill>
                  <a:prstClr val="black"/>
                </a:solidFill>
                <a:latin typeface="Gill Sans MT" panose="020B0502020104020203" pitchFamily="34" charset="0"/>
              </a:rPr>
              <a:t>,  Jan. 2020, pp. 8-19.</a:t>
            </a:r>
          </a:p>
          <a:p>
            <a:pPr defTabSz="914126">
              <a:defRPr/>
            </a:pPr>
            <a:endParaRPr lang="en-US" sz="1400" dirty="0">
              <a:solidFill>
                <a:prstClr val="black"/>
              </a:solidFill>
              <a:latin typeface="Arial" charset="0"/>
            </a:endParaRPr>
          </a:p>
        </p:txBody>
      </p:sp>
      <p:sp>
        <p:nvSpPr>
          <p:cNvPr id="106520" name="TextBox 9"/>
          <p:cNvSpPr txBox="1">
            <a:spLocks noChangeArrowheads="1"/>
          </p:cNvSpPr>
          <p:nvPr/>
        </p:nvSpPr>
        <p:spPr bwMode="auto">
          <a:xfrm>
            <a:off x="6502294" y="1686380"/>
            <a:ext cx="4010567" cy="46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126">
              <a:spcBef>
                <a:spcPct val="0"/>
              </a:spcBef>
              <a:buNone/>
            </a:pPr>
            <a:r>
              <a:rPr lang="en-US" altLang="en-US" sz="2399" b="1">
                <a:solidFill>
                  <a:srgbClr val="000000"/>
                </a:solidFill>
              </a:rPr>
              <a:t>World Religions by Population</a:t>
            </a:r>
          </a:p>
        </p:txBody>
      </p:sp>
      <p:graphicFrame>
        <p:nvGraphicFramePr>
          <p:cNvPr id="11" name="Chart 10"/>
          <p:cNvGraphicFramePr>
            <a:graphicFrameLocks/>
          </p:cNvGraphicFramePr>
          <p:nvPr/>
        </p:nvGraphicFramePr>
        <p:xfrm>
          <a:off x="140640" y="1917300"/>
          <a:ext cx="6117852" cy="3949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nvGraphicFramePr>
        <p:xfrm>
          <a:off x="6363972" y="2263103"/>
          <a:ext cx="4055128" cy="3321286"/>
        </p:xfrm>
        <a:graphic>
          <a:graphicData uri="http://schemas.openxmlformats.org/drawingml/2006/table">
            <a:tbl>
              <a:tblPr>
                <a:tableStyleId>{5C22544A-7EE6-4342-B048-85BDC9FD1C3A}</a:tableStyleId>
              </a:tblPr>
              <a:tblGrid>
                <a:gridCol w="2027564">
                  <a:extLst>
                    <a:ext uri="{9D8B030D-6E8A-4147-A177-3AD203B41FA5}">
                      <a16:colId xmlns:a16="http://schemas.microsoft.com/office/drawing/2014/main" val="1860767789"/>
                    </a:ext>
                  </a:extLst>
                </a:gridCol>
                <a:gridCol w="2027564">
                  <a:extLst>
                    <a:ext uri="{9D8B030D-6E8A-4147-A177-3AD203B41FA5}">
                      <a16:colId xmlns:a16="http://schemas.microsoft.com/office/drawing/2014/main" val="2859155074"/>
                    </a:ext>
                  </a:extLst>
                </a:gridCol>
              </a:tblGrid>
              <a:tr h="387136">
                <a:tc>
                  <a:txBody>
                    <a:bodyPr/>
                    <a:lstStyle/>
                    <a:p>
                      <a:pPr algn="l" fontAlgn="b"/>
                      <a:r>
                        <a:rPr lang="en-US" sz="1800" u="none" strike="noStrike" dirty="0">
                          <a:effectLst/>
                        </a:rPr>
                        <a:t>Christians      32%</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2,518,834,000</a:t>
                      </a:r>
                      <a:endParaRPr lang="en-US" sz="1800" b="0" i="0" u="none" strike="noStrike" dirty="0">
                        <a:solidFill>
                          <a:srgbClr val="000000"/>
                        </a:solidFill>
                        <a:effectLst/>
                        <a:latin typeface="Calibri" panose="020F0502020204030204" pitchFamily="34" charset="0"/>
                      </a:endParaRPr>
                    </a:p>
                  </a:txBody>
                  <a:tcPr marL="9523" marR="9523" marT="9523" marB="0" anchor="b"/>
                </a:tc>
                <a:extLst>
                  <a:ext uri="{0D108BD9-81ED-4DB2-BD59-A6C34878D82A}">
                    <a16:rowId xmlns:a16="http://schemas.microsoft.com/office/drawing/2014/main" val="556151508"/>
                  </a:ext>
                </a:extLst>
              </a:tr>
              <a:tr h="387136">
                <a:tc>
                  <a:txBody>
                    <a:bodyPr/>
                    <a:lstStyle/>
                    <a:p>
                      <a:pPr algn="l" fontAlgn="b"/>
                      <a:r>
                        <a:rPr lang="en-US" sz="1800" u="none" strike="noStrike" dirty="0">
                          <a:effectLst/>
                        </a:rPr>
                        <a:t>Muslims         24%</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1,893,345,000</a:t>
                      </a:r>
                      <a:endParaRPr lang="en-US" sz="1800" b="0" i="0" u="none" strike="noStrike" dirty="0">
                        <a:solidFill>
                          <a:srgbClr val="000000"/>
                        </a:solidFill>
                        <a:effectLst/>
                        <a:latin typeface="Calibri" panose="020F0502020204030204" pitchFamily="34" charset="0"/>
                      </a:endParaRPr>
                    </a:p>
                  </a:txBody>
                  <a:tcPr marL="9523" marR="9523" marT="9523" marB="0" anchor="b"/>
                </a:tc>
                <a:extLst>
                  <a:ext uri="{0D108BD9-81ED-4DB2-BD59-A6C34878D82A}">
                    <a16:rowId xmlns:a16="http://schemas.microsoft.com/office/drawing/2014/main" val="3792271461"/>
                  </a:ext>
                </a:extLst>
              </a:tr>
              <a:tr h="387136">
                <a:tc>
                  <a:txBody>
                    <a:bodyPr/>
                    <a:lstStyle/>
                    <a:p>
                      <a:pPr algn="l" fontAlgn="b"/>
                      <a:r>
                        <a:rPr lang="en-US" sz="1800" u="none" strike="noStrike" dirty="0">
                          <a:effectLst/>
                        </a:rPr>
                        <a:t>Hindus            14%</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1,062,595,000</a:t>
                      </a:r>
                      <a:endParaRPr lang="en-US" sz="1800" b="0" i="0" u="none" strike="noStrike" dirty="0">
                        <a:solidFill>
                          <a:srgbClr val="000000"/>
                        </a:solidFill>
                        <a:effectLst/>
                        <a:latin typeface="Calibri" panose="020F0502020204030204" pitchFamily="34" charset="0"/>
                      </a:endParaRPr>
                    </a:p>
                  </a:txBody>
                  <a:tcPr marL="9523" marR="9523" marT="9523" marB="0" anchor="b"/>
                </a:tc>
                <a:extLst>
                  <a:ext uri="{0D108BD9-81ED-4DB2-BD59-A6C34878D82A}">
                    <a16:rowId xmlns:a16="http://schemas.microsoft.com/office/drawing/2014/main" val="3898155344"/>
                  </a:ext>
                </a:extLst>
              </a:tr>
              <a:tr h="387136">
                <a:tc>
                  <a:txBody>
                    <a:bodyPr/>
                    <a:lstStyle/>
                    <a:p>
                      <a:pPr algn="l" fontAlgn="b"/>
                      <a:r>
                        <a:rPr lang="en-US" sz="1800" u="none" strike="noStrike" dirty="0">
                          <a:effectLst/>
                        </a:rPr>
                        <a:t>Non-religious 11%</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878,717,000</a:t>
                      </a:r>
                      <a:endParaRPr lang="en-US" sz="1800" b="0" i="0" u="none" strike="noStrike" dirty="0">
                        <a:solidFill>
                          <a:srgbClr val="000000"/>
                        </a:solidFill>
                        <a:effectLst/>
                        <a:latin typeface="Calibri" panose="020F0502020204030204" pitchFamily="34" charset="0"/>
                      </a:endParaRPr>
                    </a:p>
                  </a:txBody>
                  <a:tcPr marL="9523" marR="9523" marT="9523" marB="0" anchor="b"/>
                </a:tc>
                <a:extLst>
                  <a:ext uri="{0D108BD9-81ED-4DB2-BD59-A6C34878D82A}">
                    <a16:rowId xmlns:a16="http://schemas.microsoft.com/office/drawing/2014/main" val="3579695870"/>
                  </a:ext>
                </a:extLst>
              </a:tr>
              <a:tr h="387136">
                <a:tc>
                  <a:txBody>
                    <a:bodyPr/>
                    <a:lstStyle/>
                    <a:p>
                      <a:pPr algn="l" fontAlgn="b"/>
                      <a:r>
                        <a:rPr lang="en-US" sz="1800" u="none" strike="noStrike" dirty="0">
                          <a:effectLst/>
                        </a:rPr>
                        <a:t>Buddhists         7%</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545,584,000</a:t>
                      </a:r>
                      <a:endParaRPr lang="en-US" sz="1800" b="0" i="0" u="none" strike="noStrike" dirty="0">
                        <a:solidFill>
                          <a:srgbClr val="000000"/>
                        </a:solidFill>
                        <a:effectLst/>
                        <a:latin typeface="Calibri" panose="020F0502020204030204" pitchFamily="34" charset="0"/>
                      </a:endParaRPr>
                    </a:p>
                  </a:txBody>
                  <a:tcPr marL="9523" marR="9523" marT="9523" marB="0" anchor="b"/>
                </a:tc>
                <a:extLst>
                  <a:ext uri="{0D108BD9-81ED-4DB2-BD59-A6C34878D82A}">
                    <a16:rowId xmlns:a16="http://schemas.microsoft.com/office/drawing/2014/main" val="2235600920"/>
                  </a:ext>
                </a:extLst>
              </a:tr>
              <a:tr h="611334">
                <a:tc>
                  <a:txBody>
                    <a:bodyPr/>
                    <a:lstStyle/>
                    <a:p>
                      <a:pPr algn="l" fontAlgn="b"/>
                      <a:r>
                        <a:rPr lang="en-US" sz="1800" u="none" strike="noStrike" dirty="0">
                          <a:effectLst/>
                        </a:rPr>
                        <a:t>Chinese folk-religionists        6%</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468,411,000</a:t>
                      </a:r>
                      <a:endParaRPr lang="en-US" sz="1800" b="0" i="0" u="none" strike="noStrike" dirty="0">
                        <a:solidFill>
                          <a:srgbClr val="000000"/>
                        </a:solidFill>
                        <a:effectLst/>
                        <a:latin typeface="Calibri" panose="020F0502020204030204" pitchFamily="34" charset="0"/>
                      </a:endParaRPr>
                    </a:p>
                  </a:txBody>
                  <a:tcPr marL="9523" marR="9523" marT="9523" marB="0" anchor="b"/>
                </a:tc>
                <a:extLst>
                  <a:ext uri="{0D108BD9-81ED-4DB2-BD59-A6C34878D82A}">
                    <a16:rowId xmlns:a16="http://schemas.microsoft.com/office/drawing/2014/main" val="795803602"/>
                  </a:ext>
                </a:extLst>
              </a:tr>
              <a:tr h="387136">
                <a:tc>
                  <a:txBody>
                    <a:bodyPr/>
                    <a:lstStyle/>
                    <a:p>
                      <a:pPr algn="l" fontAlgn="b"/>
                      <a:r>
                        <a:rPr lang="en-US" sz="1800" u="none" strike="noStrike" dirty="0" err="1">
                          <a:effectLst/>
                        </a:rPr>
                        <a:t>Ethnoreligionists</a:t>
                      </a:r>
                      <a:r>
                        <a:rPr lang="en-US" sz="1800" u="none" strike="noStrike" dirty="0">
                          <a:effectLst/>
                        </a:rPr>
                        <a:t> 4%</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269,498,000</a:t>
                      </a:r>
                      <a:endParaRPr lang="en-US" sz="1800" b="0" i="0" u="none" strike="noStrike" dirty="0">
                        <a:solidFill>
                          <a:srgbClr val="000000"/>
                        </a:solidFill>
                        <a:effectLst/>
                        <a:latin typeface="Calibri" panose="020F0502020204030204" pitchFamily="34" charset="0"/>
                      </a:endParaRPr>
                    </a:p>
                  </a:txBody>
                  <a:tcPr marL="9523" marR="9523" marT="9523" marB="0" anchor="b"/>
                </a:tc>
                <a:extLst>
                  <a:ext uri="{0D108BD9-81ED-4DB2-BD59-A6C34878D82A}">
                    <a16:rowId xmlns:a16="http://schemas.microsoft.com/office/drawing/2014/main" val="893199870"/>
                  </a:ext>
                </a:extLst>
              </a:tr>
              <a:tr h="387136">
                <a:tc>
                  <a:txBody>
                    <a:bodyPr/>
                    <a:lstStyle/>
                    <a:p>
                      <a:pPr algn="l" fontAlgn="b"/>
                      <a:r>
                        <a:rPr lang="en-US" sz="1800" u="none" strike="noStrike" dirty="0">
                          <a:effectLst/>
                        </a:rPr>
                        <a:t>Other                 2%</a:t>
                      </a:r>
                      <a:endParaRPr lang="en-US" sz="1800" b="0" i="0" u="none" strike="noStrike" dirty="0">
                        <a:solidFill>
                          <a:srgbClr val="000000"/>
                        </a:solidFill>
                        <a:effectLst/>
                        <a:latin typeface="Calibri" panose="020F0502020204030204" pitchFamily="34" charset="0"/>
                      </a:endParaRPr>
                    </a:p>
                  </a:txBody>
                  <a:tcPr marL="9523" marR="9523" marT="9523" marB="0" anchor="b"/>
                </a:tc>
                <a:tc>
                  <a:txBody>
                    <a:bodyPr/>
                    <a:lstStyle/>
                    <a:p>
                      <a:pPr algn="r" fontAlgn="b"/>
                      <a:r>
                        <a:rPr lang="en-US" sz="1800" u="none" strike="noStrike" dirty="0">
                          <a:effectLst/>
                        </a:rPr>
                        <a:t>158,499,000</a:t>
                      </a:r>
                      <a:endParaRPr lang="en-US" sz="1800" b="0" i="0" u="none" strike="noStrike" dirty="0">
                        <a:solidFill>
                          <a:srgbClr val="000000"/>
                        </a:solidFill>
                        <a:effectLst/>
                        <a:latin typeface="Calibri" panose="020F0502020204030204" pitchFamily="34" charset="0"/>
                      </a:endParaRPr>
                    </a:p>
                  </a:txBody>
                  <a:tcPr marL="9523" marR="9523" marT="9523" marB="0" anchor="b"/>
                </a:tc>
                <a:extLst>
                  <a:ext uri="{0D108BD9-81ED-4DB2-BD59-A6C34878D82A}">
                    <a16:rowId xmlns:a16="http://schemas.microsoft.com/office/drawing/2014/main" val="1095965197"/>
                  </a:ext>
                </a:extLst>
              </a:tr>
            </a:tbl>
          </a:graphicData>
        </a:graphic>
      </p:graphicFrame>
    </p:spTree>
    <p:extLst>
      <p:ext uri="{BB962C8B-B14F-4D97-AF65-F5344CB8AC3E}">
        <p14:creationId xmlns:p14="http://schemas.microsoft.com/office/powerpoint/2010/main" val="175112129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Animism: God</a:t>
            </a:r>
          </a:p>
        </p:txBody>
      </p:sp>
      <p:sp>
        <p:nvSpPr>
          <p:cNvPr id="3" name="Content Placeholder 2"/>
          <p:cNvSpPr>
            <a:spLocks noGrp="1"/>
          </p:cNvSpPr>
          <p:nvPr>
            <p:ph idx="1"/>
          </p:nvPr>
        </p:nvSpPr>
        <p:spPr/>
        <p:txBody>
          <a:bodyPr>
            <a:normAutofit lnSpcReduction="10000"/>
          </a:bodyPr>
          <a:lstStyle/>
          <a:p>
            <a:r>
              <a:rPr lang="en-US" dirty="0"/>
              <a:t>Animism is transcendental and power-oriented.</a:t>
            </a:r>
          </a:p>
          <a:p>
            <a:r>
              <a:rPr lang="en-US" dirty="0"/>
              <a:t>The creator God is distant and disappointed in humans. He can’t be reached by prayer. The chief god who is </a:t>
            </a:r>
            <a:r>
              <a:rPr lang="en-US" dirty="0" err="1"/>
              <a:t>accessable</a:t>
            </a:r>
            <a:r>
              <a:rPr lang="en-US" dirty="0"/>
              <a:t> may be the Sky God.</a:t>
            </a:r>
          </a:p>
          <a:p>
            <a:r>
              <a:rPr lang="en-US" dirty="0"/>
              <a:t>We don’t deal directly with the Creator God, only with intermediary spirits, including those of ancestors. “It would appear that the gods and ancestors are mainly concerned about their dignity and about offerings to be paid to them….” </a:t>
            </a:r>
            <a:r>
              <a:rPr lang="en-US" dirty="0" err="1"/>
              <a:t>Boafo</a:t>
            </a:r>
            <a:r>
              <a:rPr lang="en-US" dirty="0"/>
              <a:t>, p. 3</a:t>
            </a:r>
          </a:p>
          <a:p>
            <a:r>
              <a:rPr lang="en-US" dirty="0"/>
              <a:t>We try to appease and placate them, but they are not friendly without appeasement. </a:t>
            </a:r>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30</a:t>
            </a:fld>
            <a:endParaRPr lang="en-US"/>
          </a:p>
        </p:txBody>
      </p:sp>
    </p:spTree>
    <p:extLst>
      <p:ext uri="{BB962C8B-B14F-4D97-AF65-F5344CB8AC3E}">
        <p14:creationId xmlns:p14="http://schemas.microsoft.com/office/powerpoint/2010/main" val="255854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74638"/>
            <a:ext cx="11506200" cy="715962"/>
          </a:xfrm>
        </p:spPr>
        <p:txBody>
          <a:bodyPr>
            <a:normAutofit fontScale="90000"/>
          </a:bodyPr>
          <a:lstStyle/>
          <a:p>
            <a:r>
              <a:rPr lang="en-US" dirty="0"/>
              <a:t>God of Christians: Nicene Creed 321, 381 AD</a:t>
            </a:r>
          </a:p>
        </p:txBody>
      </p:sp>
      <p:sp>
        <p:nvSpPr>
          <p:cNvPr id="3" name="Content Placeholder 2"/>
          <p:cNvSpPr>
            <a:spLocks noGrp="1"/>
          </p:cNvSpPr>
          <p:nvPr>
            <p:ph idx="1"/>
          </p:nvPr>
        </p:nvSpPr>
        <p:spPr>
          <a:xfrm>
            <a:off x="547476" y="1295400"/>
            <a:ext cx="10880935" cy="5105400"/>
          </a:xfrm>
        </p:spPr>
        <p:txBody>
          <a:bodyPr>
            <a:normAutofit fontScale="92500" lnSpcReduction="10000"/>
          </a:bodyPr>
          <a:lstStyle/>
          <a:p>
            <a:pPr marL="45720" indent="0">
              <a:buNone/>
            </a:pPr>
            <a:r>
              <a:rPr lang="en-US" dirty="0"/>
              <a:t>We believe in one God, the Father, the Almighty,  maker of heaven and earth, of all that is, seen and unseen.</a:t>
            </a:r>
          </a:p>
          <a:p>
            <a:pPr marL="45720" indent="0">
              <a:buNone/>
            </a:pPr>
            <a:r>
              <a:rPr lang="en-US" dirty="0"/>
              <a:t>We believe in one Lord, Jesus Christ, the only Son of God, eternally begotten of the Father, God from God, Light from Light, true God from true God, begotten, not made, of one Being with the Father. Through him all things were made. </a:t>
            </a:r>
          </a:p>
          <a:p>
            <a:pPr marL="45720" indent="0">
              <a:buNone/>
            </a:pPr>
            <a:r>
              <a:rPr lang="en-US" dirty="0"/>
              <a:t>For us men and for our salvation he came down from heaven: by the power of the Holy Spirit he became incarnate from the Virgin Mary, and was made man. 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a:p>
            <a:pPr marL="45720" indent="0">
              <a:buNone/>
            </a:pPr>
            <a:r>
              <a:rPr lang="en-US" dirty="0"/>
              <a:t>We believe in the Holy Spirit, the Lord, the giver of life, who proceeds from the Father and the Son.  With the Father and the Son he is worshiped and glorified.</a:t>
            </a:r>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31</a:t>
            </a:fld>
            <a:endParaRPr lang="en-US"/>
          </a:p>
        </p:txBody>
      </p:sp>
    </p:spTree>
    <p:extLst>
      <p:ext uri="{BB962C8B-B14F-4D97-AF65-F5344CB8AC3E}">
        <p14:creationId xmlns:p14="http://schemas.microsoft.com/office/powerpoint/2010/main" val="215948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1" y="441325"/>
            <a:ext cx="9753600" cy="1020762"/>
          </a:xfrm>
        </p:spPr>
        <p:txBody>
          <a:bodyPr/>
          <a:lstStyle/>
          <a:p>
            <a:r>
              <a:rPr lang="en-US" dirty="0"/>
              <a:t>Nature of humans</a:t>
            </a:r>
          </a:p>
        </p:txBody>
      </p:sp>
      <p:sp>
        <p:nvSpPr>
          <p:cNvPr id="3" name="Content Placeholder 2"/>
          <p:cNvSpPr>
            <a:spLocks noGrp="1"/>
          </p:cNvSpPr>
          <p:nvPr>
            <p:ph idx="1"/>
          </p:nvPr>
        </p:nvSpPr>
        <p:spPr>
          <a:xfrm>
            <a:off x="912812" y="1676400"/>
            <a:ext cx="10134598" cy="4343400"/>
          </a:xfrm>
        </p:spPr>
        <p:txBody>
          <a:bodyPr>
            <a:normAutofit lnSpcReduction="10000"/>
          </a:bodyPr>
          <a:lstStyle/>
          <a:p>
            <a:r>
              <a:rPr lang="en-US" dirty="0"/>
              <a:t>Islam: Adam and Eve were created sinless. God forgave Adam’s transgression (</a:t>
            </a:r>
            <a:r>
              <a:rPr lang="en-US" dirty="0" err="1"/>
              <a:t>Sura</a:t>
            </a:r>
            <a:r>
              <a:rPr lang="en-US" dirty="0"/>
              <a:t> 2:37), so “original” sin is not transmitted down to us. Therefore, humans are not born sinful, although Satan is likely to be there at birth.</a:t>
            </a:r>
          </a:p>
          <a:p>
            <a:r>
              <a:rPr lang="en-US" dirty="0"/>
              <a:t>Hinduism: Humans (atman) are part of God (Brahman), but we fail to unite with Brahman due to our bondage to earthly desires.</a:t>
            </a:r>
          </a:p>
          <a:p>
            <a:r>
              <a:rPr lang="en-US" dirty="0"/>
              <a:t>In Hinduism, the concept of a God/human relationship is itself ignorant (</a:t>
            </a:r>
            <a:r>
              <a:rPr lang="en-US" dirty="0" err="1"/>
              <a:t>avidya</a:t>
            </a:r>
            <a:r>
              <a:rPr lang="en-US" dirty="0"/>
              <a:t>), and even believing that we are individuals is in error (mala), so there is not a subject/object (human/god) relationship.</a:t>
            </a:r>
          </a:p>
          <a:p>
            <a:r>
              <a:rPr lang="en-US" dirty="0"/>
              <a:t> We are eventually (after eons?) perfectible, but also do evil (bad karma), which almost always sends into another reincarnation. </a:t>
            </a:r>
          </a:p>
        </p:txBody>
      </p:sp>
      <p:sp>
        <p:nvSpPr>
          <p:cNvPr id="4" name="Slide Number Placeholder 3"/>
          <p:cNvSpPr>
            <a:spLocks noGrp="1"/>
          </p:cNvSpPr>
          <p:nvPr>
            <p:ph type="sldNum" sz="quarter" idx="12"/>
          </p:nvPr>
        </p:nvSpPr>
        <p:spPr/>
        <p:txBody>
          <a:bodyPr/>
          <a:lstStyle/>
          <a:p>
            <a:fld id="{F36C87F6-986D-49E6-AF40-1B3A1EE8064D}" type="slidenum">
              <a:rPr lang="en-US" smtClean="0"/>
              <a:t>32</a:t>
            </a:fld>
            <a:endParaRPr lang="en-US"/>
          </a:p>
        </p:txBody>
      </p:sp>
    </p:spTree>
    <p:extLst>
      <p:ext uri="{BB962C8B-B14F-4D97-AF65-F5344CB8AC3E}">
        <p14:creationId xmlns:p14="http://schemas.microsoft.com/office/powerpoint/2010/main" val="54993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684211"/>
            <a:ext cx="9753600" cy="868362"/>
          </a:xfrm>
        </p:spPr>
        <p:txBody>
          <a:bodyPr/>
          <a:lstStyle/>
          <a:p>
            <a:r>
              <a:rPr lang="en-US" dirty="0"/>
              <a:t>Nature of Humans:</a:t>
            </a:r>
          </a:p>
        </p:txBody>
      </p:sp>
      <p:sp>
        <p:nvSpPr>
          <p:cNvPr id="3" name="Content Placeholder 2"/>
          <p:cNvSpPr>
            <a:spLocks noGrp="1"/>
          </p:cNvSpPr>
          <p:nvPr>
            <p:ph idx="1"/>
          </p:nvPr>
        </p:nvSpPr>
        <p:spPr/>
        <p:txBody>
          <a:bodyPr>
            <a:normAutofit lnSpcReduction="10000"/>
          </a:bodyPr>
          <a:lstStyle/>
          <a:p>
            <a:r>
              <a:rPr lang="en-US" dirty="0"/>
              <a:t>In Buddhism our soul (atman) is a part of Brahman, and one with the All. There is no Self (</a:t>
            </a:r>
            <a:r>
              <a:rPr lang="en-US" dirty="0" err="1"/>
              <a:t>anatta</a:t>
            </a:r>
            <a:r>
              <a:rPr lang="en-US" dirty="0"/>
              <a:t>), so there is logically no separation between self and Brahman.</a:t>
            </a:r>
          </a:p>
          <a:p>
            <a:r>
              <a:rPr lang="en-US" dirty="0"/>
              <a:t>In Animism, people do evil, which is why the creator god has abandoned them. When a person dies, the person’s spirit goes to the Supreme Being, and his soul goes to the spirit world, remaining around those living (</a:t>
            </a:r>
            <a:r>
              <a:rPr lang="en-US" dirty="0" err="1"/>
              <a:t>Boafo</a:t>
            </a:r>
            <a:r>
              <a:rPr lang="en-US" dirty="0"/>
              <a:t>, p. 2), but some believe in reincarnation.</a:t>
            </a:r>
          </a:p>
          <a:p>
            <a:r>
              <a:rPr lang="en-US" dirty="0"/>
              <a:t>Christianity: we’re made in God’s image (Gen. 1:26). In Adam we rebelled against God, and so all sin in Adam (1 </a:t>
            </a:r>
            <a:r>
              <a:rPr lang="en-US" dirty="0" err="1"/>
              <a:t>Cor</a:t>
            </a:r>
            <a:r>
              <a:rPr lang="en-US" dirty="0"/>
              <a:t> 15:22), and all sin individually (Rom 3:23). We cannot even seek God apart from His grace (Rom 3:11; 8:29-30).</a:t>
            </a:r>
          </a:p>
        </p:txBody>
      </p:sp>
      <p:sp>
        <p:nvSpPr>
          <p:cNvPr id="4" name="Slide Number Placeholder 3"/>
          <p:cNvSpPr>
            <a:spLocks noGrp="1"/>
          </p:cNvSpPr>
          <p:nvPr>
            <p:ph type="sldNum" sz="quarter" idx="12"/>
          </p:nvPr>
        </p:nvSpPr>
        <p:spPr/>
        <p:txBody>
          <a:bodyPr/>
          <a:lstStyle/>
          <a:p>
            <a:fld id="{F36C87F6-986D-49E6-AF40-1B3A1EE8064D}" type="slidenum">
              <a:rPr lang="en-US" smtClean="0"/>
              <a:t>33</a:t>
            </a:fld>
            <a:endParaRPr lang="en-US"/>
          </a:p>
        </p:txBody>
      </p:sp>
    </p:spTree>
    <p:extLst>
      <p:ext uri="{BB962C8B-B14F-4D97-AF65-F5344CB8AC3E}">
        <p14:creationId xmlns:p14="http://schemas.microsoft.com/office/powerpoint/2010/main" val="400553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836611"/>
            <a:ext cx="9753600" cy="715962"/>
          </a:xfrm>
        </p:spPr>
        <p:txBody>
          <a:bodyPr/>
          <a:lstStyle/>
          <a:p>
            <a:r>
              <a:rPr lang="en-US" dirty="0"/>
              <a:t>Nature of sin</a:t>
            </a:r>
          </a:p>
        </p:txBody>
      </p:sp>
      <p:sp>
        <p:nvSpPr>
          <p:cNvPr id="3" name="Content Placeholder 2"/>
          <p:cNvSpPr>
            <a:spLocks noGrp="1"/>
          </p:cNvSpPr>
          <p:nvPr>
            <p:ph idx="1"/>
          </p:nvPr>
        </p:nvSpPr>
        <p:spPr>
          <a:xfrm>
            <a:off x="1217614" y="1828800"/>
            <a:ext cx="9982198" cy="4343400"/>
          </a:xfrm>
        </p:spPr>
        <p:txBody>
          <a:bodyPr>
            <a:normAutofit fontScale="92500" lnSpcReduction="20000"/>
          </a:bodyPr>
          <a:lstStyle/>
          <a:p>
            <a:r>
              <a:rPr lang="en-US" b="1" dirty="0"/>
              <a:t>Islam: humans forget God’s will, which Satan encourages (</a:t>
            </a:r>
            <a:r>
              <a:rPr lang="en-US" b="1" dirty="0" err="1"/>
              <a:t>Sura</a:t>
            </a:r>
            <a:r>
              <a:rPr lang="en-US" b="1" dirty="0"/>
              <a:t> 58:19; 20:115). “</a:t>
            </a:r>
            <a:r>
              <a:rPr lang="en-ZA" b="1" dirty="0"/>
              <a:t>Sin in Muslim thinking is largely thought of in terms of ‘mistake’ – the remedy for which is right guidance (Herb Ward).” </a:t>
            </a:r>
            <a:r>
              <a:rPr lang="en-US" b="1" dirty="0"/>
              <a:t>For a believer to fail to practice the 5 Pillars of Islam is wrong, as well as failing to obey the will of Allah expressed in the Qur’an. </a:t>
            </a:r>
          </a:p>
          <a:p>
            <a:pPr>
              <a:spcBef>
                <a:spcPct val="50000"/>
              </a:spcBef>
              <a:defRPr/>
            </a:pPr>
            <a:r>
              <a:rPr lang="en-US" sz="2800" dirty="0">
                <a:latin typeface="Gill Sans MT" pitchFamily="34" charset="0"/>
              </a:rPr>
              <a:t>1.  Profession of Faith, </a:t>
            </a:r>
            <a:r>
              <a:rPr lang="en-US" sz="2800" dirty="0" err="1">
                <a:latin typeface="Gill Sans MT" pitchFamily="34" charset="0"/>
              </a:rPr>
              <a:t>Shahadah</a:t>
            </a:r>
            <a:r>
              <a:rPr lang="en-US" sz="2800" i="1" dirty="0">
                <a:latin typeface="Gill Sans MT" pitchFamily="34" charset="0"/>
              </a:rPr>
              <a:t>, "There is no God but Allah, and Muhammad is his prophet"</a:t>
            </a:r>
            <a:r>
              <a:rPr lang="en-US" sz="2800" dirty="0">
                <a:latin typeface="Gill Sans MT" pitchFamily="34" charset="0"/>
              </a:rPr>
              <a:t>.</a:t>
            </a:r>
          </a:p>
          <a:p>
            <a:pPr>
              <a:spcBef>
                <a:spcPct val="50000"/>
              </a:spcBef>
              <a:defRPr/>
            </a:pPr>
            <a:r>
              <a:rPr lang="en-US" sz="2800" dirty="0">
                <a:latin typeface="Gill Sans MT" pitchFamily="34" charset="0"/>
              </a:rPr>
              <a:t>2.  Prayer,  five times a day &amp; attending mosque on Fridays--The "</a:t>
            </a:r>
            <a:r>
              <a:rPr lang="en-US" sz="2800" dirty="0" err="1">
                <a:latin typeface="Gill Sans MT" pitchFamily="34" charset="0"/>
              </a:rPr>
              <a:t>Salat</a:t>
            </a:r>
            <a:r>
              <a:rPr lang="en-US" sz="2800" dirty="0">
                <a:latin typeface="Gill Sans MT" pitchFamily="34" charset="0"/>
              </a:rPr>
              <a:t>"</a:t>
            </a:r>
          </a:p>
          <a:p>
            <a:pPr>
              <a:spcBef>
                <a:spcPct val="50000"/>
              </a:spcBef>
              <a:defRPr/>
            </a:pPr>
            <a:r>
              <a:rPr lang="en-US" sz="2800" dirty="0">
                <a:latin typeface="Gill Sans MT" pitchFamily="34" charset="0"/>
              </a:rPr>
              <a:t>3.  Giving of alms, “Zakat” 2.5% annually of total wealth (various practices </a:t>
            </a:r>
            <a:r>
              <a:rPr lang="en-US" sz="1400" dirty="0">
                <a:latin typeface="Gill Sans MT" pitchFamily="34" charset="0"/>
              </a:rPr>
              <a:t>see “Zakat” Wikipedia</a:t>
            </a:r>
            <a:r>
              <a:rPr lang="en-US" sz="2800" dirty="0">
                <a:latin typeface="Gill Sans MT" pitchFamily="34" charset="0"/>
              </a:rPr>
              <a:t>)</a:t>
            </a:r>
          </a:p>
          <a:p>
            <a:pPr>
              <a:spcBef>
                <a:spcPct val="50000"/>
              </a:spcBef>
              <a:defRPr/>
            </a:pPr>
            <a:r>
              <a:rPr lang="en-US" sz="2800" dirty="0">
                <a:latin typeface="Gill Sans MT" pitchFamily="34" charset="0"/>
              </a:rPr>
              <a:t>4.  Fasting, "</a:t>
            </a:r>
            <a:r>
              <a:rPr lang="en-US" sz="2800" dirty="0" err="1">
                <a:latin typeface="Gill Sans MT" pitchFamily="34" charset="0"/>
              </a:rPr>
              <a:t>Sawm</a:t>
            </a:r>
            <a:r>
              <a:rPr lang="en-US" sz="2800" dirty="0">
                <a:latin typeface="Gill Sans MT" pitchFamily="34" charset="0"/>
              </a:rPr>
              <a:t>," on the month of  “Ramadan”</a:t>
            </a:r>
          </a:p>
          <a:p>
            <a:pPr>
              <a:spcBef>
                <a:spcPct val="50000"/>
              </a:spcBef>
              <a:defRPr/>
            </a:pPr>
            <a:r>
              <a:rPr lang="en-US" sz="2800" dirty="0">
                <a:latin typeface="Gill Sans MT" pitchFamily="34" charset="0"/>
              </a:rPr>
              <a:t>5  One pilgrimage to Mecca—The Hajj  </a:t>
            </a:r>
            <a:r>
              <a:rPr lang="en-US" sz="1400" dirty="0">
                <a:solidFill>
                  <a:schemeClr val="tx2"/>
                </a:solidFill>
                <a:latin typeface="Gill Sans MT" pitchFamily="34" charset="0"/>
                <a:cs typeface="Times New Roman" pitchFamily="18" charset="0"/>
                <a:hlinkClick r:id="rId2">
                  <a:extLst>
                    <a:ext uri="{A12FA001-AC4F-418D-AE19-62706E023703}">
                      <ahyp:hlinkClr xmlns:ahyp="http://schemas.microsoft.com/office/drawing/2018/hyperlinkcolor" val="tx"/>
                    </a:ext>
                  </a:extLst>
                </a:hlinkClick>
              </a:rPr>
              <a:t>http://religion-cults.com/Islam/islam3.html</a:t>
            </a:r>
            <a:endParaRPr lang="en-US" sz="1400" dirty="0">
              <a:solidFill>
                <a:schemeClr val="tx2"/>
              </a:solidFill>
              <a:latin typeface="Gill Sans MT" pitchFamily="34" charset="0"/>
              <a:cs typeface="Times New Roman" pitchFamily="18" charset="0"/>
            </a:endParaRPr>
          </a:p>
          <a:p>
            <a:pPr lvl="1"/>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34</a:t>
            </a:fld>
            <a:endParaRPr lang="en-US"/>
          </a:p>
        </p:txBody>
      </p:sp>
    </p:spTree>
    <p:extLst>
      <p:ext uri="{BB962C8B-B14F-4D97-AF65-F5344CB8AC3E}">
        <p14:creationId xmlns:p14="http://schemas.microsoft.com/office/powerpoint/2010/main" val="63674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3" y="677567"/>
            <a:ext cx="9753600" cy="715962"/>
          </a:xfrm>
        </p:spPr>
        <p:txBody>
          <a:bodyPr/>
          <a:lstStyle/>
          <a:p>
            <a:r>
              <a:rPr lang="en-US" dirty="0"/>
              <a:t>Sin in islam</a:t>
            </a:r>
          </a:p>
        </p:txBody>
      </p:sp>
      <p:sp>
        <p:nvSpPr>
          <p:cNvPr id="3" name="Content Placeholder 2"/>
          <p:cNvSpPr>
            <a:spLocks noGrp="1"/>
          </p:cNvSpPr>
          <p:nvPr>
            <p:ph idx="1"/>
          </p:nvPr>
        </p:nvSpPr>
        <p:spPr>
          <a:xfrm>
            <a:off x="1193020" y="1573065"/>
            <a:ext cx="9753600" cy="4876800"/>
          </a:xfrm>
        </p:spPr>
        <p:txBody>
          <a:bodyPr>
            <a:normAutofit fontScale="92500" lnSpcReduction="10000"/>
          </a:bodyPr>
          <a:lstStyle/>
          <a:p>
            <a:r>
              <a:rPr lang="en-US" b="1" dirty="0"/>
              <a:t>Sin is primarily against one’s self, not against God (4:110-111) Phil </a:t>
            </a:r>
            <a:r>
              <a:rPr lang="en-US" b="1" dirty="0" err="1"/>
              <a:t>Parshall</a:t>
            </a:r>
            <a:r>
              <a:rPr lang="en-US" b="1" dirty="0"/>
              <a:t>, veteran missionary among Muslims, said: “It is difficult to communicate the biblical meaning of sin to a Muslim. His outlook is horizontal rather than vertical. Often the key criterion of a definition of sin is whether or not a person is caught.”</a:t>
            </a:r>
            <a:r>
              <a:rPr lang="en-US" dirty="0"/>
              <a:t>  </a:t>
            </a:r>
            <a:r>
              <a:rPr lang="en-US" sz="1400" dirty="0"/>
              <a:t>Phil </a:t>
            </a:r>
            <a:r>
              <a:rPr lang="en-US" sz="1400" dirty="0" err="1"/>
              <a:t>Parshall</a:t>
            </a:r>
            <a:r>
              <a:rPr lang="en-US" sz="1400" dirty="0"/>
              <a:t>, </a:t>
            </a:r>
            <a:r>
              <a:rPr lang="en-US" sz="1400" i="1" dirty="0"/>
              <a:t>Muslim Evangelism,</a:t>
            </a:r>
            <a:r>
              <a:rPr lang="en-US" sz="1400" dirty="0"/>
              <a:t> 97 </a:t>
            </a:r>
            <a:r>
              <a:rPr lang="en-US" sz="1400" u="sng" dirty="0">
                <a:solidFill>
                  <a:schemeClr val="tx2"/>
                </a:solidFill>
                <a:hlinkClick r:id="rId2">
                  <a:extLst>
                    <a:ext uri="{A12FA001-AC4F-418D-AE19-62706E023703}">
                      <ahyp:hlinkClr xmlns:ahyp="http://schemas.microsoft.com/office/drawing/2018/hyperlinkcolor" val="tx"/>
                    </a:ext>
                  </a:extLst>
                </a:hlinkClick>
              </a:rPr>
              <a:t>https://www.zwemercenter.com/guide/sin-according-to-muslims/</a:t>
            </a:r>
            <a:r>
              <a:rPr lang="en-US" sz="1400" u="sng" dirty="0">
                <a:solidFill>
                  <a:schemeClr val="tx2"/>
                </a:solidFill>
              </a:rPr>
              <a:t> </a:t>
            </a:r>
            <a:endParaRPr lang="en-US" sz="1400" dirty="0">
              <a:solidFill>
                <a:schemeClr val="tx2"/>
              </a:solidFill>
            </a:endParaRPr>
          </a:p>
          <a:p>
            <a:r>
              <a:rPr lang="en-US" dirty="0"/>
              <a:t>I’ve had trouble convincing Muslims of personal sin.</a:t>
            </a:r>
          </a:p>
          <a:p>
            <a:pPr lvl="0"/>
            <a:r>
              <a:rPr lang="en-ZA" dirty="0"/>
              <a:t>God forgives or blots out sin, without the necessity of atonement.  (</a:t>
            </a:r>
            <a:r>
              <a:rPr lang="en-ZA" dirty="0" err="1"/>
              <a:t>Sura</a:t>
            </a:r>
            <a:r>
              <a:rPr lang="en-ZA" dirty="0"/>
              <a:t> 4:111)  But only he decides who will be forgiven.  (</a:t>
            </a:r>
            <a:r>
              <a:rPr lang="en-ZA" dirty="0" err="1"/>
              <a:t>Sura</a:t>
            </a:r>
            <a:r>
              <a:rPr lang="en-ZA" dirty="0"/>
              <a:t> 4:116)</a:t>
            </a:r>
            <a:endParaRPr lang="en-US" dirty="0"/>
          </a:p>
          <a:p>
            <a:pPr lvl="0"/>
            <a:r>
              <a:rPr lang="en-ZA" dirty="0"/>
              <a:t>Each one must pay for his own sin.  (</a:t>
            </a:r>
            <a:r>
              <a:rPr lang="en-ZA" dirty="0" err="1"/>
              <a:t>Sura</a:t>
            </a:r>
            <a:r>
              <a:rPr lang="en-ZA" dirty="0"/>
              <a:t> 4:111) (Ward).</a:t>
            </a:r>
            <a:endParaRPr lang="en-US" dirty="0"/>
          </a:p>
          <a:p>
            <a:r>
              <a:rPr lang="en-US" dirty="0"/>
              <a:t>At the Resurrection Day the record of each person will be revealed (17:13; 23:101-103), and good deeds and bad deeds weighed in a balance (101:6-11). If good deeds are too light, the person will burn eternally in Hell.</a:t>
            </a:r>
          </a:p>
          <a:p>
            <a:endParaRPr lang="en-US" dirty="0"/>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35</a:t>
            </a:fld>
            <a:endParaRPr lang="en-US"/>
          </a:p>
        </p:txBody>
      </p:sp>
    </p:spTree>
    <p:extLst>
      <p:ext uri="{BB962C8B-B14F-4D97-AF65-F5344CB8AC3E}">
        <p14:creationId xmlns:p14="http://schemas.microsoft.com/office/powerpoint/2010/main" val="428863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5"/>
          <p:cNvSpPr>
            <a:spLocks noGrp="1"/>
          </p:cNvSpPr>
          <p:nvPr>
            <p:ph type="title"/>
          </p:nvPr>
        </p:nvSpPr>
        <p:spPr>
          <a:xfrm>
            <a:off x="1522412" y="228600"/>
            <a:ext cx="9144000" cy="762000"/>
          </a:xfrm>
        </p:spPr>
        <p:txBody>
          <a:bodyPr/>
          <a:lstStyle/>
          <a:p>
            <a:pPr algn="l" eaLnBrk="1" hangingPunct="1"/>
            <a:r>
              <a:rPr lang="en-US" altLang="en-US" b="0" dirty="0">
                <a:latin typeface="Century Gothic" panose="020B0502020202020204" pitchFamily="34" charset="0"/>
              </a:rPr>
              <a:t>Hinduism: Karma and Sin</a:t>
            </a:r>
          </a:p>
        </p:txBody>
      </p:sp>
      <p:sp>
        <p:nvSpPr>
          <p:cNvPr id="58371" name="Content Placeholder 6"/>
          <p:cNvSpPr>
            <a:spLocks noGrp="1"/>
          </p:cNvSpPr>
          <p:nvPr>
            <p:ph idx="1"/>
          </p:nvPr>
        </p:nvSpPr>
        <p:spPr>
          <a:xfrm>
            <a:off x="608012" y="990600"/>
            <a:ext cx="10744200" cy="5254625"/>
          </a:xfrm>
        </p:spPr>
        <p:txBody>
          <a:bodyPr/>
          <a:lstStyle/>
          <a:p>
            <a:pPr eaLnBrk="1" hangingPunct="1"/>
            <a:r>
              <a:rPr lang="en-US" altLang="en-US" sz="2400" dirty="0">
                <a:latin typeface="Century Gothic" panose="020B0502020202020204" pitchFamily="34" charset="0"/>
              </a:rPr>
              <a:t>Dean Halverson points out two basic differences:</a:t>
            </a:r>
          </a:p>
          <a:p>
            <a:pPr lvl="1" eaLnBrk="1" hangingPunct="1"/>
            <a:r>
              <a:rPr lang="en-US" altLang="en-US" sz="2000" dirty="0">
                <a:latin typeface="Century Gothic" panose="020B0502020202020204" pitchFamily="34" charset="0"/>
              </a:rPr>
              <a:t>While both are moral acts in nature, karma does not affect one’s relationship with Brahman, since we are one with Brahman.</a:t>
            </a:r>
          </a:p>
          <a:p>
            <a:pPr lvl="1" eaLnBrk="1" hangingPunct="1"/>
            <a:r>
              <a:rPr lang="en-US" altLang="en-US" sz="2000" dirty="0">
                <a:latin typeface="Century Gothic" panose="020B0502020202020204" pitchFamily="34" charset="0"/>
              </a:rPr>
              <a:t>The law of karma is inexorable. There is no forgiveness, only payment for one’s wrongdoing in the next life. </a:t>
            </a:r>
            <a:r>
              <a:rPr lang="en-US" altLang="en-US" sz="1600" dirty="0">
                <a:latin typeface="Century Gothic" panose="020B0502020202020204" pitchFamily="34" charset="0"/>
              </a:rPr>
              <a:t>(Halverson, p. 90)</a:t>
            </a:r>
          </a:p>
          <a:p>
            <a:pPr eaLnBrk="1" hangingPunct="1"/>
            <a:r>
              <a:rPr lang="en-US" altLang="en-US" sz="2400" dirty="0">
                <a:latin typeface="Century Gothic" panose="020B0502020202020204" pitchFamily="34" charset="0"/>
              </a:rPr>
              <a:t>Sin is ignorance of truth (</a:t>
            </a:r>
            <a:r>
              <a:rPr lang="en-US" altLang="en-US" sz="2400" i="1" dirty="0" err="1">
                <a:latin typeface="Century Gothic" panose="020B0502020202020204" pitchFamily="34" charset="0"/>
              </a:rPr>
              <a:t>avidya</a:t>
            </a:r>
            <a:r>
              <a:rPr lang="en-US" altLang="en-US" sz="2400" dirty="0">
                <a:latin typeface="Century Gothic" panose="020B0502020202020204" pitchFamily="34" charset="0"/>
              </a:rPr>
              <a:t>), attributing reality to what is not real (</a:t>
            </a:r>
            <a:r>
              <a:rPr lang="en-US" altLang="en-US" sz="2400" i="1" dirty="0" err="1">
                <a:latin typeface="Century Gothic" panose="020B0502020202020204" pitchFamily="34" charset="0"/>
              </a:rPr>
              <a:t>maya</a:t>
            </a:r>
            <a:r>
              <a:rPr lang="en-US" altLang="en-US" sz="2400" dirty="0">
                <a:latin typeface="Century Gothic" panose="020B0502020202020204" pitchFamily="34" charset="0"/>
              </a:rPr>
              <a:t>), and </a:t>
            </a:r>
            <a:r>
              <a:rPr lang="en-US" altLang="en-US" sz="2400" i="1" dirty="0">
                <a:latin typeface="Century Gothic" panose="020B0502020202020204" pitchFamily="34" charset="0"/>
              </a:rPr>
              <a:t>mala</a:t>
            </a:r>
            <a:r>
              <a:rPr lang="en-US" altLang="en-US" sz="2400" dirty="0">
                <a:latin typeface="Century Gothic" panose="020B0502020202020204" pitchFamily="34" charset="0"/>
              </a:rPr>
              <a:t>, the sense of being an individual self. It is more metaphysical than moral. </a:t>
            </a:r>
            <a:r>
              <a:rPr lang="en-US" altLang="en-US" sz="1600" dirty="0">
                <a:latin typeface="Century Gothic" panose="020B0502020202020204" pitchFamily="34" charset="0"/>
              </a:rPr>
              <a:t>(Nicholls, p. 145)</a:t>
            </a:r>
          </a:p>
          <a:p>
            <a:r>
              <a:rPr lang="en-US" sz="2400" dirty="0">
                <a:latin typeface="Century Gothic" panose="020B0502020202020204" pitchFamily="34" charset="0"/>
              </a:rPr>
              <a:t>A Hindu I met on a flight had very little sense of personal sin. He would go to a temple once or twice a year, offer a sacrifice to his god, and that was it.</a:t>
            </a:r>
          </a:p>
          <a:p>
            <a:r>
              <a:rPr lang="en-US" sz="2400" dirty="0">
                <a:latin typeface="Century Gothic" panose="020B0502020202020204" pitchFamily="34" charset="0"/>
              </a:rPr>
              <a:t>Hindus select a primary personal deity and offer sacrifices to it. Shrines are ubiquitous. That seems to satisfy religious responsibilities.</a:t>
            </a:r>
          </a:p>
          <a:p>
            <a:pPr eaLnBrk="1" hangingPunct="1"/>
            <a:endParaRPr lang="en-US" altLang="en-US" sz="2400" dirty="0">
              <a:latin typeface="Century Gothic" panose="020B0502020202020204" pitchFamily="34" charset="0"/>
            </a:endParaRPr>
          </a:p>
          <a:p>
            <a:pPr eaLnBrk="1" hangingPunct="1"/>
            <a:endParaRPr lang="en-US" altLang="en-US" sz="2400" dirty="0"/>
          </a:p>
        </p:txBody>
      </p:sp>
      <p:sp>
        <p:nvSpPr>
          <p:cNvPr id="2" name="Slide Number Placeholder 1"/>
          <p:cNvSpPr>
            <a:spLocks noGrp="1"/>
          </p:cNvSpPr>
          <p:nvPr>
            <p:ph type="sldNum" sz="quarter" idx="12"/>
          </p:nvPr>
        </p:nvSpPr>
        <p:spPr/>
        <p:txBody>
          <a:bodyPr/>
          <a:lstStyle/>
          <a:p>
            <a:pPr>
              <a:defRPr/>
            </a:pPr>
            <a:fld id="{225B8052-8889-4748-8B93-705AF6BE4DC0}" type="slidenum">
              <a:rPr lang="en-US" altLang="en-US" smtClean="0"/>
              <a:pPr>
                <a:defRPr/>
              </a:pPr>
              <a:t>36</a:t>
            </a:fld>
            <a:endParaRPr lang="en-US" altLang="en-US"/>
          </a:p>
        </p:txBody>
      </p:sp>
    </p:spTree>
    <p:extLst>
      <p:ext uri="{BB962C8B-B14F-4D97-AF65-F5344CB8AC3E}">
        <p14:creationId xmlns:p14="http://schemas.microsoft.com/office/powerpoint/2010/main" val="376572277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16A1FC9C-823E-4FBA-9629-7F485BBE8C44}" type="slidenum">
              <a:rPr lang="en-US" altLang="en-US" sz="1200">
                <a:solidFill>
                  <a:srgbClr val="FFFFFF"/>
                </a:solidFill>
                <a:cs typeface="Arial" panose="020B0604020202020204" pitchFamily="34" charset="0"/>
              </a:rPr>
              <a:pPr fontAlgn="base">
                <a:spcBef>
                  <a:spcPct val="0"/>
                </a:spcBef>
                <a:spcAft>
                  <a:spcPct val="0"/>
                </a:spcAft>
                <a:buNone/>
              </a:pPr>
              <a:t>37</a:t>
            </a:fld>
            <a:endParaRPr lang="en-US" altLang="en-US" sz="1200">
              <a:solidFill>
                <a:srgbClr val="FFFFFF"/>
              </a:solidFill>
              <a:cs typeface="Arial" panose="020B0604020202020204" pitchFamily="34" charset="0"/>
            </a:endParaRPr>
          </a:p>
        </p:txBody>
      </p:sp>
      <p:pic>
        <p:nvPicPr>
          <p:cNvPr id="62468" name="Picture 2" descr="DSCN0140.JPG"/>
          <p:cNvPicPr>
            <a:picLocks noChangeAspect="1"/>
          </p:cNvPicPr>
          <p:nvPr/>
        </p:nvPicPr>
        <p:blipFill>
          <a:blip r:embed="rId3">
            <a:extLst>
              <a:ext uri="{28A0092B-C50C-407E-A947-70E740481C1C}">
                <a14:useLocalDpi xmlns:a14="http://schemas.microsoft.com/office/drawing/2010/main" val="0"/>
              </a:ext>
            </a:extLst>
          </a:blip>
          <a:srcRect r="16022" b="29167"/>
          <a:stretch>
            <a:fillRect/>
          </a:stretch>
        </p:blipFill>
        <p:spPr bwMode="auto">
          <a:xfrm>
            <a:off x="1927753" y="1175308"/>
            <a:ext cx="8229601" cy="52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rot="5400000" flipH="1" flipV="1">
            <a:off x="3275012" y="5467032"/>
            <a:ext cx="7620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4799012" y="5314632"/>
            <a:ext cx="9906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1927753" y="1470528"/>
            <a:ext cx="8229601" cy="11430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oAutofit/>
          </a:bodyPr>
          <a:lstStyle/>
          <a:p>
            <a:pPr eaLnBrk="1" fontAlgn="auto" hangingPunct="1">
              <a:spcAft>
                <a:spcPts val="0"/>
              </a:spcAft>
              <a:defRPr/>
            </a:pPr>
            <a:r>
              <a:rPr lang="en-US" sz="3600" dirty="0"/>
              <a:t>Cremation on the Ganges is Believed to Undo the Bad Karma of 1,000 Lives</a:t>
            </a:r>
          </a:p>
        </p:txBody>
      </p:sp>
      <p:sp>
        <p:nvSpPr>
          <p:cNvPr id="62469" name="TextBox 4"/>
          <p:cNvSpPr txBox="1">
            <a:spLocks noChangeArrowheads="1"/>
          </p:cNvSpPr>
          <p:nvPr/>
        </p:nvSpPr>
        <p:spPr bwMode="auto">
          <a:xfrm>
            <a:off x="2817812" y="5952019"/>
            <a:ext cx="3124200" cy="4616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2400" dirty="0">
                <a:solidFill>
                  <a:schemeClr val="tx2"/>
                </a:solidFill>
                <a:cs typeface="Arial" panose="020B0604020202020204" pitchFamily="34" charset="0"/>
              </a:rPr>
              <a:t>Bodies being cremated</a:t>
            </a:r>
            <a:r>
              <a:rPr lang="en-US" altLang="en-US" sz="2400" dirty="0">
                <a:solidFill>
                  <a:prstClr val="white"/>
                </a:solidFill>
                <a:cs typeface="Arial" panose="020B0604020202020204" pitchFamily="34" charset="0"/>
              </a:rPr>
              <a:t>.</a:t>
            </a:r>
          </a:p>
        </p:txBody>
      </p:sp>
    </p:spTree>
    <p:extLst>
      <p:ext uri="{BB962C8B-B14F-4D97-AF65-F5344CB8AC3E}">
        <p14:creationId xmlns:p14="http://schemas.microsoft.com/office/powerpoint/2010/main" val="37187903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89012" y="533400"/>
            <a:ext cx="10744200" cy="685800"/>
          </a:xfrm>
        </p:spPr>
        <p:txBody>
          <a:bodyPr/>
          <a:lstStyle/>
          <a:p>
            <a:pPr algn="l" eaLnBrk="1" hangingPunct="1"/>
            <a:r>
              <a:rPr lang="en-US" altLang="en-US" b="0" dirty="0">
                <a:latin typeface="Century Gothic" panose="020B0502020202020204" pitchFamily="34" charset="0"/>
              </a:rPr>
              <a:t>The Ten Fetters of Theravada Buddhism</a:t>
            </a:r>
          </a:p>
        </p:txBody>
      </p:sp>
      <p:sp>
        <p:nvSpPr>
          <p:cNvPr id="46083" name="Content Placeholder 2"/>
          <p:cNvSpPr>
            <a:spLocks noGrp="1"/>
          </p:cNvSpPr>
          <p:nvPr>
            <p:ph idx="1"/>
          </p:nvPr>
        </p:nvSpPr>
        <p:spPr>
          <a:xfrm>
            <a:off x="1217612" y="1295400"/>
            <a:ext cx="8817783" cy="5029200"/>
          </a:xfrm>
        </p:spPr>
        <p:txBody>
          <a:bodyPr/>
          <a:lstStyle/>
          <a:p>
            <a:pPr marL="514350" indent="-514350" eaLnBrk="1" hangingPunct="1">
              <a:buFontTx/>
              <a:buAutoNum type="arabicPeriod"/>
            </a:pPr>
            <a:r>
              <a:rPr lang="en-US" altLang="en-US" sz="2400" dirty="0">
                <a:latin typeface="Century Gothic" panose="020B0502020202020204" pitchFamily="34" charset="0"/>
              </a:rPr>
              <a:t>Belief in our individuality</a:t>
            </a:r>
          </a:p>
          <a:p>
            <a:pPr marL="514350" indent="-514350" eaLnBrk="1" hangingPunct="1">
              <a:buFontTx/>
              <a:buAutoNum type="arabicPeriod"/>
            </a:pPr>
            <a:r>
              <a:rPr lang="en-US" altLang="en-US" sz="2400" dirty="0">
                <a:latin typeface="Century Gothic" panose="020B0502020202020204" pitchFamily="34" charset="0"/>
              </a:rPr>
              <a:t>Doubt</a:t>
            </a:r>
          </a:p>
          <a:p>
            <a:pPr marL="514350" indent="-514350" eaLnBrk="1" hangingPunct="1">
              <a:buFontTx/>
              <a:buAutoNum type="arabicPeriod"/>
            </a:pPr>
            <a:r>
              <a:rPr lang="en-US" altLang="en-US" sz="2400" dirty="0">
                <a:latin typeface="Century Gothic" panose="020B0502020202020204" pitchFamily="34" charset="0"/>
              </a:rPr>
              <a:t>Believing that sacrifice and ritual will save</a:t>
            </a:r>
          </a:p>
          <a:p>
            <a:pPr marL="514350" indent="-514350" eaLnBrk="1" hangingPunct="1">
              <a:buFontTx/>
              <a:buAutoNum type="arabicPeriod"/>
            </a:pPr>
            <a:r>
              <a:rPr lang="en-US" altLang="en-US" sz="2400" dirty="0">
                <a:latin typeface="Century Gothic" panose="020B0502020202020204" pitchFamily="34" charset="0"/>
              </a:rPr>
              <a:t>Impure desire</a:t>
            </a:r>
          </a:p>
          <a:p>
            <a:pPr marL="514350" indent="-514350" eaLnBrk="1" hangingPunct="1">
              <a:buFontTx/>
              <a:buAutoNum type="arabicPeriod"/>
            </a:pPr>
            <a:r>
              <a:rPr lang="en-US" altLang="en-US" sz="2400" dirty="0">
                <a:latin typeface="Century Gothic" panose="020B0502020202020204" pitchFamily="34" charset="0"/>
              </a:rPr>
              <a:t>Anger </a:t>
            </a:r>
          </a:p>
          <a:p>
            <a:pPr marL="514350" indent="-514350" eaLnBrk="1" hangingPunct="1">
              <a:buFontTx/>
              <a:buAutoNum type="arabicPeriod"/>
            </a:pPr>
            <a:r>
              <a:rPr lang="en-US" altLang="en-US" sz="2400" dirty="0">
                <a:latin typeface="Century Gothic" panose="020B0502020202020204" pitchFamily="34" charset="0"/>
              </a:rPr>
              <a:t>Desire for rebirth in a world of form</a:t>
            </a:r>
          </a:p>
          <a:p>
            <a:pPr marL="514350" indent="-514350" eaLnBrk="1" hangingPunct="1">
              <a:buFontTx/>
              <a:buAutoNum type="arabicPeriod"/>
            </a:pPr>
            <a:r>
              <a:rPr lang="en-US" altLang="en-US" sz="2400" dirty="0">
                <a:latin typeface="Century Gothic" panose="020B0502020202020204" pitchFamily="34" charset="0"/>
              </a:rPr>
              <a:t>Desire for rebirth in a world without form</a:t>
            </a:r>
          </a:p>
          <a:p>
            <a:pPr marL="514350" indent="-514350" eaLnBrk="1" hangingPunct="1">
              <a:buFontTx/>
              <a:buAutoNum type="arabicPeriod"/>
            </a:pPr>
            <a:r>
              <a:rPr lang="en-US" altLang="en-US" sz="2400" dirty="0">
                <a:latin typeface="Century Gothic" panose="020B0502020202020204" pitchFamily="34" charset="0"/>
              </a:rPr>
              <a:t>Arrogance</a:t>
            </a:r>
          </a:p>
          <a:p>
            <a:pPr marL="514350" indent="-514350" eaLnBrk="1" hangingPunct="1">
              <a:buFontTx/>
              <a:buAutoNum type="arabicPeriod"/>
            </a:pPr>
            <a:r>
              <a:rPr lang="en-US" altLang="en-US" sz="2400" dirty="0">
                <a:latin typeface="Century Gothic" panose="020B0502020202020204" pitchFamily="34" charset="0"/>
              </a:rPr>
              <a:t>Spiritual pride</a:t>
            </a:r>
          </a:p>
          <a:p>
            <a:pPr marL="514350" indent="-514350" eaLnBrk="1" hangingPunct="1">
              <a:buFontTx/>
              <a:buAutoNum type="arabicPeriod"/>
            </a:pPr>
            <a:r>
              <a:rPr lang="en-US" altLang="en-US" sz="2400" dirty="0">
                <a:latin typeface="Century Gothic" panose="020B0502020202020204" pitchFamily="34" charset="0"/>
              </a:rPr>
              <a:t> Ignorance</a:t>
            </a:r>
          </a:p>
          <a:p>
            <a:pPr marL="0" indent="112713" eaLnBrk="1" hangingPunct="1">
              <a:buNone/>
            </a:pPr>
            <a:r>
              <a:rPr lang="en-US" altLang="en-US" sz="2400" dirty="0">
                <a:latin typeface="Century Gothic" panose="020B0502020202020204" pitchFamily="34" charset="0"/>
              </a:rPr>
              <a:t>If these are broken, </a:t>
            </a:r>
            <a:r>
              <a:rPr lang="en-US" altLang="en-US" sz="2400" dirty="0" err="1">
                <a:latin typeface="Century Gothic" panose="020B0502020202020204" pitchFamily="34" charset="0"/>
              </a:rPr>
              <a:t>arahatship</a:t>
            </a:r>
            <a:r>
              <a:rPr lang="en-US" altLang="en-US" sz="2400" dirty="0">
                <a:latin typeface="Century Gothic" panose="020B0502020202020204" pitchFamily="34" charset="0"/>
              </a:rPr>
              <a:t> (sainthood) and Nirvana</a:t>
            </a:r>
            <a:br>
              <a:rPr lang="en-US" altLang="en-US" sz="2400" dirty="0">
                <a:latin typeface="Century Gothic" panose="020B0502020202020204" pitchFamily="34" charset="0"/>
              </a:rPr>
            </a:br>
            <a:r>
              <a:rPr lang="en-US" altLang="en-US" sz="2400" dirty="0">
                <a:latin typeface="Century Gothic" panose="020B0502020202020204" pitchFamily="34" charset="0"/>
              </a:rPr>
              <a:t> are attained.</a:t>
            </a:r>
            <a:r>
              <a:rPr lang="en-US" altLang="en-US" sz="2400" dirty="0"/>
              <a:t> </a:t>
            </a:r>
            <a:r>
              <a:rPr lang="en-US" altLang="en-US" sz="1400" dirty="0" err="1"/>
              <a:t>Noss</a:t>
            </a:r>
            <a:r>
              <a:rPr lang="en-US" altLang="en-US" sz="1400" dirty="0"/>
              <a:t>, p. 121</a:t>
            </a:r>
          </a:p>
          <a:p>
            <a:pPr marL="514350" indent="-514350" eaLnBrk="1" hangingPunct="1"/>
            <a:endParaRPr lang="en-US" altLang="en-US" dirty="0"/>
          </a:p>
        </p:txBody>
      </p:sp>
      <p:sp>
        <p:nvSpPr>
          <p:cNvPr id="46084" name="Slide Number Placeholder 3"/>
          <p:cNvSpPr>
            <a:spLocks noGrp="1"/>
          </p:cNvSpPr>
          <p:nvPr>
            <p:ph type="sldNum" sz="quarter" idx="12"/>
          </p:nvPr>
        </p:nvSpPr>
        <p:spPr>
          <a:xfrm>
            <a:off x="9828212" y="5943600"/>
            <a:ext cx="838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FDD45E98-2156-433B-9D0B-E26169056C1B}" type="slidenum">
              <a:rPr lang="en-US" altLang="en-US" sz="1400">
                <a:solidFill>
                  <a:srgbClr val="000000"/>
                </a:solidFill>
                <a:cs typeface="Arial" panose="020B0604020202020204" pitchFamily="34" charset="0"/>
              </a:rPr>
              <a:pPr fontAlgn="base">
                <a:spcBef>
                  <a:spcPct val="0"/>
                </a:spcBef>
                <a:spcAft>
                  <a:spcPct val="0"/>
                </a:spcAft>
                <a:buNone/>
              </a:pPr>
              <a:t>38</a:t>
            </a:fld>
            <a:endParaRPr lang="en-US"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974388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1143000"/>
            <a:ext cx="9753600" cy="715962"/>
          </a:xfrm>
        </p:spPr>
        <p:txBody>
          <a:bodyPr/>
          <a:lstStyle/>
          <a:p>
            <a:r>
              <a:rPr lang="en-US" dirty="0"/>
              <a:t>Sin in </a:t>
            </a:r>
            <a:r>
              <a:rPr lang="en-US" dirty="0" err="1"/>
              <a:t>buddhism</a:t>
            </a:r>
            <a:endParaRPr lang="en-US" dirty="0"/>
          </a:p>
        </p:txBody>
      </p:sp>
      <p:sp>
        <p:nvSpPr>
          <p:cNvPr id="3" name="Content Placeholder 2"/>
          <p:cNvSpPr>
            <a:spLocks noGrp="1"/>
          </p:cNvSpPr>
          <p:nvPr>
            <p:ph idx="1"/>
          </p:nvPr>
        </p:nvSpPr>
        <p:spPr>
          <a:xfrm>
            <a:off x="1217614" y="2209800"/>
            <a:ext cx="9753600" cy="3505200"/>
          </a:xfrm>
        </p:spPr>
        <p:txBody>
          <a:bodyPr/>
          <a:lstStyle/>
          <a:p>
            <a:r>
              <a:rPr lang="en-US" dirty="0"/>
              <a:t>Theravada Buddhism: sin is ignorance, there is no subject/object, God/man distinction.</a:t>
            </a:r>
          </a:p>
          <a:p>
            <a:r>
              <a:rPr lang="en-US" dirty="0"/>
              <a:t>The focus isn't god, but ethics; sin isn't a category in ethics; and Buddhism is an ethical system, a philosophy.</a:t>
            </a:r>
          </a:p>
          <a:p>
            <a:r>
              <a:rPr lang="en-US" dirty="0"/>
              <a:t>In Buddhism, the goal is not the union of Atman (soul) with Brahman (the All), unlike Hinduism, but is nirvana.</a:t>
            </a:r>
          </a:p>
          <a:p>
            <a:r>
              <a:rPr lang="en-US" dirty="0"/>
              <a:t>In the Zen school of Buddhism, there is no sense of personal sin </a:t>
            </a:r>
            <a:r>
              <a:rPr lang="en-US" sz="1400" dirty="0"/>
              <a:t>(</a:t>
            </a:r>
            <a:r>
              <a:rPr lang="en-US" sz="1400" dirty="0" err="1"/>
              <a:t>Offner</a:t>
            </a:r>
            <a:r>
              <a:rPr lang="en-US" sz="1400" dirty="0"/>
              <a:t>, p. 186-87).</a:t>
            </a:r>
          </a:p>
        </p:txBody>
      </p:sp>
      <p:sp>
        <p:nvSpPr>
          <p:cNvPr id="4" name="Slide Number Placeholder 3"/>
          <p:cNvSpPr>
            <a:spLocks noGrp="1"/>
          </p:cNvSpPr>
          <p:nvPr>
            <p:ph type="sldNum" sz="quarter" idx="12"/>
          </p:nvPr>
        </p:nvSpPr>
        <p:spPr/>
        <p:txBody>
          <a:bodyPr/>
          <a:lstStyle/>
          <a:p>
            <a:fld id="{F36C87F6-986D-49E6-AF40-1B3A1EE8064D}" type="slidenum">
              <a:rPr lang="en-US" smtClean="0"/>
              <a:t>39</a:t>
            </a:fld>
            <a:endParaRPr lang="en-US"/>
          </a:p>
        </p:txBody>
      </p:sp>
    </p:spTree>
    <p:extLst>
      <p:ext uri="{BB962C8B-B14F-4D97-AF65-F5344CB8AC3E}">
        <p14:creationId xmlns:p14="http://schemas.microsoft.com/office/powerpoint/2010/main" val="303981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Christianity differs from other world religions in these ways:</a:t>
            </a:r>
          </a:p>
        </p:txBody>
      </p:sp>
      <p:sp>
        <p:nvSpPr>
          <p:cNvPr id="3" name="Content Placeholder 2"/>
          <p:cNvSpPr>
            <a:spLocks noGrp="1"/>
          </p:cNvSpPr>
          <p:nvPr>
            <p:ph idx="1"/>
          </p:nvPr>
        </p:nvSpPr>
        <p:spPr>
          <a:xfrm>
            <a:off x="531812" y="2057399"/>
            <a:ext cx="10744200" cy="4572001"/>
          </a:xfrm>
        </p:spPr>
        <p:txBody>
          <a:bodyPr>
            <a:normAutofit/>
          </a:bodyPr>
          <a:lstStyle/>
          <a:p>
            <a:r>
              <a:rPr lang="en-US" b="1" dirty="0"/>
              <a:t>We hold to a high view of human sinfulness and low view of human perfectibility</a:t>
            </a:r>
          </a:p>
          <a:p>
            <a:r>
              <a:rPr lang="en-US" b="1" dirty="0"/>
              <a:t>We cannot earn our own salvation. Other religions stress “DO;” Christianity stresses, “DONE,” by Christ on the cross (John 19:30).</a:t>
            </a:r>
          </a:p>
          <a:p>
            <a:r>
              <a:rPr lang="en-US" b="1" dirty="0"/>
              <a:t>Only in Christianity did God die for His creation.</a:t>
            </a:r>
          </a:p>
          <a:p>
            <a:r>
              <a:rPr lang="en-US" b="1" dirty="0"/>
              <a:t>Only in Christianity does God indwell His followers, through the Spirit (G. Campbell Morgan). [Hinduism and Buddhism teach that there is no metaphysical difference between people and “god.”]</a:t>
            </a:r>
          </a:p>
          <a:p>
            <a:r>
              <a:rPr lang="en-US" b="1" dirty="0"/>
              <a:t>God is a “Father” to his followers, not simply a creator or supreme being (Ps 139:7-18; John 1:12; Rom 8:15-16; </a:t>
            </a:r>
            <a:r>
              <a:rPr lang="en-US" b="1" dirty="0" err="1"/>
              <a:t>Luk</a:t>
            </a:r>
            <a:r>
              <a:rPr lang="en-US" b="1" dirty="0"/>
              <a:t> 11:2).</a:t>
            </a:r>
          </a:p>
        </p:txBody>
      </p:sp>
      <p:sp>
        <p:nvSpPr>
          <p:cNvPr id="4" name="Slide Number Placeholder 3"/>
          <p:cNvSpPr>
            <a:spLocks noGrp="1"/>
          </p:cNvSpPr>
          <p:nvPr>
            <p:ph type="sldNum" sz="quarter" idx="12"/>
          </p:nvPr>
        </p:nvSpPr>
        <p:spPr/>
        <p:txBody>
          <a:bodyPr/>
          <a:lstStyle/>
          <a:p>
            <a:fld id="{F36C87F6-986D-49E6-AF40-1B3A1EE8064D}" type="slidenum">
              <a:rPr lang="en-US" smtClean="0"/>
              <a:t>4</a:t>
            </a:fld>
            <a:endParaRPr lang="en-US"/>
          </a:p>
        </p:txBody>
      </p:sp>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760411"/>
            <a:ext cx="9753600" cy="792162"/>
          </a:xfrm>
        </p:spPr>
        <p:txBody>
          <a:bodyPr/>
          <a:lstStyle/>
          <a:p>
            <a:r>
              <a:rPr lang="en-US" dirty="0"/>
              <a:t>Sin </a:t>
            </a:r>
          </a:p>
        </p:txBody>
      </p:sp>
      <p:sp>
        <p:nvSpPr>
          <p:cNvPr id="3" name="Content Placeholder 2"/>
          <p:cNvSpPr>
            <a:spLocks noGrp="1"/>
          </p:cNvSpPr>
          <p:nvPr>
            <p:ph idx="1"/>
          </p:nvPr>
        </p:nvSpPr>
        <p:spPr/>
        <p:txBody>
          <a:bodyPr/>
          <a:lstStyle/>
          <a:p>
            <a:r>
              <a:rPr lang="en-US" dirty="0"/>
              <a:t>Animism: “primarily blasphemies or breach of vows against the gods or ancestors” </a:t>
            </a:r>
            <a:r>
              <a:rPr lang="en-US" sz="1400" dirty="0" err="1"/>
              <a:t>Boafo</a:t>
            </a:r>
            <a:r>
              <a:rPr lang="en-US" sz="1400" dirty="0"/>
              <a:t>, p. 3</a:t>
            </a:r>
            <a:r>
              <a:rPr lang="en-US" dirty="0"/>
              <a:t>  Right and wrong are defined by local culture, and unavoidably, by natural revelation (Rom 1:18-32).</a:t>
            </a:r>
          </a:p>
          <a:p>
            <a:r>
              <a:rPr lang="en-US" dirty="0"/>
              <a:t>Sin in Christianity is transgression against God’s law as revealed in the OT and NT Bible, falling short of God’s standards, sins of omission (failing to do what God wills us to do), sins of ignorance (as well of deliberate ones), and sins of the imagination.</a:t>
            </a:r>
          </a:p>
        </p:txBody>
      </p:sp>
      <p:sp>
        <p:nvSpPr>
          <p:cNvPr id="4" name="Slide Number Placeholder 3"/>
          <p:cNvSpPr>
            <a:spLocks noGrp="1"/>
          </p:cNvSpPr>
          <p:nvPr>
            <p:ph type="sldNum" sz="quarter" idx="12"/>
          </p:nvPr>
        </p:nvSpPr>
        <p:spPr/>
        <p:txBody>
          <a:bodyPr/>
          <a:lstStyle/>
          <a:p>
            <a:fld id="{F36C87F6-986D-49E6-AF40-1B3A1EE8064D}" type="slidenum">
              <a:rPr lang="en-US" smtClean="0"/>
              <a:t>40</a:t>
            </a:fld>
            <a:endParaRPr lang="en-US"/>
          </a:p>
        </p:txBody>
      </p:sp>
    </p:spTree>
    <p:extLst>
      <p:ext uri="{BB962C8B-B14F-4D97-AF65-F5344CB8AC3E}">
        <p14:creationId xmlns:p14="http://schemas.microsoft.com/office/powerpoint/2010/main" val="98806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468" y="685800"/>
            <a:ext cx="9753600" cy="944562"/>
          </a:xfrm>
        </p:spPr>
        <p:txBody>
          <a:bodyPr/>
          <a:lstStyle/>
          <a:p>
            <a:r>
              <a:rPr lang="en-US" dirty="0"/>
              <a:t>Christ</a:t>
            </a:r>
          </a:p>
        </p:txBody>
      </p:sp>
      <p:sp>
        <p:nvSpPr>
          <p:cNvPr id="3" name="Content Placeholder 2"/>
          <p:cNvSpPr>
            <a:spLocks noGrp="1"/>
          </p:cNvSpPr>
          <p:nvPr>
            <p:ph idx="1"/>
          </p:nvPr>
        </p:nvSpPr>
        <p:spPr/>
        <p:txBody>
          <a:bodyPr/>
          <a:lstStyle/>
          <a:p>
            <a:r>
              <a:rPr lang="en-US" dirty="0"/>
              <a:t>Islam: There are differences of opinion as to who are the most important prophets. However, Adam, Abraham, Moses, David and Muhammad (40:55; 47:19)all sinned, according to the Qur’an. However, no sin of Jesus is mentioned in the Qur’an. He was also born “pure” (19:19).                                          </a:t>
            </a:r>
            <a:r>
              <a:rPr lang="en-US" sz="1400" dirty="0">
                <a:solidFill>
                  <a:schemeClr val="tx2"/>
                </a:solidFill>
                <a:hlinkClick r:id="rId2">
                  <a:extLst>
                    <a:ext uri="{A12FA001-AC4F-418D-AE19-62706E023703}">
                      <ahyp:hlinkClr xmlns:ahyp="http://schemas.microsoft.com/office/drawing/2018/hyperlinkcolor" val="tx"/>
                    </a:ext>
                  </a:extLst>
                </a:hlinkClick>
              </a:rPr>
              <a:t>https://study-islam.org/christ-islam/7-sinless-prophet-islam</a:t>
            </a:r>
            <a:r>
              <a:rPr lang="en-US" sz="1400" dirty="0">
                <a:solidFill>
                  <a:schemeClr val="tx2"/>
                </a:solidFill>
              </a:rPr>
              <a:t>                       </a:t>
            </a:r>
            <a:r>
              <a:rPr lang="en-US" sz="1400" u="sng" dirty="0">
                <a:solidFill>
                  <a:schemeClr val="tx2"/>
                </a:solidFill>
                <a:hlinkClick r:id="rId3">
                  <a:extLst>
                    <a:ext uri="{A12FA001-AC4F-418D-AE19-62706E023703}">
                      <ahyp:hlinkClr xmlns:ahyp="http://schemas.microsoft.com/office/drawing/2018/hyperlinkcolor" val="tx"/>
                    </a:ext>
                  </a:extLst>
                </a:hlinkClick>
              </a:rPr>
              <a:t>https://www.zwemercenter.com/guide/sin-according-to-muslims/</a:t>
            </a:r>
            <a:r>
              <a:rPr lang="en-US" sz="1400" dirty="0">
                <a:solidFill>
                  <a:schemeClr val="tx2"/>
                </a:solidFill>
              </a:rPr>
              <a:t> </a:t>
            </a:r>
          </a:p>
          <a:p>
            <a:r>
              <a:rPr lang="en-US" dirty="0"/>
              <a:t>Hinduism: </a:t>
            </a:r>
            <a:r>
              <a:rPr lang="en-US" dirty="0" err="1"/>
              <a:t>Ghandi</a:t>
            </a:r>
            <a:r>
              <a:rPr lang="en-US" dirty="0"/>
              <a:t> is quoted as saying: “I like your Christ, I do not like your Christians. Your Christians are so unlike your Christ.”</a:t>
            </a:r>
          </a:p>
          <a:p>
            <a:pPr lvl="1"/>
            <a:r>
              <a:rPr lang="en-US" dirty="0"/>
              <a:t>It’s easy for a Hindu to add Jesus to the many other Hindu gods.</a:t>
            </a:r>
          </a:p>
          <a:p>
            <a:endParaRPr lang="en-US" sz="1400" b="1" dirty="0"/>
          </a:p>
        </p:txBody>
      </p:sp>
      <p:sp>
        <p:nvSpPr>
          <p:cNvPr id="4" name="Slide Number Placeholder 3"/>
          <p:cNvSpPr>
            <a:spLocks noGrp="1"/>
          </p:cNvSpPr>
          <p:nvPr>
            <p:ph type="sldNum" sz="quarter" idx="12"/>
          </p:nvPr>
        </p:nvSpPr>
        <p:spPr/>
        <p:txBody>
          <a:bodyPr/>
          <a:lstStyle/>
          <a:p>
            <a:fld id="{F36C87F6-986D-49E6-AF40-1B3A1EE8064D}" type="slidenum">
              <a:rPr lang="en-US" smtClean="0"/>
              <a:t>41</a:t>
            </a:fld>
            <a:endParaRPr lang="en-US"/>
          </a:p>
        </p:txBody>
      </p:sp>
    </p:spTree>
    <p:extLst>
      <p:ext uri="{BB962C8B-B14F-4D97-AF65-F5344CB8AC3E}">
        <p14:creationId xmlns:p14="http://schemas.microsoft.com/office/powerpoint/2010/main" val="281459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912811"/>
            <a:ext cx="9753600" cy="639762"/>
          </a:xfrm>
        </p:spPr>
        <p:txBody>
          <a:bodyPr>
            <a:normAutofit fontScale="90000"/>
          </a:bodyPr>
          <a:lstStyle/>
          <a:p>
            <a:r>
              <a:rPr lang="en-US" dirty="0"/>
              <a:t>Saviors in Buddhism</a:t>
            </a:r>
          </a:p>
        </p:txBody>
      </p:sp>
      <p:sp>
        <p:nvSpPr>
          <p:cNvPr id="3" name="Content Placeholder 2"/>
          <p:cNvSpPr>
            <a:spLocks noGrp="1"/>
          </p:cNvSpPr>
          <p:nvPr>
            <p:ph idx="1"/>
          </p:nvPr>
        </p:nvSpPr>
        <p:spPr/>
        <p:txBody>
          <a:bodyPr>
            <a:normAutofit fontScale="92500" lnSpcReduction="10000"/>
          </a:bodyPr>
          <a:lstStyle/>
          <a:p>
            <a:r>
              <a:rPr lang="en-US" altLang="en-US" sz="2800" b="1" dirty="0" err="1"/>
              <a:t>Manushi</a:t>
            </a:r>
            <a:r>
              <a:rPr lang="en-US" altLang="en-US" sz="2800" b="1" dirty="0"/>
              <a:t> </a:t>
            </a:r>
            <a:r>
              <a:rPr lang="en-US" altLang="en-US" sz="2800" b="1" dirty="0" err="1"/>
              <a:t>Buddhas</a:t>
            </a:r>
            <a:endParaRPr lang="en-US" altLang="en-US" sz="2800" b="1" dirty="0"/>
          </a:p>
          <a:p>
            <a:pPr lvl="1"/>
            <a:r>
              <a:rPr lang="en-US" altLang="en-US" sz="2400" b="1" dirty="0"/>
              <a:t>Saviors who have come to earth—</a:t>
            </a:r>
            <a:r>
              <a:rPr lang="en-US" altLang="en-US" sz="2400" b="1" dirty="0" err="1"/>
              <a:t>Gautauma</a:t>
            </a:r>
            <a:r>
              <a:rPr lang="en-US" altLang="en-US" sz="2400" b="1" dirty="0"/>
              <a:t> in history, and </a:t>
            </a:r>
            <a:r>
              <a:rPr lang="en-US" altLang="en-US" sz="2400" b="1" u="sng" dirty="0" err="1"/>
              <a:t>Maitreya</a:t>
            </a:r>
            <a:r>
              <a:rPr lang="en-US" altLang="en-US" sz="2400" b="1" u="sng" dirty="0"/>
              <a:t>—a future savior</a:t>
            </a:r>
            <a:r>
              <a:rPr lang="en-US" altLang="en-US" sz="2400" b="1" dirty="0"/>
              <a:t>.</a:t>
            </a:r>
          </a:p>
          <a:p>
            <a:pPr lvl="1"/>
            <a:r>
              <a:rPr lang="en-US" altLang="en-US" sz="2400" b="1" dirty="0"/>
              <a:t>They do not hear prayer.</a:t>
            </a:r>
          </a:p>
          <a:p>
            <a:r>
              <a:rPr lang="en-US" altLang="en-US" sz="2800" b="1" dirty="0"/>
              <a:t>Bodhisattvas</a:t>
            </a:r>
          </a:p>
          <a:p>
            <a:pPr lvl="1"/>
            <a:r>
              <a:rPr lang="en-US" altLang="en-US" sz="2400" b="1" dirty="0"/>
              <a:t>In Chinese and Japanese conceptions, they postpone (or possibly forego) Nirvana for the sake of those needing their merit to enter Nirvana. They hear prayer.</a:t>
            </a:r>
          </a:p>
          <a:p>
            <a:r>
              <a:rPr lang="en-US" altLang="en-US" sz="2800" b="1" dirty="0" err="1"/>
              <a:t>Dhyani</a:t>
            </a:r>
            <a:r>
              <a:rPr lang="en-US" altLang="en-US" sz="2800" b="1" dirty="0"/>
              <a:t> </a:t>
            </a:r>
            <a:r>
              <a:rPr lang="en-US" altLang="en-US" sz="2800" b="1" dirty="0" err="1"/>
              <a:t>Buddhas</a:t>
            </a:r>
            <a:r>
              <a:rPr lang="en-US" altLang="en-US" sz="2800" b="1" dirty="0"/>
              <a:t> (“contemplative </a:t>
            </a:r>
            <a:r>
              <a:rPr lang="en-US" altLang="en-US" sz="2800" b="1" dirty="0" err="1"/>
              <a:t>Buddhas</a:t>
            </a:r>
            <a:r>
              <a:rPr lang="en-US" altLang="en-US" sz="2800" b="1" dirty="0"/>
              <a:t>”)</a:t>
            </a:r>
          </a:p>
          <a:p>
            <a:pPr lvl="1"/>
            <a:r>
              <a:rPr lang="en-US" altLang="en-US" sz="2400" b="1" dirty="0"/>
              <a:t>They achieved Buddhahood in the heavens, rather than as people, and serve human need. </a:t>
            </a:r>
            <a:r>
              <a:rPr lang="en-US" altLang="en-US" sz="2400" b="1" dirty="0" err="1"/>
              <a:t>Amitabha</a:t>
            </a:r>
            <a:r>
              <a:rPr lang="en-US" altLang="en-US" sz="2400" b="1" dirty="0"/>
              <a:t> Buddha of the Pure Land is one. </a:t>
            </a:r>
            <a:r>
              <a:rPr lang="en-US" altLang="en-US" sz="1400" b="1" dirty="0"/>
              <a:t>(</a:t>
            </a:r>
            <a:r>
              <a:rPr lang="en-US" altLang="en-US" sz="1400" b="1" dirty="0" err="1"/>
              <a:t>Noss</a:t>
            </a:r>
            <a:r>
              <a:rPr lang="en-US" altLang="en-US" sz="1400" b="1" dirty="0"/>
              <a:t>, pp. 144-45)</a:t>
            </a:r>
          </a:p>
        </p:txBody>
      </p:sp>
      <p:sp>
        <p:nvSpPr>
          <p:cNvPr id="4" name="Slide Number Placeholder 3"/>
          <p:cNvSpPr>
            <a:spLocks noGrp="1"/>
          </p:cNvSpPr>
          <p:nvPr>
            <p:ph type="sldNum" sz="quarter" idx="12"/>
          </p:nvPr>
        </p:nvSpPr>
        <p:spPr/>
        <p:txBody>
          <a:bodyPr/>
          <a:lstStyle/>
          <a:p>
            <a:fld id="{F36C87F6-986D-49E6-AF40-1B3A1EE8064D}" type="slidenum">
              <a:rPr lang="en-US" smtClean="0"/>
              <a:t>42</a:t>
            </a:fld>
            <a:endParaRPr lang="en-US"/>
          </a:p>
        </p:txBody>
      </p:sp>
    </p:spTree>
    <p:extLst>
      <p:ext uri="{BB962C8B-B14F-4D97-AF65-F5344CB8AC3E}">
        <p14:creationId xmlns:p14="http://schemas.microsoft.com/office/powerpoint/2010/main" val="294676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760411"/>
            <a:ext cx="9753600" cy="792162"/>
          </a:xfrm>
        </p:spPr>
        <p:txBody>
          <a:bodyPr/>
          <a:lstStyle/>
          <a:p>
            <a:r>
              <a:rPr lang="en-US" dirty="0"/>
              <a:t>Christ</a:t>
            </a:r>
          </a:p>
        </p:txBody>
      </p:sp>
      <p:sp>
        <p:nvSpPr>
          <p:cNvPr id="3" name="Content Placeholder 2"/>
          <p:cNvSpPr>
            <a:spLocks noGrp="1"/>
          </p:cNvSpPr>
          <p:nvPr>
            <p:ph idx="1"/>
          </p:nvPr>
        </p:nvSpPr>
        <p:spPr/>
        <p:txBody>
          <a:bodyPr/>
          <a:lstStyle/>
          <a:p>
            <a:r>
              <a:rPr lang="en-US" dirty="0"/>
              <a:t>Forms of animism vary by culture. It’s safe to say that Christ is unknown until presented, in part because there are no animistic “scriptures.” Animism is conveyed orally, in general. Some cultures may have traditions embedded in them (cultural “seeding”) that prepare for the revelation of Christ.</a:t>
            </a:r>
          </a:p>
          <a:p>
            <a:r>
              <a:rPr lang="en-US" dirty="0"/>
              <a:t>Christianity: see the Nicene Creed in a previous slide.</a:t>
            </a:r>
          </a:p>
        </p:txBody>
      </p:sp>
      <p:sp>
        <p:nvSpPr>
          <p:cNvPr id="4" name="Slide Number Placeholder 3"/>
          <p:cNvSpPr>
            <a:spLocks noGrp="1"/>
          </p:cNvSpPr>
          <p:nvPr>
            <p:ph type="sldNum" sz="quarter" idx="12"/>
          </p:nvPr>
        </p:nvSpPr>
        <p:spPr/>
        <p:txBody>
          <a:bodyPr/>
          <a:lstStyle/>
          <a:p>
            <a:fld id="{F36C87F6-986D-49E6-AF40-1B3A1EE8064D}" type="slidenum">
              <a:rPr lang="en-US" smtClean="0"/>
              <a:t>43</a:t>
            </a:fld>
            <a:endParaRPr lang="en-US"/>
          </a:p>
        </p:txBody>
      </p:sp>
    </p:spTree>
    <p:extLst>
      <p:ext uri="{BB962C8B-B14F-4D97-AF65-F5344CB8AC3E}">
        <p14:creationId xmlns:p14="http://schemas.microsoft.com/office/powerpoint/2010/main" val="27939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1066800"/>
            <a:ext cx="9753600" cy="715962"/>
          </a:xfrm>
        </p:spPr>
        <p:txBody>
          <a:bodyPr/>
          <a:lstStyle/>
          <a:p>
            <a:r>
              <a:rPr lang="en-US" dirty="0"/>
              <a:t>Salvation/ The cross in Islam</a:t>
            </a:r>
          </a:p>
        </p:txBody>
      </p:sp>
      <p:sp>
        <p:nvSpPr>
          <p:cNvPr id="3" name="Content Placeholder 2"/>
          <p:cNvSpPr>
            <a:spLocks noGrp="1"/>
          </p:cNvSpPr>
          <p:nvPr>
            <p:ph idx="1"/>
          </p:nvPr>
        </p:nvSpPr>
        <p:spPr>
          <a:xfrm>
            <a:off x="1293812" y="2105027"/>
            <a:ext cx="9753600" cy="4343400"/>
          </a:xfrm>
        </p:spPr>
        <p:txBody>
          <a:bodyPr/>
          <a:lstStyle/>
          <a:p>
            <a:r>
              <a:rPr lang="en-US" dirty="0"/>
              <a:t>Islam: Jesus did not die on the cross (4:157-158). God took Jesus to heaven, while someone died in his place. Paradise is a place of feasting, with loving, perpetual virgins serving those who attain it (56:22-36).  Good deeds lead to paradise (4:173; 5:69, “do what is right…nothing to fear”, 7:8-9; 21:47; 43:70-72). One’s deeds are weighed in a balance, and if the good outweighs the bad, entrance is won.</a:t>
            </a:r>
          </a:p>
          <a:p>
            <a:r>
              <a:rPr lang="en-US" dirty="0"/>
              <a:t>Throughout life, an angel on the right shoulder records good deeds, and one on the left records bad ones. Since the outcome is in doubt, a Muslim cannot have an assurance of going to paradise. The alternative is going to hell.</a:t>
            </a:r>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44</a:t>
            </a:fld>
            <a:endParaRPr lang="en-US"/>
          </a:p>
        </p:txBody>
      </p:sp>
    </p:spTree>
    <p:extLst>
      <p:ext uri="{BB962C8B-B14F-4D97-AF65-F5344CB8AC3E}">
        <p14:creationId xmlns:p14="http://schemas.microsoft.com/office/powerpoint/2010/main" val="428817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33" y="609600"/>
            <a:ext cx="9753600" cy="639762"/>
          </a:xfrm>
        </p:spPr>
        <p:txBody>
          <a:bodyPr>
            <a:normAutofit fontScale="90000"/>
          </a:bodyPr>
          <a:lstStyle/>
          <a:p>
            <a:r>
              <a:rPr lang="en-US" dirty="0"/>
              <a:t>Salvation in </a:t>
            </a:r>
            <a:r>
              <a:rPr lang="en-US" dirty="0" err="1"/>
              <a:t>hinduism</a:t>
            </a:r>
            <a:endParaRPr lang="en-US" dirty="0"/>
          </a:p>
        </p:txBody>
      </p:sp>
      <p:sp>
        <p:nvSpPr>
          <p:cNvPr id="3" name="Content Placeholder 2"/>
          <p:cNvSpPr>
            <a:spLocks noGrp="1"/>
          </p:cNvSpPr>
          <p:nvPr>
            <p:ph idx="1"/>
          </p:nvPr>
        </p:nvSpPr>
        <p:spPr>
          <a:xfrm>
            <a:off x="1188708" y="1406287"/>
            <a:ext cx="9753600" cy="5029200"/>
          </a:xfrm>
        </p:spPr>
        <p:txBody>
          <a:bodyPr/>
          <a:lstStyle/>
          <a:p>
            <a:r>
              <a:rPr lang="en-US" dirty="0"/>
              <a:t>Eternal life is a Hindu’s greatest curse. The major ways to escape (moksha) the seemingly endless cycles of birth and rebirth (samsara), uniting Atman with Brahman (attaining nirvana) are these: </a:t>
            </a:r>
            <a:r>
              <a:rPr lang="en-US" sz="1400" dirty="0"/>
              <a:t>(</a:t>
            </a:r>
            <a:r>
              <a:rPr lang="en-US" sz="1400" dirty="0">
                <a:solidFill>
                  <a:schemeClr val="tx2"/>
                </a:solidFill>
                <a:hlinkClick r:id="rId2">
                  <a:extLst>
                    <a:ext uri="{A12FA001-AC4F-418D-AE19-62706E023703}">
                      <ahyp:hlinkClr xmlns:ahyp="http://schemas.microsoft.com/office/drawing/2018/hyperlinkcolor" val="tx"/>
                    </a:ext>
                  </a:extLst>
                </a:hlinkClick>
              </a:rPr>
              <a:t>https://en.wikipedia.org/wiki/Nirvana</a:t>
            </a:r>
            <a:r>
              <a:rPr lang="en-US" sz="1400" dirty="0"/>
              <a:t>)</a:t>
            </a:r>
          </a:p>
          <a:p>
            <a:r>
              <a:rPr lang="en-US" altLang="en-US" dirty="0"/>
              <a:t>1.	Karma </a:t>
            </a:r>
            <a:r>
              <a:rPr lang="en-US" altLang="en-US" i="1" dirty="0" err="1"/>
              <a:t>marga</a:t>
            </a:r>
            <a:r>
              <a:rPr lang="en-US" altLang="en-US" i="1" dirty="0"/>
              <a:t> (karma yoga)</a:t>
            </a:r>
            <a:r>
              <a:rPr lang="en-US" altLang="en-US" dirty="0"/>
              <a:t> is the way of “selfless or disinterested action.” But karma for reward keeps us in </a:t>
            </a:r>
            <a:r>
              <a:rPr lang="en-US" altLang="en-US" i="1" dirty="0"/>
              <a:t>samsara</a:t>
            </a:r>
            <a:r>
              <a:rPr lang="en-US" altLang="en-US" dirty="0"/>
              <a:t>, however.</a:t>
            </a:r>
          </a:p>
          <a:p>
            <a:r>
              <a:rPr lang="en-US" altLang="en-US" dirty="0"/>
              <a:t>2.	Karma </a:t>
            </a:r>
            <a:r>
              <a:rPr lang="en-US" altLang="en-US" i="1" dirty="0"/>
              <a:t>bhakti (bhakti yoga) </a:t>
            </a:r>
            <a:r>
              <a:rPr lang="en-US" altLang="en-US" dirty="0"/>
              <a:t>is the way of love and devotion to God via ritual or attempts to directly commune with God. </a:t>
            </a:r>
          </a:p>
          <a:p>
            <a:pPr lvl="1"/>
            <a:r>
              <a:rPr lang="en-US" altLang="en-US" sz="2400" dirty="0"/>
              <a:t>“Bhakti is devotion for its own sake rather than for the glory of God. It has value in itself; it is a method to merit the grace of God.”</a:t>
            </a:r>
            <a:r>
              <a:rPr lang="en-US" altLang="en-US" dirty="0"/>
              <a:t> </a:t>
            </a:r>
            <a:r>
              <a:rPr lang="en-US" altLang="en-US" sz="1400" dirty="0"/>
              <a:t>Nicholls, p. 146-147</a:t>
            </a:r>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45</a:t>
            </a:fld>
            <a:endParaRPr lang="en-US"/>
          </a:p>
        </p:txBody>
      </p:sp>
    </p:spTree>
    <p:extLst>
      <p:ext uri="{BB962C8B-B14F-4D97-AF65-F5344CB8AC3E}">
        <p14:creationId xmlns:p14="http://schemas.microsoft.com/office/powerpoint/2010/main" val="250091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95377"/>
            <a:ext cx="9753600" cy="792162"/>
          </a:xfrm>
        </p:spPr>
        <p:txBody>
          <a:bodyPr/>
          <a:lstStyle/>
          <a:p>
            <a:r>
              <a:rPr lang="en-US" dirty="0"/>
              <a:t>Salvation in Hinduism</a:t>
            </a:r>
          </a:p>
        </p:txBody>
      </p:sp>
      <p:sp>
        <p:nvSpPr>
          <p:cNvPr id="3" name="Content Placeholder 2"/>
          <p:cNvSpPr>
            <a:spLocks noGrp="1"/>
          </p:cNvSpPr>
          <p:nvPr>
            <p:ph idx="1"/>
          </p:nvPr>
        </p:nvSpPr>
        <p:spPr>
          <a:xfrm>
            <a:off x="1217614" y="1295400"/>
            <a:ext cx="9753600" cy="5181600"/>
          </a:xfrm>
        </p:spPr>
        <p:txBody>
          <a:bodyPr>
            <a:normAutofit lnSpcReduction="10000"/>
          </a:bodyPr>
          <a:lstStyle/>
          <a:p>
            <a:r>
              <a:rPr lang="en-US" altLang="en-US" sz="2800" dirty="0"/>
              <a:t>3.	</a:t>
            </a:r>
            <a:r>
              <a:rPr lang="en-US" altLang="en-US" sz="2800" i="1" dirty="0" err="1"/>
              <a:t>Jnana</a:t>
            </a:r>
            <a:r>
              <a:rPr lang="en-US" altLang="en-US" sz="2800" i="1" dirty="0"/>
              <a:t> </a:t>
            </a:r>
            <a:r>
              <a:rPr lang="en-US" altLang="en-US" sz="2800" i="1" dirty="0" err="1"/>
              <a:t>marga</a:t>
            </a:r>
            <a:r>
              <a:rPr lang="en-US" altLang="en-US" sz="2800" i="1" dirty="0"/>
              <a:t> (</a:t>
            </a:r>
            <a:r>
              <a:rPr lang="en-US" altLang="en-US" sz="2800" i="1" dirty="0" err="1"/>
              <a:t>jnana</a:t>
            </a:r>
            <a:r>
              <a:rPr lang="en-US" altLang="en-US" sz="2800" i="1" dirty="0"/>
              <a:t> yoga) </a:t>
            </a:r>
            <a:r>
              <a:rPr lang="en-US" altLang="en-US" sz="2800" dirty="0"/>
              <a:t>is the path of knowledge, or meditation for intellectuals. </a:t>
            </a:r>
          </a:p>
          <a:p>
            <a:pPr lvl="1"/>
            <a:r>
              <a:rPr lang="en-US" altLang="en-US" sz="2400" dirty="0"/>
              <a:t>The Gita recognizes all three ways, but emphasizes bhakti. </a:t>
            </a:r>
            <a:r>
              <a:rPr lang="en-US" altLang="en-US" sz="1400" dirty="0"/>
              <a:t>(Nichols, p. 147)</a:t>
            </a:r>
          </a:p>
          <a:p>
            <a:r>
              <a:rPr lang="en-US" altLang="en-US" sz="2800" dirty="0"/>
              <a:t>4.</a:t>
            </a:r>
            <a:r>
              <a:rPr lang="en-US" altLang="en-US" sz="2800" i="1" dirty="0"/>
              <a:t>	Raja yoga </a:t>
            </a:r>
            <a:r>
              <a:rPr lang="en-US" altLang="en-US" sz="2800" dirty="0"/>
              <a:t>is considered by some to be the highest way. It’s practiced by mendicant monks. </a:t>
            </a:r>
            <a:r>
              <a:rPr lang="en-US" altLang="en-US" sz="1400" dirty="0"/>
              <a:t>Steven Cory, “The Spirit of Truth and the Spirit of Error 2” ISBN: 0802482406</a:t>
            </a:r>
          </a:p>
          <a:p>
            <a:pPr lvl="1"/>
            <a:r>
              <a:rPr lang="en-US" altLang="en-US" sz="2400" dirty="0"/>
              <a:t>“Rising above their desire for sons, their desire for riches, their desire for [exalted] states of being, they wander forth to lead a beggar’s life. For there is no difference between a desire for sons and a desire for riches and a desire for [exalted] states of being: all of them are nothing more than desire.” </a:t>
            </a:r>
            <a:r>
              <a:rPr lang="en-US" altLang="en-US" sz="1400" dirty="0" err="1"/>
              <a:t>Brihadaranyaka</a:t>
            </a:r>
            <a:r>
              <a:rPr lang="en-US" altLang="en-US" sz="1400" dirty="0"/>
              <a:t> Upanishad IV, iv.22</a:t>
            </a:r>
          </a:p>
          <a:p>
            <a:pPr lvl="1"/>
            <a:r>
              <a:rPr lang="en-US" altLang="en-US" sz="2400" i="1" dirty="0" err="1"/>
              <a:t>Advaita</a:t>
            </a:r>
            <a:r>
              <a:rPr lang="en-US" altLang="en-US" sz="2400" i="1" dirty="0"/>
              <a:t> Vedanta</a:t>
            </a:r>
            <a:r>
              <a:rPr lang="en-US" altLang="en-US" sz="2400" dirty="0"/>
              <a:t> teaches the complete union of Atman and Brahman and is the most common form of Hinduism in the West. </a:t>
            </a:r>
            <a:r>
              <a:rPr lang="en-US" altLang="en-US" sz="1400" dirty="0"/>
              <a:t>(Cory)</a:t>
            </a:r>
          </a:p>
          <a:p>
            <a:pPr lvl="1"/>
            <a:endParaRPr lang="en-US" altLang="en-US" sz="1400" dirty="0"/>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46</a:t>
            </a:fld>
            <a:endParaRPr lang="en-US"/>
          </a:p>
        </p:txBody>
      </p:sp>
    </p:spTree>
    <p:extLst>
      <p:ext uri="{BB962C8B-B14F-4D97-AF65-F5344CB8AC3E}">
        <p14:creationId xmlns:p14="http://schemas.microsoft.com/office/powerpoint/2010/main" val="426112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3" y="427763"/>
            <a:ext cx="9753600" cy="792162"/>
          </a:xfrm>
        </p:spPr>
        <p:txBody>
          <a:bodyPr/>
          <a:lstStyle/>
          <a:p>
            <a:r>
              <a:rPr lang="en-US" dirty="0"/>
              <a:t>Salvation in Buddhism</a:t>
            </a:r>
          </a:p>
        </p:txBody>
      </p:sp>
      <p:sp>
        <p:nvSpPr>
          <p:cNvPr id="3" name="Content Placeholder 2"/>
          <p:cNvSpPr>
            <a:spLocks noGrp="1"/>
          </p:cNvSpPr>
          <p:nvPr>
            <p:ph idx="1"/>
          </p:nvPr>
        </p:nvSpPr>
        <p:spPr>
          <a:xfrm>
            <a:off x="1194458" y="1343027"/>
            <a:ext cx="9753600" cy="5105400"/>
          </a:xfrm>
        </p:spPr>
        <p:txBody>
          <a:bodyPr>
            <a:normAutofit lnSpcReduction="10000"/>
          </a:bodyPr>
          <a:lstStyle/>
          <a:p>
            <a:r>
              <a:rPr lang="en-US" dirty="0"/>
              <a:t>The goal in many schools of Buddhism is to reach nirvana (moksha). “In the Buddhist context, nirvana refers to realization of non-self and emptiness, marking the end of rebirth by stilling the </a:t>
            </a:r>
            <a:r>
              <a:rPr lang="en-US" i="1" dirty="0"/>
              <a:t>fires</a:t>
            </a:r>
            <a:r>
              <a:rPr lang="en-US" dirty="0"/>
              <a:t> that keep the process of rebirth going.” </a:t>
            </a:r>
            <a:r>
              <a:rPr lang="en-US" sz="1400" b="1" dirty="0">
                <a:hlinkClick r:id="rId2"/>
              </a:rPr>
              <a:t>https://en.wikipedia.org/wiki/Nirvana</a:t>
            </a:r>
            <a:r>
              <a:rPr lang="en-US" dirty="0"/>
              <a:t>. </a:t>
            </a:r>
          </a:p>
          <a:p>
            <a:r>
              <a:rPr lang="en-US" dirty="0"/>
              <a:t>It is the end of individuality. Buddhism is in essence life-denying. It negates personhood, any desires, and love for individual people (substituting love for “humanity,” so that love doesn’t cause pain).</a:t>
            </a:r>
          </a:p>
          <a:p>
            <a:r>
              <a:rPr lang="en-US" dirty="0"/>
              <a:t>How to achieve this goal of non-personhood? Buddha found the Middle Path between luxurious self-indulgence and extreme asceticism, summarized by the 4 Noble Truths. They are (1 There are 5 areas of pain (2 Craving causes pain (3 Pain can cease (4 It can cease by extinguishing all desires through the 8-Fold Path</a:t>
            </a:r>
          </a:p>
        </p:txBody>
      </p:sp>
      <p:sp>
        <p:nvSpPr>
          <p:cNvPr id="4" name="Slide Number Placeholder 3"/>
          <p:cNvSpPr>
            <a:spLocks noGrp="1"/>
          </p:cNvSpPr>
          <p:nvPr>
            <p:ph type="sldNum" sz="quarter" idx="12"/>
          </p:nvPr>
        </p:nvSpPr>
        <p:spPr/>
        <p:txBody>
          <a:bodyPr/>
          <a:lstStyle/>
          <a:p>
            <a:fld id="{F36C87F6-986D-49E6-AF40-1B3A1EE8064D}" type="slidenum">
              <a:rPr lang="en-US" smtClean="0"/>
              <a:t>47</a:t>
            </a:fld>
            <a:endParaRPr lang="en-US"/>
          </a:p>
        </p:txBody>
      </p:sp>
    </p:spTree>
    <p:extLst>
      <p:ext uri="{BB962C8B-B14F-4D97-AF65-F5344CB8AC3E}">
        <p14:creationId xmlns:p14="http://schemas.microsoft.com/office/powerpoint/2010/main" val="262561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826547"/>
            <a:ext cx="9753600" cy="715962"/>
          </a:xfrm>
        </p:spPr>
        <p:txBody>
          <a:bodyPr/>
          <a:lstStyle/>
          <a:p>
            <a:r>
              <a:rPr lang="en-US" dirty="0"/>
              <a:t>8-Fold Path (3 categories)</a:t>
            </a:r>
          </a:p>
        </p:txBody>
      </p:sp>
      <p:sp>
        <p:nvSpPr>
          <p:cNvPr id="3" name="Content Placeholder 2"/>
          <p:cNvSpPr>
            <a:spLocks noGrp="1"/>
          </p:cNvSpPr>
          <p:nvPr>
            <p:ph idx="1"/>
          </p:nvPr>
        </p:nvSpPr>
        <p:spPr/>
        <p:txBody>
          <a:bodyPr>
            <a:normAutofit/>
          </a:bodyPr>
          <a:lstStyle/>
          <a:p>
            <a:pPr marL="514350" indent="-514350">
              <a:buFontTx/>
              <a:buAutoNum type="alphaUcPeriod"/>
            </a:pPr>
            <a:r>
              <a:rPr lang="en-US" altLang="en-US" dirty="0"/>
              <a:t>(</a:t>
            </a:r>
            <a:r>
              <a:rPr lang="en-US" altLang="en-US" b="1" dirty="0"/>
              <a:t>Wisdom</a:t>
            </a:r>
            <a:r>
              <a:rPr lang="en-US" altLang="en-US" dirty="0"/>
              <a:t>- “Panna”) </a:t>
            </a:r>
          </a:p>
          <a:p>
            <a:pPr marL="914400" lvl="1" indent="-514350">
              <a:buFontTx/>
              <a:buAutoNum type="arabicPeriod"/>
            </a:pPr>
            <a:r>
              <a:rPr lang="en-US" altLang="en-US" sz="2400" dirty="0"/>
              <a:t>“Right views”</a:t>
            </a:r>
          </a:p>
          <a:p>
            <a:pPr marL="1314450" lvl="2" indent="-514350">
              <a:buFontTx/>
              <a:buAutoNum type="arabicPeriod"/>
            </a:pPr>
            <a:r>
              <a:rPr lang="en-US" altLang="en-US" sz="2400" dirty="0"/>
              <a:t>“</a:t>
            </a:r>
            <a:r>
              <a:rPr lang="en-US" altLang="en-US" sz="2400" dirty="0" err="1"/>
              <a:t>Anatta</a:t>
            </a:r>
            <a:r>
              <a:rPr lang="en-US" altLang="en-US" sz="2400" dirty="0"/>
              <a:t>”—there is no “self” or “atman”</a:t>
            </a:r>
          </a:p>
          <a:p>
            <a:pPr marL="1314450" lvl="2" indent="-514350">
              <a:buFontTx/>
              <a:buAutoNum type="arabicPeriod"/>
            </a:pPr>
            <a:r>
              <a:rPr lang="en-US" altLang="en-US" sz="2400" dirty="0"/>
              <a:t>All is an illusion (“</a:t>
            </a:r>
            <a:r>
              <a:rPr lang="en-US" altLang="en-US" sz="2400" dirty="0" err="1"/>
              <a:t>maya</a:t>
            </a:r>
            <a:r>
              <a:rPr lang="en-US" altLang="en-US" sz="2400" dirty="0"/>
              <a:t>”)</a:t>
            </a:r>
          </a:p>
          <a:p>
            <a:pPr marL="914400" lvl="1" indent="-514350">
              <a:buFontTx/>
              <a:buAutoNum type="arabicPeriod"/>
            </a:pPr>
            <a:r>
              <a:rPr lang="en-US" altLang="en-US" sz="2400" dirty="0"/>
              <a:t>“Right intention”</a:t>
            </a:r>
          </a:p>
          <a:p>
            <a:pPr marL="1314450" lvl="2" indent="-514350">
              <a:buFontTx/>
              <a:buAutoNum type="arabicPeriod"/>
            </a:pPr>
            <a:r>
              <a:rPr lang="en-US" altLang="en-US" sz="2400" dirty="0"/>
              <a:t>“renouncing lust, ill-will and cruelty” </a:t>
            </a:r>
            <a:r>
              <a:rPr lang="en-US" altLang="en-US" sz="1400" dirty="0"/>
              <a:t>Bentley-Taylor, p. 172-173</a:t>
            </a:r>
          </a:p>
          <a:p>
            <a:pPr marL="1314450" lvl="2" indent="-514350">
              <a:buFontTx/>
              <a:buAutoNum type="arabicPeriod"/>
            </a:pPr>
            <a:r>
              <a:rPr lang="en-US" altLang="en-US" sz="2400" dirty="0"/>
              <a:t>“renounce all attachment to the desires and thoughts of our illusory selves” </a:t>
            </a:r>
            <a:r>
              <a:rPr lang="en-US" altLang="en-US" sz="1400" dirty="0"/>
              <a:t>Halverson, p. 58.  </a:t>
            </a:r>
          </a:p>
          <a:p>
            <a:pPr marL="1314450" lvl="2" indent="-514350">
              <a:buFontTx/>
              <a:buAutoNum type="arabicPeriod"/>
            </a:pPr>
            <a:r>
              <a:rPr lang="en-US" altLang="en-US" sz="2400" dirty="0"/>
              <a:t>“Let therefore no man love anything; loss of the beloved is evil. Those who love nothing and hate nothing have no fetters.”  </a:t>
            </a:r>
            <a:r>
              <a:rPr lang="en-US" altLang="en-US" sz="1400" dirty="0" err="1"/>
              <a:t>Noss</a:t>
            </a:r>
            <a:r>
              <a:rPr lang="en-US" altLang="en-US" sz="1400" dirty="0"/>
              <a:t> and </a:t>
            </a:r>
            <a:r>
              <a:rPr lang="en-US" altLang="en-US" sz="1400" dirty="0" err="1"/>
              <a:t>Noss</a:t>
            </a:r>
            <a:r>
              <a:rPr lang="en-US" altLang="en-US" sz="1400" dirty="0"/>
              <a:t>, p. 120</a:t>
            </a:r>
          </a:p>
          <a:p>
            <a:pPr marL="45720" indent="0">
              <a:buNone/>
            </a:pPr>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48</a:t>
            </a:fld>
            <a:endParaRPr lang="en-US"/>
          </a:p>
        </p:txBody>
      </p:sp>
    </p:spTree>
    <p:extLst>
      <p:ext uri="{BB962C8B-B14F-4D97-AF65-F5344CB8AC3E}">
        <p14:creationId xmlns:p14="http://schemas.microsoft.com/office/powerpoint/2010/main" val="48917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3-5</a:t>
            </a:r>
          </a:p>
        </p:txBody>
      </p:sp>
      <p:sp>
        <p:nvSpPr>
          <p:cNvPr id="3" name="Content Placeholder 2"/>
          <p:cNvSpPr>
            <a:spLocks noGrp="1"/>
          </p:cNvSpPr>
          <p:nvPr>
            <p:ph idx="1"/>
          </p:nvPr>
        </p:nvSpPr>
        <p:spPr/>
        <p:txBody>
          <a:bodyPr/>
          <a:lstStyle/>
          <a:p>
            <a:pPr marL="514350" indent="-514350">
              <a:buFontTx/>
              <a:buAutoNum type="alphaUcPeriod" startAt="2"/>
            </a:pPr>
            <a:r>
              <a:rPr lang="en-US" altLang="en-US" dirty="0"/>
              <a:t>(</a:t>
            </a:r>
            <a:r>
              <a:rPr lang="en-US" altLang="en-US" b="1" dirty="0"/>
              <a:t>Ethical Conduct</a:t>
            </a:r>
            <a:r>
              <a:rPr lang="en-US" altLang="en-US" dirty="0"/>
              <a:t>- “</a:t>
            </a:r>
            <a:r>
              <a:rPr lang="en-US" altLang="en-US" dirty="0" err="1"/>
              <a:t>Sila</a:t>
            </a:r>
            <a:r>
              <a:rPr lang="en-US" altLang="en-US" dirty="0"/>
              <a:t>”) </a:t>
            </a:r>
          </a:p>
          <a:p>
            <a:pPr marL="914400" lvl="1" indent="-514350">
              <a:buFontTx/>
              <a:buAutoNum type="arabicPeriod" startAt="3"/>
            </a:pPr>
            <a:r>
              <a:rPr lang="en-US" altLang="en-US" sz="2400" dirty="0"/>
              <a:t>“Right speech”</a:t>
            </a:r>
          </a:p>
          <a:p>
            <a:pPr marL="914400" lvl="1" indent="-514350">
              <a:buFont typeface="Wingdings" panose="05000000000000000000" pitchFamily="2" charset="2"/>
              <a:buChar char="§"/>
            </a:pPr>
            <a:r>
              <a:rPr lang="en-US" altLang="en-US" sz="2400" dirty="0"/>
              <a:t>Five taboos: (1 taking of life- “ahimsa” [“</a:t>
            </a:r>
            <a:r>
              <a:rPr lang="en-US" altLang="en-US" sz="2400" dirty="0" err="1"/>
              <a:t>himsa</a:t>
            </a:r>
            <a:r>
              <a:rPr lang="en-US" altLang="en-US" sz="2400" dirty="0"/>
              <a:t>” is sacrifice, in the Vedas] (2 stealing (3 immorality (4 lying (5 no inebriant  </a:t>
            </a:r>
            <a:r>
              <a:rPr lang="en-US" altLang="en-US" sz="1400" dirty="0"/>
              <a:t>Halverson, p. 59</a:t>
            </a:r>
          </a:p>
          <a:p>
            <a:pPr marL="914400" lvl="1" indent="-514350">
              <a:buFontTx/>
              <a:buAutoNum type="arabicPeriod" startAt="4"/>
            </a:pPr>
            <a:r>
              <a:rPr lang="en-US" altLang="en-US" sz="2400" dirty="0"/>
              <a:t>“Right action”</a:t>
            </a:r>
          </a:p>
          <a:p>
            <a:pPr marL="914400" lvl="1" indent="-514350">
              <a:buFontTx/>
              <a:buAutoNum type="arabicPeriod" startAt="4"/>
            </a:pPr>
            <a:r>
              <a:rPr lang="en-US" altLang="en-US" sz="2400" dirty="0"/>
              <a:t>“Right livelihood” (no luxury)</a:t>
            </a:r>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49</a:t>
            </a:fld>
            <a:endParaRPr lang="en-US"/>
          </a:p>
        </p:txBody>
      </p:sp>
    </p:spTree>
    <p:extLst>
      <p:ext uri="{BB962C8B-B14F-4D97-AF65-F5344CB8AC3E}">
        <p14:creationId xmlns:p14="http://schemas.microsoft.com/office/powerpoint/2010/main" val="81356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639762"/>
          </a:xfrm>
        </p:spPr>
        <p:txBody>
          <a:bodyPr>
            <a:normAutofit fontScale="90000"/>
          </a:bodyPr>
          <a:lstStyle/>
          <a:p>
            <a:r>
              <a:rPr lang="en-US" dirty="0"/>
              <a:t>Uniqueness of Christianity</a:t>
            </a:r>
          </a:p>
        </p:txBody>
      </p:sp>
      <p:sp>
        <p:nvSpPr>
          <p:cNvPr id="3" name="Content Placeholder 2"/>
          <p:cNvSpPr>
            <a:spLocks noGrp="1"/>
          </p:cNvSpPr>
          <p:nvPr>
            <p:ph idx="1"/>
          </p:nvPr>
        </p:nvSpPr>
        <p:spPr>
          <a:xfrm>
            <a:off x="1065212" y="1371600"/>
            <a:ext cx="9753600" cy="5105400"/>
          </a:xfrm>
        </p:spPr>
        <p:txBody>
          <a:bodyPr>
            <a:normAutofit fontScale="92500"/>
          </a:bodyPr>
          <a:lstStyle/>
          <a:p>
            <a:pPr lvl="0">
              <a:buClr>
                <a:srgbClr val="545454"/>
              </a:buClr>
            </a:pPr>
            <a:r>
              <a:rPr lang="en-US" b="1" dirty="0">
                <a:solidFill>
                  <a:srgbClr val="545454"/>
                </a:solidFill>
              </a:rPr>
              <a:t>Christianity is the only religion with abundant predictive prophecy to validate its message.</a:t>
            </a:r>
          </a:p>
          <a:p>
            <a:pPr lvl="0"/>
            <a:r>
              <a:rPr lang="en-US" dirty="0"/>
              <a:t>Many prophecies were written hundreds of years before fulfillment.  Prophecies concerning details of the birth, life and death of Christ have been fulfilled in detail (Micah 5:2; Isaiah 40:3; 35:5-6; 50:6; 53:2-10; Psalm 22:16-18; 16:10; 68:18; Zechariah 14:4).</a:t>
            </a:r>
          </a:p>
          <a:p>
            <a:r>
              <a:rPr lang="en-US" dirty="0"/>
              <a:t>Prophecies concerning cities and nations such as </a:t>
            </a:r>
            <a:r>
              <a:rPr lang="en-US" dirty="0" err="1"/>
              <a:t>Tyre</a:t>
            </a:r>
            <a:r>
              <a:rPr lang="en-US" dirty="0"/>
              <a:t>, Edom, and Israel have been fulfilled (Ezekiel 26:1-14; Jeremiah 49:7-22; Ezekiel 37:1-14).</a:t>
            </a:r>
          </a:p>
          <a:p>
            <a:r>
              <a:rPr lang="en-US" b="1" dirty="0"/>
              <a:t>Our God is a tri-unity: Genesis 1:26; Isaiah 6:8; Matthew 3:13-17; 28:19; Luke 1:35; John 14:16, 26; 15:26; Romans 15:16; 2 Corinthians 13:14; 1 Thessalonians 5:18-19; 1 Timothy 3:15-16; Hebrews 9:14; Revelation 22:16-18. [Hinduism has its “</a:t>
            </a:r>
            <a:r>
              <a:rPr lang="en-US" b="1" dirty="0" err="1"/>
              <a:t>trimurti</a:t>
            </a:r>
            <a:r>
              <a:rPr lang="en-US" b="1" dirty="0"/>
              <a:t>,” but among millions of other gods.]</a:t>
            </a:r>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5</a:t>
            </a:fld>
            <a:endParaRPr lang="en-US"/>
          </a:p>
        </p:txBody>
      </p:sp>
    </p:spTree>
    <p:extLst>
      <p:ext uri="{BB962C8B-B14F-4D97-AF65-F5344CB8AC3E}">
        <p14:creationId xmlns:p14="http://schemas.microsoft.com/office/powerpoint/2010/main" val="206459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6-8</a:t>
            </a:r>
          </a:p>
        </p:txBody>
      </p:sp>
      <p:sp>
        <p:nvSpPr>
          <p:cNvPr id="3" name="Content Placeholder 2"/>
          <p:cNvSpPr>
            <a:spLocks noGrp="1"/>
          </p:cNvSpPr>
          <p:nvPr>
            <p:ph idx="1"/>
          </p:nvPr>
        </p:nvSpPr>
        <p:spPr/>
        <p:txBody>
          <a:bodyPr>
            <a:normAutofit fontScale="92500" lnSpcReduction="10000"/>
          </a:bodyPr>
          <a:lstStyle/>
          <a:p>
            <a:pPr marL="514350" indent="-514350">
              <a:buFontTx/>
              <a:buAutoNum type="alphaUcPeriod" startAt="3"/>
            </a:pPr>
            <a:r>
              <a:rPr lang="en-US" altLang="en-US" dirty="0"/>
              <a:t>(</a:t>
            </a:r>
            <a:r>
              <a:rPr lang="en-US" altLang="en-US" b="1" dirty="0"/>
              <a:t>Mental Discipline</a:t>
            </a:r>
            <a:r>
              <a:rPr lang="en-US" altLang="en-US" dirty="0"/>
              <a:t>- “Samadhi”) “While morality forms the basis of the higher life, wisdom completes it.” (Buddhist saying)</a:t>
            </a:r>
            <a:endParaRPr lang="en-US" altLang="en-US" sz="1400" dirty="0"/>
          </a:p>
          <a:p>
            <a:pPr marL="914400" lvl="1" indent="-514350">
              <a:buFontTx/>
              <a:buAutoNum type="arabicPeriod" startAt="6"/>
            </a:pPr>
            <a:r>
              <a:rPr lang="en-US" altLang="en-US" sz="2400" dirty="0"/>
              <a:t>“Right effort” –suppressing evil, overcoming evil, meditation toward “universal love”</a:t>
            </a:r>
          </a:p>
          <a:p>
            <a:pPr marL="1314450" lvl="2" indent="-514350">
              <a:buNone/>
            </a:pPr>
            <a:r>
              <a:rPr lang="en-US" altLang="en-US" sz="2400" dirty="0"/>
              <a:t>	How can you love without attachment? It is love of people in general, not as individuals. </a:t>
            </a:r>
            <a:r>
              <a:rPr lang="en-US" altLang="en-US" sz="1400" dirty="0" err="1"/>
              <a:t>Noss</a:t>
            </a:r>
            <a:r>
              <a:rPr lang="en-US" altLang="en-US" sz="1400" dirty="0"/>
              <a:t>, p. 123</a:t>
            </a:r>
          </a:p>
          <a:p>
            <a:pPr marL="914400" lvl="1" indent="-514350">
              <a:buFontTx/>
              <a:buAutoNum type="arabicPeriod" startAt="6"/>
            </a:pPr>
            <a:r>
              <a:rPr lang="en-US" altLang="en-US" sz="2400" dirty="0"/>
              <a:t>“Right mindfulness” –contemplation upon the brevity of life, upon feelings, upon the mind and upon that which gives control over our thinking</a:t>
            </a:r>
          </a:p>
          <a:p>
            <a:pPr marL="914400" lvl="1" indent="-514350">
              <a:buFontTx/>
              <a:buAutoNum type="arabicPeriod" startAt="6"/>
            </a:pPr>
            <a:r>
              <a:rPr lang="en-US" altLang="en-US" sz="2400" dirty="0"/>
              <a:t>“Right concentration” “one-pointedness of thought”</a:t>
            </a:r>
            <a:r>
              <a:rPr lang="en-US" altLang="en-US" dirty="0"/>
              <a:t> </a:t>
            </a:r>
            <a:r>
              <a:rPr lang="en-US" altLang="en-US" sz="1400" dirty="0"/>
              <a:t>(Overall 3-part division and commentary from Bentley-Taylor, p. 173)</a:t>
            </a:r>
          </a:p>
          <a:p>
            <a:r>
              <a:rPr lang="en-US" dirty="0"/>
              <a:t>This is the most difficult </a:t>
            </a:r>
            <a:r>
              <a:rPr lang="en-US" b="1" dirty="0"/>
              <a:t>ethical</a:t>
            </a:r>
            <a:r>
              <a:rPr lang="en-US" dirty="0"/>
              <a:t> system of any world religion. Christianity requires the indwelling of the Holy Spirit to live a </a:t>
            </a:r>
            <a:r>
              <a:rPr lang="en-US" b="1" dirty="0"/>
              <a:t>moral</a:t>
            </a:r>
            <a:r>
              <a:rPr lang="en-US" dirty="0"/>
              <a:t> life, but even then there are failures. </a:t>
            </a:r>
          </a:p>
        </p:txBody>
      </p:sp>
      <p:sp>
        <p:nvSpPr>
          <p:cNvPr id="4" name="Slide Number Placeholder 3"/>
          <p:cNvSpPr>
            <a:spLocks noGrp="1"/>
          </p:cNvSpPr>
          <p:nvPr>
            <p:ph type="sldNum" sz="quarter" idx="12"/>
          </p:nvPr>
        </p:nvSpPr>
        <p:spPr/>
        <p:txBody>
          <a:bodyPr/>
          <a:lstStyle/>
          <a:p>
            <a:fld id="{F36C87F6-986D-49E6-AF40-1B3A1EE8064D}" type="slidenum">
              <a:rPr lang="en-US" smtClean="0"/>
              <a:t>50</a:t>
            </a:fld>
            <a:endParaRPr lang="en-US"/>
          </a:p>
        </p:txBody>
      </p:sp>
    </p:spTree>
    <p:extLst>
      <p:ext uri="{BB962C8B-B14F-4D97-AF65-F5344CB8AC3E}">
        <p14:creationId xmlns:p14="http://schemas.microsoft.com/office/powerpoint/2010/main" val="275085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464389"/>
            <a:ext cx="9753600" cy="715962"/>
          </a:xfrm>
        </p:spPr>
        <p:txBody>
          <a:bodyPr/>
          <a:lstStyle/>
          <a:p>
            <a:r>
              <a:rPr lang="en-US" dirty="0"/>
              <a:t>Salvation 	</a:t>
            </a:r>
          </a:p>
        </p:txBody>
      </p:sp>
      <p:sp>
        <p:nvSpPr>
          <p:cNvPr id="3" name="Content Placeholder 2"/>
          <p:cNvSpPr>
            <a:spLocks noGrp="1"/>
          </p:cNvSpPr>
          <p:nvPr>
            <p:ph idx="1"/>
          </p:nvPr>
        </p:nvSpPr>
        <p:spPr>
          <a:xfrm>
            <a:off x="1217614" y="1219200"/>
            <a:ext cx="10058398" cy="5181600"/>
          </a:xfrm>
        </p:spPr>
        <p:txBody>
          <a:bodyPr>
            <a:normAutofit fontScale="85000" lnSpcReduction="10000"/>
          </a:bodyPr>
          <a:lstStyle/>
          <a:p>
            <a:r>
              <a:rPr lang="en-US" dirty="0"/>
              <a:t>Animists try to control unseen forces in order to have a prosperous, safe, and powerful life. Salvation seems to be this-worldly.</a:t>
            </a:r>
          </a:p>
          <a:p>
            <a:r>
              <a:rPr lang="en-US" dirty="0"/>
              <a:t>Christianity: Salvation is through faith in Christ (His lordship, His resurrection, and His substitutionary atonement). Christ paid the full penalty for the sins of the world, enabling anyone to be saved.</a:t>
            </a:r>
          </a:p>
          <a:p>
            <a:r>
              <a:rPr lang="en-US" dirty="0"/>
              <a:t>“God made him who had no sin to be sin for us, so that in him we might become the righteousness of God.” (2Co 5:21 NIV)</a:t>
            </a:r>
          </a:p>
          <a:p>
            <a:r>
              <a:rPr lang="en-US" dirty="0"/>
              <a:t>“And you, who were dead in your trespasses and the uncircumcision of your flesh, God made alive together with him, having forgiven us all our trespasses, by canceling the record of debt that stood against us with its legal demands. This he set aside, nailing it to the cross.” (Col 2:13-14 ESV)</a:t>
            </a:r>
          </a:p>
          <a:p>
            <a:r>
              <a:rPr lang="en-US" dirty="0"/>
              <a:t>“But when the kindness of God our Savior and His love for mankind appeared, He saved us, not on the basis of deeds which we have done in righteousness, but according to His mercy, by the washing of regeneration and renewing by the Holy Spirit, whom He poured out upon us richly through Jesus Christ our Savior, so that being justified by His grace we would be made heirs according to the hope of eternal life.”  (Tit 3:4-7 NAU)</a:t>
            </a:r>
          </a:p>
          <a:p>
            <a:endParaRPr lang="en-US" dirty="0"/>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51</a:t>
            </a:fld>
            <a:endParaRPr lang="en-US"/>
          </a:p>
        </p:txBody>
      </p:sp>
    </p:spTree>
    <p:extLst>
      <p:ext uri="{BB962C8B-B14F-4D97-AF65-F5344CB8AC3E}">
        <p14:creationId xmlns:p14="http://schemas.microsoft.com/office/powerpoint/2010/main" val="282859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3" y="685800"/>
            <a:ext cx="9753600" cy="792162"/>
          </a:xfrm>
        </p:spPr>
        <p:txBody>
          <a:bodyPr>
            <a:normAutofit/>
          </a:bodyPr>
          <a:lstStyle/>
          <a:p>
            <a:r>
              <a:rPr lang="en-US" dirty="0"/>
              <a:t>Witnessing—see also rmni.org</a:t>
            </a:r>
          </a:p>
        </p:txBody>
      </p:sp>
      <p:sp>
        <p:nvSpPr>
          <p:cNvPr id="3" name="Content Placeholder 2"/>
          <p:cNvSpPr>
            <a:spLocks noGrp="1"/>
          </p:cNvSpPr>
          <p:nvPr>
            <p:ph idx="1"/>
          </p:nvPr>
        </p:nvSpPr>
        <p:spPr>
          <a:xfrm>
            <a:off x="1141412" y="1662114"/>
            <a:ext cx="9753600" cy="4876800"/>
          </a:xfrm>
        </p:spPr>
        <p:txBody>
          <a:bodyPr>
            <a:normAutofit fontScale="92500" lnSpcReduction="20000"/>
          </a:bodyPr>
          <a:lstStyle/>
          <a:p>
            <a:r>
              <a:rPr lang="en-US" dirty="0"/>
              <a:t>Due to natural revelation of right and wrong, I go to the matter of personal sin. How is your God appeased? For Hindus, there is almost no escape from the wheel of dharma. For Buddhists, how are they performing compared to the 8-fold path?  </a:t>
            </a:r>
          </a:p>
          <a:p>
            <a:r>
              <a:rPr lang="en-US" dirty="0"/>
              <a:t>Animists:  Address fear—power against evil and for good, dealing with enemies, control of life. We are not stronger than Satan and demons. We must have a stronger power with us.</a:t>
            </a:r>
          </a:p>
          <a:p>
            <a:r>
              <a:rPr lang="en-US" dirty="0"/>
              <a:t>Muslims: Assurance of salvation--do your good deeds outweigh your bad? How do you know?</a:t>
            </a:r>
          </a:p>
          <a:p>
            <a:r>
              <a:rPr lang="en-US" dirty="0"/>
              <a:t>Hindus: You may focus upon release from samsara (moksha—Heb. 9:27) and removal of bad karma, as well as of union with God in heaven (Rev 21:3-4).</a:t>
            </a:r>
          </a:p>
          <a:p>
            <a:r>
              <a:rPr lang="en-US" dirty="0"/>
              <a:t>Buddhists: You can have union with God, in Christ, now (2 </a:t>
            </a:r>
            <a:r>
              <a:rPr lang="en-US" dirty="0" err="1"/>
              <a:t>Cor</a:t>
            </a:r>
            <a:r>
              <a:rPr lang="en-US" dirty="0"/>
              <a:t> 6:16). God wants people to have an abundant life. Desires are not bad in themselves, but they are can become idols. There is no pain in heaven (Rev 21:4).</a:t>
            </a:r>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52</a:t>
            </a:fld>
            <a:endParaRPr lang="en-US"/>
          </a:p>
        </p:txBody>
      </p:sp>
    </p:spTree>
    <p:extLst>
      <p:ext uri="{BB962C8B-B14F-4D97-AF65-F5344CB8AC3E}">
        <p14:creationId xmlns:p14="http://schemas.microsoft.com/office/powerpoint/2010/main" val="200537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868362"/>
          </a:xfrm>
        </p:spPr>
        <p:txBody>
          <a:bodyPr/>
          <a:lstStyle/>
          <a:p>
            <a:r>
              <a:rPr lang="en-US" dirty="0"/>
              <a:t>Uniqueness of Christianity</a:t>
            </a:r>
          </a:p>
        </p:txBody>
      </p:sp>
      <p:sp>
        <p:nvSpPr>
          <p:cNvPr id="3" name="Content Placeholder 2"/>
          <p:cNvSpPr>
            <a:spLocks noGrp="1"/>
          </p:cNvSpPr>
          <p:nvPr>
            <p:ph idx="1"/>
          </p:nvPr>
        </p:nvSpPr>
        <p:spPr>
          <a:xfrm>
            <a:off x="989012" y="1828799"/>
            <a:ext cx="10363200" cy="4800601"/>
          </a:xfrm>
        </p:spPr>
        <p:txBody>
          <a:bodyPr>
            <a:normAutofit/>
          </a:bodyPr>
          <a:lstStyle/>
          <a:p>
            <a:r>
              <a:rPr lang="en-US" b="1" dirty="0"/>
              <a:t>The central quality of God is that of love (1 John 4:8).</a:t>
            </a:r>
          </a:p>
          <a:p>
            <a:r>
              <a:rPr lang="en-US" b="1" dirty="0"/>
              <a:t>Christianity is life-affirming, not life denying. Life is a gift, and long life a greater gift (Ps. 91:16). Matter is not evil. Christ came to give His followers abundant life (John 10:10).</a:t>
            </a:r>
          </a:p>
          <a:p>
            <a:r>
              <a:rPr lang="en-US" b="1" dirty="0"/>
              <a:t>Christianity is the only world religion characterizing God as a God of grace to those who believe in Him. Grace [“gift”] is giving more than what is deserved. Mercy is not giving what is deserved. </a:t>
            </a:r>
          </a:p>
          <a:p>
            <a:pPr lvl="1"/>
            <a:r>
              <a:rPr lang="en-US" b="1" dirty="0"/>
              <a:t>“Pure Land” Buddhism, a school of Mahayana Buddhism, does characterize </a:t>
            </a:r>
            <a:r>
              <a:rPr lang="en-US" b="1" dirty="0" err="1"/>
              <a:t>Amida</a:t>
            </a:r>
            <a:r>
              <a:rPr lang="en-US" b="1" dirty="0"/>
              <a:t> Buddha as a god of grace. </a:t>
            </a:r>
            <a:r>
              <a:rPr lang="en-US" altLang="en-US" sz="1000" dirty="0"/>
              <a:t>“Buddhism,” David Bentley-Taylor and Clark B. </a:t>
            </a:r>
            <a:r>
              <a:rPr lang="en-US" altLang="en-US" sz="1000" dirty="0" err="1"/>
              <a:t>Offner</a:t>
            </a:r>
            <a:r>
              <a:rPr lang="en-US" altLang="en-US" sz="1000" dirty="0"/>
              <a:t>, </a:t>
            </a:r>
            <a:r>
              <a:rPr lang="en-US" altLang="en-US" sz="1000" dirty="0" err="1"/>
              <a:t>ch.</a:t>
            </a:r>
            <a:r>
              <a:rPr lang="en-US" altLang="en-US" sz="1000" dirty="0"/>
              <a:t> 5 in </a:t>
            </a:r>
            <a:r>
              <a:rPr lang="en-US" altLang="en-US" sz="1000" i="1" dirty="0"/>
              <a:t>The World’s Religions</a:t>
            </a:r>
            <a:r>
              <a:rPr lang="en-US" altLang="en-US" sz="1000" dirty="0"/>
              <a:t>, Sir Norman Anderson, Ed., ISBN: 0802816363, p. 185-186.</a:t>
            </a:r>
          </a:p>
        </p:txBody>
      </p:sp>
      <p:sp>
        <p:nvSpPr>
          <p:cNvPr id="4" name="Slide Number Placeholder 3"/>
          <p:cNvSpPr>
            <a:spLocks noGrp="1"/>
          </p:cNvSpPr>
          <p:nvPr>
            <p:ph type="sldNum" sz="quarter" idx="12"/>
          </p:nvPr>
        </p:nvSpPr>
        <p:spPr/>
        <p:txBody>
          <a:bodyPr/>
          <a:lstStyle/>
          <a:p>
            <a:fld id="{F36C87F6-986D-49E6-AF40-1B3A1EE8064D}" type="slidenum">
              <a:rPr lang="en-US" smtClean="0"/>
              <a:t>6</a:t>
            </a:fld>
            <a:endParaRPr lang="en-US"/>
          </a:p>
        </p:txBody>
      </p:sp>
    </p:spTree>
    <p:extLst>
      <p:ext uri="{BB962C8B-B14F-4D97-AF65-F5344CB8AC3E}">
        <p14:creationId xmlns:p14="http://schemas.microsoft.com/office/powerpoint/2010/main" val="12048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08012" y="0"/>
            <a:ext cx="10134600" cy="990600"/>
          </a:xfrm>
        </p:spPr>
        <p:txBody>
          <a:bodyPr>
            <a:normAutofit fontScale="90000"/>
          </a:bodyPr>
          <a:lstStyle/>
          <a:p>
            <a:pPr eaLnBrk="1" hangingPunct="1"/>
            <a:r>
              <a:rPr lang="en-US" altLang="en-US" dirty="0"/>
              <a:t>Christianity is the most global religion</a:t>
            </a:r>
          </a:p>
        </p:txBody>
      </p:sp>
      <p:sp>
        <p:nvSpPr>
          <p:cNvPr id="56323" name="Rectangle 3"/>
          <p:cNvSpPr>
            <a:spLocks noGrp="1" noChangeArrowheads="1"/>
          </p:cNvSpPr>
          <p:nvPr>
            <p:ph idx="1"/>
          </p:nvPr>
        </p:nvSpPr>
        <p:spPr>
          <a:xfrm>
            <a:off x="1751012" y="1371600"/>
            <a:ext cx="8763000" cy="5334000"/>
          </a:xfrm>
        </p:spPr>
        <p:txBody>
          <a:bodyPr>
            <a:normAutofit/>
          </a:bodyPr>
          <a:lstStyle/>
          <a:p>
            <a:r>
              <a:rPr lang="en-US" b="1" dirty="0"/>
              <a:t>Christianity is the most clearly globally oriented faith. Followers are to extend the Kingdom of God everywhere on the planet (Mat 28:18-20). Islam came to have global aspirations, but the Bible </a:t>
            </a:r>
            <a:r>
              <a:rPr lang="en-US" b="1"/>
              <a:t>instilled it </a:t>
            </a:r>
            <a:r>
              <a:rPr lang="en-US" b="1" dirty="0"/>
              <a:t>from the beginning. Hindus focus upon India. Buddhists may try to keep other religions away from where they currently dominate. </a:t>
            </a:r>
            <a:endParaRPr lang="en-US" altLang="en-US" dirty="0"/>
          </a:p>
          <a:p>
            <a:pPr eaLnBrk="1" hangingPunct="1">
              <a:lnSpc>
                <a:spcPct val="90000"/>
              </a:lnSpc>
            </a:pPr>
            <a:r>
              <a:rPr lang="en-US" altLang="en-US" b="1" dirty="0"/>
              <a:t>Christianity is the best-distributed religion on the planet. Christians are found in all 238 countries and Christians are found in at least 11,500 of Earth’s 12,600 ethnic language groups. Christianity is the largest religion in 5 of the 6 continents (Asia is the exception).</a:t>
            </a:r>
          </a:p>
          <a:p>
            <a:pPr lvl="1" eaLnBrk="1" hangingPunct="1">
              <a:lnSpc>
                <a:spcPct val="90000"/>
              </a:lnSpc>
            </a:pPr>
            <a:r>
              <a:rPr lang="en-US" altLang="en-US" sz="1600" dirty="0"/>
              <a:t>Michael </a:t>
            </a:r>
            <a:r>
              <a:rPr lang="en-US" altLang="en-US" sz="1600" dirty="0" err="1"/>
              <a:t>Jaffarian</a:t>
            </a:r>
            <a:r>
              <a:rPr lang="en-US" altLang="en-US" sz="1600" dirty="0"/>
              <a:t>, “The demographics of world religions entering the 21st century,” in </a:t>
            </a:r>
            <a:r>
              <a:rPr lang="en-US" altLang="en-US" sz="1600" i="1" dirty="0"/>
              <a:t>Between past &amp; future</a:t>
            </a:r>
            <a:r>
              <a:rPr lang="en-US" altLang="en-US" sz="1600" dirty="0"/>
              <a:t>, J. Bonk ed. 2003, pp. 261-62.</a:t>
            </a:r>
            <a:endParaRPr lang="en-US" altLang="en-US" dirty="0"/>
          </a:p>
          <a:p>
            <a:pPr eaLnBrk="1" hangingPunct="1">
              <a:lnSpc>
                <a:spcPct val="90000"/>
              </a:lnSpc>
            </a:pPr>
            <a:endParaRPr lang="en-US" altLang="en-US" sz="1600" dirty="0"/>
          </a:p>
        </p:txBody>
      </p:sp>
    </p:spTree>
    <p:extLst>
      <p:ext uri="{BB962C8B-B14F-4D97-AF65-F5344CB8AC3E}">
        <p14:creationId xmlns:p14="http://schemas.microsoft.com/office/powerpoint/2010/main" val="365728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wheel(4)">
                                      <p:cBhvr>
                                        <p:cTn id="7" dur="2000"/>
                                        <p:tgtEl>
                                          <p:spTgt spid="563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wheel(4)">
                                      <p:cBhvr>
                                        <p:cTn id="12" dur="2000"/>
                                        <p:tgtEl>
                                          <p:spTgt spid="56323">
                                            <p:txEl>
                                              <p:pRg st="0" end="0"/>
                                            </p:txEl>
                                          </p:spTgt>
                                        </p:tgtEl>
                                      </p:cBhvr>
                                    </p:animEffect>
                                  </p:childTnLst>
                                </p:cTn>
                              </p:par>
                              <p:par>
                                <p:cTn id="13" presetID="21" presetClass="entr" presetSubtype="4" fill="hold" nodeType="with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animEffect transition="in" filter="wheel(4)">
                                      <p:cBhvr>
                                        <p:cTn id="15" dur="20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b="0" dirty="0">
                <a:latin typeface="Century Gothic" panose="020B0502020202020204" pitchFamily="34" charset="0"/>
              </a:rPr>
              <a:t>Islam’s Founder: Muhammed’s Early Years</a:t>
            </a:r>
          </a:p>
        </p:txBody>
      </p:sp>
      <p:sp>
        <p:nvSpPr>
          <p:cNvPr id="39939" name="Content Placeholder 2"/>
          <p:cNvSpPr>
            <a:spLocks noGrp="1"/>
          </p:cNvSpPr>
          <p:nvPr>
            <p:ph idx="1"/>
          </p:nvPr>
        </p:nvSpPr>
        <p:spPr>
          <a:xfrm>
            <a:off x="531812" y="1600200"/>
            <a:ext cx="10820400" cy="5257800"/>
          </a:xfrm>
        </p:spPr>
        <p:txBody>
          <a:bodyPr/>
          <a:lstStyle/>
          <a:p>
            <a:pPr eaLnBrk="1" hangingPunct="1"/>
            <a:r>
              <a:rPr lang="en-US" altLang="en-US" sz="2800" dirty="0">
                <a:latin typeface="Century Gothic" panose="020B0502020202020204" pitchFamily="34" charset="0"/>
              </a:rPr>
              <a:t>Born around 570 AD, he was raised after age 6 by relatives. </a:t>
            </a:r>
          </a:p>
          <a:p>
            <a:pPr lvl="1" eaLnBrk="1" hangingPunct="1"/>
            <a:r>
              <a:rPr lang="en-US" altLang="en-US" sz="2400" dirty="0">
                <a:latin typeface="Century Gothic" panose="020B0502020202020204" pitchFamily="34" charset="0"/>
              </a:rPr>
              <a:t>During his youth he came into contact with Jews and Christians of various persuasions (including Nestorians), very probably leading him to a belief in one God, in contrast to the polytheism of his tribe. </a:t>
            </a:r>
            <a:endParaRPr lang="en-US" altLang="en-US" sz="1400" dirty="0">
              <a:latin typeface="Century Gothic" panose="020B0502020202020204" pitchFamily="34" charset="0"/>
            </a:endParaRPr>
          </a:p>
          <a:p>
            <a:pPr lvl="1" eaLnBrk="1" hangingPunct="1"/>
            <a:r>
              <a:rPr lang="en-US" altLang="en-US" sz="2400" dirty="0">
                <a:latin typeface="Century Gothic" panose="020B0502020202020204" pitchFamily="34" charset="0"/>
              </a:rPr>
              <a:t>At 25 he married a rich widow named Khadija, with whom he lived until she died twenty-five years later. Of the 5-6 children they had, only Fatima survived her father.</a:t>
            </a:r>
          </a:p>
          <a:p>
            <a:pPr lvl="2" eaLnBrk="1" hangingPunct="1"/>
            <a:r>
              <a:rPr lang="en-US" altLang="en-US" sz="2000" dirty="0">
                <a:latin typeface="Century Gothic" panose="020B0502020202020204" pitchFamily="34" charset="0"/>
              </a:rPr>
              <a:t>Now 40, he thought much about the coming judgment day and hell, meditating in the wilderness. Tradition provides that after several days in a cave near Mt. Hira and Mecca, an angelic vision compelled him to recite a revelation.</a:t>
            </a:r>
            <a:r>
              <a:rPr lang="en-US" altLang="en-US" sz="1400" dirty="0"/>
              <a:t> Norman Anderson, “Islam,” </a:t>
            </a:r>
            <a:r>
              <a:rPr lang="en-US" altLang="en-US" sz="1400" dirty="0" err="1"/>
              <a:t>ch.</a:t>
            </a:r>
            <a:r>
              <a:rPr lang="en-US" altLang="en-US" sz="1400" dirty="0"/>
              <a:t> 3 in </a:t>
            </a:r>
            <a:r>
              <a:rPr lang="en-US" altLang="en-US" sz="1400" i="1" dirty="0"/>
              <a:t>The World’s Religions</a:t>
            </a:r>
            <a:r>
              <a:rPr lang="en-US" altLang="en-US" sz="1400" dirty="0"/>
              <a:t>, ISBN: 0851113141, re: 1989, p. 93; J. </a:t>
            </a:r>
            <a:r>
              <a:rPr lang="en-US" altLang="en-US" sz="1400" dirty="0" err="1"/>
              <a:t>Noss</a:t>
            </a:r>
            <a:r>
              <a:rPr lang="en-US" altLang="en-US" sz="1400" dirty="0"/>
              <a:t> &amp; D. </a:t>
            </a:r>
            <a:r>
              <a:rPr lang="en-US" altLang="en-US" sz="1400" dirty="0" err="1"/>
              <a:t>Noss</a:t>
            </a:r>
            <a:r>
              <a:rPr lang="en-US" altLang="en-US" sz="1400" dirty="0"/>
              <a:t>, </a:t>
            </a:r>
            <a:r>
              <a:rPr lang="en-US" altLang="en-US" sz="1400" i="1" dirty="0"/>
              <a:t>Man’s Religions</a:t>
            </a:r>
            <a:r>
              <a:rPr lang="en-US" altLang="en-US" sz="1400" dirty="0"/>
              <a:t>, 7</a:t>
            </a:r>
            <a:r>
              <a:rPr lang="en-US" altLang="en-US" sz="1400" baseline="30000" dirty="0"/>
              <a:t>th</a:t>
            </a:r>
            <a:r>
              <a:rPr lang="en-US" altLang="en-US" sz="1400" dirty="0"/>
              <a:t> Ed., p. 501-502</a:t>
            </a:r>
            <a:r>
              <a:rPr lang="en-US" altLang="en-US" sz="2000" dirty="0"/>
              <a:t>.</a:t>
            </a:r>
          </a:p>
        </p:txBody>
      </p:sp>
      <p:sp>
        <p:nvSpPr>
          <p:cNvPr id="399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60410CC9-BFA6-4A7B-9128-DBBBAC69700C}" type="slidenum">
              <a:rPr lang="en-US" altLang="en-US" sz="1400">
                <a:solidFill>
                  <a:srgbClr val="000000"/>
                </a:solidFill>
                <a:cs typeface="Arial" panose="020B0604020202020204" pitchFamily="34" charset="0"/>
              </a:rPr>
              <a:pPr fontAlgn="base">
                <a:spcBef>
                  <a:spcPct val="0"/>
                </a:spcBef>
                <a:spcAft>
                  <a:spcPct val="0"/>
                </a:spcAft>
                <a:buNone/>
              </a:pPr>
              <a:t>8</a:t>
            </a:fld>
            <a:endParaRPr lang="en-US"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385147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9441" y="381000"/>
            <a:ext cx="10969943" cy="685800"/>
          </a:xfrm>
        </p:spPr>
        <p:txBody>
          <a:bodyPr/>
          <a:lstStyle/>
          <a:p>
            <a:pPr eaLnBrk="1" hangingPunct="1"/>
            <a:r>
              <a:rPr lang="en-US" altLang="en-US" b="0" dirty="0">
                <a:latin typeface="Century Gothic" panose="020B0502020202020204" pitchFamily="34" charset="0"/>
              </a:rPr>
              <a:t>Muhammad: Coming Into Power</a:t>
            </a:r>
          </a:p>
        </p:txBody>
      </p:sp>
      <p:sp>
        <p:nvSpPr>
          <p:cNvPr id="41987" name="Content Placeholder 2"/>
          <p:cNvSpPr>
            <a:spLocks noGrp="1"/>
          </p:cNvSpPr>
          <p:nvPr>
            <p:ph idx="1"/>
          </p:nvPr>
        </p:nvSpPr>
        <p:spPr>
          <a:xfrm>
            <a:off x="989012" y="1447800"/>
            <a:ext cx="9906000" cy="5181600"/>
          </a:xfrm>
        </p:spPr>
        <p:txBody>
          <a:bodyPr/>
          <a:lstStyle/>
          <a:p>
            <a:pPr eaLnBrk="1" hangingPunct="1"/>
            <a:r>
              <a:rPr lang="en-US" altLang="en-US" sz="2800" dirty="0">
                <a:latin typeface="Century Gothic" panose="020B0502020202020204" pitchFamily="34" charset="0"/>
              </a:rPr>
              <a:t>He at first doubted that the visions were from God through the angel Gabriel, but Khadija, together with others, encouraged him, and he came to confidence that he was both prophet and apostle of the God of the Jews and Christians, but to the Arabs. </a:t>
            </a:r>
            <a:r>
              <a:rPr lang="en-US" altLang="en-US" sz="1400" dirty="0" err="1">
                <a:latin typeface="Century Gothic" panose="020B0502020202020204" pitchFamily="34" charset="0"/>
              </a:rPr>
              <a:t>Noss</a:t>
            </a:r>
            <a:r>
              <a:rPr lang="en-US" altLang="en-US" sz="1400" dirty="0">
                <a:latin typeface="Century Gothic" panose="020B0502020202020204" pitchFamily="34" charset="0"/>
              </a:rPr>
              <a:t>, p. 503; Anderson, p. 96.</a:t>
            </a:r>
          </a:p>
          <a:p>
            <a:pPr lvl="1" eaLnBrk="1" hangingPunct="1"/>
            <a:r>
              <a:rPr lang="en-US" altLang="en-US" sz="2400" dirty="0">
                <a:latin typeface="Century Gothic" panose="020B0502020202020204" pitchFamily="34" charset="0"/>
              </a:rPr>
              <a:t>Early </a:t>
            </a:r>
            <a:r>
              <a:rPr lang="en-US" altLang="en-US" sz="2400" dirty="0" err="1">
                <a:latin typeface="Century Gothic" panose="020B0502020202020204" pitchFamily="34" charset="0"/>
              </a:rPr>
              <a:t>Suras</a:t>
            </a:r>
            <a:r>
              <a:rPr lang="en-US" altLang="en-US" sz="2400" dirty="0">
                <a:latin typeface="Century Gothic" panose="020B0502020202020204" pitchFamily="34" charset="0"/>
              </a:rPr>
              <a:t> seem to emphasize divine judgment, while later ones the unity and otherness of God. </a:t>
            </a:r>
            <a:r>
              <a:rPr lang="en-US" altLang="en-US" sz="1400" dirty="0">
                <a:latin typeface="Century Gothic" panose="020B0502020202020204" pitchFamily="34" charset="0"/>
              </a:rPr>
              <a:t>Anderson, p. 94</a:t>
            </a:r>
          </a:p>
          <a:p>
            <a:pPr lvl="1" eaLnBrk="1" hangingPunct="1"/>
            <a:r>
              <a:rPr lang="en-US" altLang="en-US" sz="2400" dirty="0">
                <a:latin typeface="Century Gothic" panose="020B0502020202020204" pitchFamily="34" charset="0"/>
              </a:rPr>
              <a:t>After being largely rejected in his own city of Mecca, he migrated (</a:t>
            </a:r>
            <a:r>
              <a:rPr lang="en-US" altLang="en-US" sz="2400" i="1" dirty="0" err="1">
                <a:latin typeface="Century Gothic" panose="020B0502020202020204" pitchFamily="34" charset="0"/>
              </a:rPr>
              <a:t>hijra</a:t>
            </a:r>
            <a:r>
              <a:rPr lang="en-US" altLang="en-US" sz="2400" dirty="0">
                <a:latin typeface="Century Gothic" panose="020B0502020202020204" pitchFamily="34" charset="0"/>
              </a:rPr>
              <a:t>) eventually to Medina in 622, and there was given full authority as prophet and virtual king. Nine years later he conquered Mecca and became the leading Arab of their peninsula. </a:t>
            </a:r>
            <a:r>
              <a:rPr lang="en-US" altLang="en-US" sz="1400" dirty="0"/>
              <a:t>Anderson, pp. 94-96.</a:t>
            </a:r>
          </a:p>
        </p:txBody>
      </p:sp>
      <p:sp>
        <p:nvSpPr>
          <p:cNvPr id="419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60061F47-3EB1-406D-97BF-20A579929AAD}" type="slidenum">
              <a:rPr lang="en-US" altLang="en-US" sz="1400">
                <a:solidFill>
                  <a:srgbClr val="000000"/>
                </a:solidFill>
                <a:cs typeface="Arial" panose="020B0604020202020204" pitchFamily="34" charset="0"/>
              </a:rPr>
              <a:pPr fontAlgn="base">
                <a:spcBef>
                  <a:spcPct val="0"/>
                </a:spcBef>
                <a:spcAft>
                  <a:spcPct val="0"/>
                </a:spcAft>
                <a:buNone/>
              </a:pPr>
              <a:t>9</a:t>
            </a:fld>
            <a:endParaRPr lang="en-US"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3552231366"/>
      </p:ext>
    </p:extLst>
  </p:cSld>
  <p:clrMapOvr>
    <a:masterClrMapping/>
  </p:clrMapOvr>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World  presentation (widescreen).potx" id="{6FD2C32E-565A-4F51-8C38-826F1B24AA7D}" vid="{06379D18-BA11-4F05-84DF-EB681B68D4F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Religion_0929 print PowerPlugs Templates for PowerPoint">
  <a:themeElements>
    <a:clrScheme name="Default Design 12">
      <a:dk1>
        <a:srgbClr val="000000"/>
      </a:dk1>
      <a:lt1>
        <a:srgbClr val="FFFFFF"/>
      </a:lt1>
      <a:dk2>
        <a:srgbClr val="000000"/>
      </a:dk2>
      <a:lt2>
        <a:srgbClr val="B2B2B2"/>
      </a:lt2>
      <a:accent1>
        <a:srgbClr val="9F8748"/>
      </a:accent1>
      <a:accent2>
        <a:srgbClr val="F4BE57"/>
      </a:accent2>
      <a:accent3>
        <a:srgbClr val="FFFFFF"/>
      </a:accent3>
      <a:accent4>
        <a:srgbClr val="000000"/>
      </a:accent4>
      <a:accent5>
        <a:srgbClr val="CDC3B1"/>
      </a:accent5>
      <a:accent6>
        <a:srgbClr val="DDAC4E"/>
      </a:accent6>
      <a:hlink>
        <a:srgbClr val="FF9933"/>
      </a:hlink>
      <a:folHlink>
        <a:srgbClr val="B88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B2B2B2"/>
        </a:lt2>
        <a:accent1>
          <a:srgbClr val="9F8748"/>
        </a:accent1>
        <a:accent2>
          <a:srgbClr val="F4BE57"/>
        </a:accent2>
        <a:accent3>
          <a:srgbClr val="FFFFFF"/>
        </a:accent3>
        <a:accent4>
          <a:srgbClr val="000000"/>
        </a:accent4>
        <a:accent5>
          <a:srgbClr val="CDC3B1"/>
        </a:accent5>
        <a:accent6>
          <a:srgbClr val="DDAC4E"/>
        </a:accent6>
        <a:hlink>
          <a:srgbClr val="FF9933"/>
        </a:hlink>
        <a:folHlink>
          <a:srgbClr val="B888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Islam_0804 print PowerPlugs Templates for PowerPoint">
  <a:themeElements>
    <a:clrScheme name="Default Design 12">
      <a:dk1>
        <a:srgbClr val="000000"/>
      </a:dk1>
      <a:lt1>
        <a:srgbClr val="FFFFFF"/>
      </a:lt1>
      <a:dk2>
        <a:srgbClr val="000000"/>
      </a:dk2>
      <a:lt2>
        <a:srgbClr val="B2B2B2"/>
      </a:lt2>
      <a:accent1>
        <a:srgbClr val="3C5A50"/>
      </a:accent1>
      <a:accent2>
        <a:srgbClr val="E1AF56"/>
      </a:accent2>
      <a:accent3>
        <a:srgbClr val="FFFFFF"/>
      </a:accent3>
      <a:accent4>
        <a:srgbClr val="000000"/>
      </a:accent4>
      <a:accent5>
        <a:srgbClr val="AFB5B3"/>
      </a:accent5>
      <a:accent6>
        <a:srgbClr val="CC9E4D"/>
      </a:accent6>
      <a:hlink>
        <a:srgbClr val="FF9933"/>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B2B2B2"/>
        </a:lt2>
        <a:accent1>
          <a:srgbClr val="3C5A50"/>
        </a:accent1>
        <a:accent2>
          <a:srgbClr val="E1AF56"/>
        </a:accent2>
        <a:accent3>
          <a:srgbClr val="FFFFFF"/>
        </a:accent3>
        <a:accent4>
          <a:srgbClr val="000000"/>
        </a:accent4>
        <a:accent5>
          <a:srgbClr val="AFB5B3"/>
        </a:accent5>
        <a:accent6>
          <a:srgbClr val="CC9E4D"/>
        </a:accent6>
        <a:hlink>
          <a:srgbClr val="FF9933"/>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4.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induism_0113 Print PowerPlugs Templates for PowerPoint">
  <a:themeElements>
    <a:clrScheme name="Default Design 12">
      <a:dk1>
        <a:srgbClr val="000000"/>
      </a:dk1>
      <a:lt1>
        <a:srgbClr val="FFFFFF"/>
      </a:lt1>
      <a:dk2>
        <a:srgbClr val="000000"/>
      </a:dk2>
      <a:lt2>
        <a:srgbClr val="B2B2B2"/>
      </a:lt2>
      <a:accent1>
        <a:srgbClr val="40724B"/>
      </a:accent1>
      <a:accent2>
        <a:srgbClr val="6E6E45"/>
      </a:accent2>
      <a:accent3>
        <a:srgbClr val="FFFFFF"/>
      </a:accent3>
      <a:accent4>
        <a:srgbClr val="000000"/>
      </a:accent4>
      <a:accent5>
        <a:srgbClr val="AFBCB1"/>
      </a:accent5>
      <a:accent6>
        <a:srgbClr val="63633E"/>
      </a:accent6>
      <a:hlink>
        <a:srgbClr val="FF9933"/>
      </a:hlink>
      <a:folHlink>
        <a:srgbClr val="CC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B2B2B2"/>
        </a:lt2>
        <a:accent1>
          <a:srgbClr val="40724B"/>
        </a:accent1>
        <a:accent2>
          <a:srgbClr val="6E6E45"/>
        </a:accent2>
        <a:accent3>
          <a:srgbClr val="FFFFFF"/>
        </a:accent3>
        <a:accent4>
          <a:srgbClr val="000000"/>
        </a:accent4>
        <a:accent5>
          <a:srgbClr val="AFBCB1"/>
        </a:accent5>
        <a:accent6>
          <a:srgbClr val="63633E"/>
        </a:accent6>
        <a:hlink>
          <a:srgbClr val="FF9933"/>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eligion_0929 print PowerPlugs Templates for PowerPoint">
  <a:themeElements>
    <a:clrScheme name="Default Design 12">
      <a:dk1>
        <a:srgbClr val="000000"/>
      </a:dk1>
      <a:lt1>
        <a:srgbClr val="FFFFFF"/>
      </a:lt1>
      <a:dk2>
        <a:srgbClr val="000000"/>
      </a:dk2>
      <a:lt2>
        <a:srgbClr val="B2B2B2"/>
      </a:lt2>
      <a:accent1>
        <a:srgbClr val="9F8748"/>
      </a:accent1>
      <a:accent2>
        <a:srgbClr val="F4BE57"/>
      </a:accent2>
      <a:accent3>
        <a:srgbClr val="FFFFFF"/>
      </a:accent3>
      <a:accent4>
        <a:srgbClr val="000000"/>
      </a:accent4>
      <a:accent5>
        <a:srgbClr val="CDC3B1"/>
      </a:accent5>
      <a:accent6>
        <a:srgbClr val="DDAC4E"/>
      </a:accent6>
      <a:hlink>
        <a:srgbClr val="FF9933"/>
      </a:hlink>
      <a:folHlink>
        <a:srgbClr val="B88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B2B2B2"/>
        </a:lt2>
        <a:accent1>
          <a:srgbClr val="9F8748"/>
        </a:accent1>
        <a:accent2>
          <a:srgbClr val="F4BE57"/>
        </a:accent2>
        <a:accent3>
          <a:srgbClr val="FFFFFF"/>
        </a:accent3>
        <a:accent4>
          <a:srgbClr val="000000"/>
        </a:accent4>
        <a:accent5>
          <a:srgbClr val="CDC3B1"/>
        </a:accent5>
        <a:accent6>
          <a:srgbClr val="DDAC4E"/>
        </a:accent6>
        <a:hlink>
          <a:srgbClr val="FF9933"/>
        </a:hlink>
        <a:folHlink>
          <a:srgbClr val="B88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Religion_0111 Print PowerPlugs Templates for PowerPoint">
  <a:themeElements>
    <a:clrScheme name="Default Design 12">
      <a:dk1>
        <a:srgbClr val="000000"/>
      </a:dk1>
      <a:lt1>
        <a:srgbClr val="FFFFFF"/>
      </a:lt1>
      <a:dk2>
        <a:srgbClr val="FFFFFF"/>
      </a:dk2>
      <a:lt2>
        <a:srgbClr val="B2B2B2"/>
      </a:lt2>
      <a:accent1>
        <a:srgbClr val="B80405"/>
      </a:accent1>
      <a:accent2>
        <a:srgbClr val="DFC220"/>
      </a:accent2>
      <a:accent3>
        <a:srgbClr val="FFFFFF"/>
      </a:accent3>
      <a:accent4>
        <a:srgbClr val="000000"/>
      </a:accent4>
      <a:accent5>
        <a:srgbClr val="D8AAAA"/>
      </a:accent5>
      <a:accent6>
        <a:srgbClr val="CAB01C"/>
      </a:accent6>
      <a:hlink>
        <a:srgbClr val="FF9933"/>
      </a:hlink>
      <a:folHlink>
        <a:srgbClr val="CC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FFFFFF"/>
        </a:dk2>
        <a:lt2>
          <a:srgbClr val="B2B2B2"/>
        </a:lt2>
        <a:accent1>
          <a:srgbClr val="B80405"/>
        </a:accent1>
        <a:accent2>
          <a:srgbClr val="DFC220"/>
        </a:accent2>
        <a:accent3>
          <a:srgbClr val="FFFFFF"/>
        </a:accent3>
        <a:accent4>
          <a:srgbClr val="000000"/>
        </a:accent4>
        <a:accent5>
          <a:srgbClr val="D8AAAA"/>
        </a:accent5>
        <a:accent6>
          <a:srgbClr val="CAB01C"/>
        </a:accent6>
        <a:hlink>
          <a:srgbClr val="FF9933"/>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slam_0804 print PowerPlugs Templates for PowerPoint">
  <a:themeElements>
    <a:clrScheme name="Default Design 12">
      <a:dk1>
        <a:srgbClr val="000000"/>
      </a:dk1>
      <a:lt1>
        <a:srgbClr val="FFFFFF"/>
      </a:lt1>
      <a:dk2>
        <a:srgbClr val="000000"/>
      </a:dk2>
      <a:lt2>
        <a:srgbClr val="B2B2B2"/>
      </a:lt2>
      <a:accent1>
        <a:srgbClr val="3C5A50"/>
      </a:accent1>
      <a:accent2>
        <a:srgbClr val="E1AF56"/>
      </a:accent2>
      <a:accent3>
        <a:srgbClr val="FFFFFF"/>
      </a:accent3>
      <a:accent4>
        <a:srgbClr val="000000"/>
      </a:accent4>
      <a:accent5>
        <a:srgbClr val="AFB5B3"/>
      </a:accent5>
      <a:accent6>
        <a:srgbClr val="CC9E4D"/>
      </a:accent6>
      <a:hlink>
        <a:srgbClr val="FF9933"/>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B2B2B2"/>
        </a:lt2>
        <a:accent1>
          <a:srgbClr val="3C5A50"/>
        </a:accent1>
        <a:accent2>
          <a:srgbClr val="E1AF56"/>
        </a:accent2>
        <a:accent3>
          <a:srgbClr val="FFFFFF"/>
        </a:accent3>
        <a:accent4>
          <a:srgbClr val="000000"/>
        </a:accent4>
        <a:accent5>
          <a:srgbClr val="AFB5B3"/>
        </a:accent5>
        <a:accent6>
          <a:srgbClr val="CC9E4D"/>
        </a:accent6>
        <a:hlink>
          <a:srgbClr val="FF9933"/>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frica002 PowerPlugs Templates for PowerPoint">
  <a:themeElements>
    <a:clrScheme name="Default Design 1">
      <a:dk1>
        <a:srgbClr val="220011"/>
      </a:dk1>
      <a:lt1>
        <a:srgbClr val="FFFFFF"/>
      </a:lt1>
      <a:dk2>
        <a:srgbClr val="EF923D"/>
      </a:dk2>
      <a:lt2>
        <a:srgbClr val="FFFFFF"/>
      </a:lt2>
      <a:accent1>
        <a:srgbClr val="DCD3C6"/>
      </a:accent1>
      <a:accent2>
        <a:srgbClr val="7E6350"/>
      </a:accent2>
      <a:accent3>
        <a:srgbClr val="F6C7AF"/>
      </a:accent3>
      <a:accent4>
        <a:srgbClr val="DADADA"/>
      </a:accent4>
      <a:accent5>
        <a:srgbClr val="EBE6DF"/>
      </a:accent5>
      <a:accent6>
        <a:srgbClr val="725948"/>
      </a:accent6>
      <a:hlink>
        <a:srgbClr val="F8940E"/>
      </a:hlink>
      <a:folHlink>
        <a:srgbClr val="7244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220011"/>
        </a:dk1>
        <a:lt1>
          <a:srgbClr val="FFFFFF"/>
        </a:lt1>
        <a:dk2>
          <a:srgbClr val="EF923D"/>
        </a:dk2>
        <a:lt2>
          <a:srgbClr val="FFFFFF"/>
        </a:lt2>
        <a:accent1>
          <a:srgbClr val="DCD3C6"/>
        </a:accent1>
        <a:accent2>
          <a:srgbClr val="7E6350"/>
        </a:accent2>
        <a:accent3>
          <a:srgbClr val="F6C7AF"/>
        </a:accent3>
        <a:accent4>
          <a:srgbClr val="DADADA"/>
        </a:accent4>
        <a:accent5>
          <a:srgbClr val="EBE6DF"/>
        </a:accent5>
        <a:accent6>
          <a:srgbClr val="725948"/>
        </a:accent6>
        <a:hlink>
          <a:srgbClr val="F8940E"/>
        </a:hlink>
        <a:folHlink>
          <a:srgbClr val="7244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slam_0810 print PowerPlugs Templates for PowerPoint">
  <a:themeElements>
    <a:clrScheme name="Default Design 12">
      <a:dk1>
        <a:srgbClr val="000000"/>
      </a:dk1>
      <a:lt1>
        <a:srgbClr val="FFFFFF"/>
      </a:lt1>
      <a:dk2>
        <a:srgbClr val="FFFFFF"/>
      </a:dk2>
      <a:lt2>
        <a:srgbClr val="B2B2B2"/>
      </a:lt2>
      <a:accent1>
        <a:srgbClr val="317157"/>
      </a:accent1>
      <a:accent2>
        <a:srgbClr val="A68556"/>
      </a:accent2>
      <a:accent3>
        <a:srgbClr val="FFFFFF"/>
      </a:accent3>
      <a:accent4>
        <a:srgbClr val="000000"/>
      </a:accent4>
      <a:accent5>
        <a:srgbClr val="ADBBB4"/>
      </a:accent5>
      <a:accent6>
        <a:srgbClr val="96784D"/>
      </a:accent6>
      <a:hlink>
        <a:srgbClr val="FF9933"/>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FFFFFF"/>
        </a:dk2>
        <a:lt2>
          <a:srgbClr val="B2B2B2"/>
        </a:lt2>
        <a:accent1>
          <a:srgbClr val="317157"/>
        </a:accent1>
        <a:accent2>
          <a:srgbClr val="A68556"/>
        </a:accent2>
        <a:accent3>
          <a:srgbClr val="FFFFFF"/>
        </a:accent3>
        <a:accent4>
          <a:srgbClr val="000000"/>
        </a:accent4>
        <a:accent5>
          <a:srgbClr val="ADBBB4"/>
        </a:accent5>
        <a:accent6>
          <a:srgbClr val="96784D"/>
        </a:accent6>
        <a:hlink>
          <a:srgbClr val="FF9933"/>
        </a:hlink>
        <a:folHlink>
          <a:srgbClr val="9966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World maps series, World  presentation (widescreen)</Template>
  <TotalTime>1428</TotalTime>
  <Words>5749</Words>
  <Application>Microsoft Office PowerPoint</Application>
  <PresentationFormat>Custom</PresentationFormat>
  <Paragraphs>380</Paragraphs>
  <Slides>52</Slides>
  <Notes>21</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52</vt:i4>
      </vt:variant>
    </vt:vector>
  </HeadingPairs>
  <TitlesOfParts>
    <vt:vector size="72" baseType="lpstr">
      <vt:lpstr>Arial</vt:lpstr>
      <vt:lpstr>Calibri</vt:lpstr>
      <vt:lpstr>Calibri Light</vt:lpstr>
      <vt:lpstr>Century Gothic</vt:lpstr>
      <vt:lpstr>Forte</vt:lpstr>
      <vt:lpstr>Gill Sans MT</vt:lpstr>
      <vt:lpstr>Times New Roman</vt:lpstr>
      <vt:lpstr>Wingdings</vt:lpstr>
      <vt:lpstr>World Presentation 16x9</vt:lpstr>
      <vt:lpstr>Office Theme</vt:lpstr>
      <vt:lpstr>Hinduism_0113 Print PowerPlugs Templates for PowerPoint</vt:lpstr>
      <vt:lpstr>Religion_0929 print PowerPlugs Templates for PowerPoint</vt:lpstr>
      <vt:lpstr>1_Religion_0111 Print PowerPlugs Templates for PowerPoint</vt:lpstr>
      <vt:lpstr>Islam_0804 print PowerPlugs Templates for PowerPoint</vt:lpstr>
      <vt:lpstr>africa002 PowerPlugs Templates for PowerPoint</vt:lpstr>
      <vt:lpstr>1_Office Theme</vt:lpstr>
      <vt:lpstr>Islam_0810 print PowerPlugs Templates for PowerPoint</vt:lpstr>
      <vt:lpstr>2_Office Theme</vt:lpstr>
      <vt:lpstr>1_Religion_0929 print PowerPlugs Templates for PowerPoint</vt:lpstr>
      <vt:lpstr>1_Islam_0804 print PowerPlugs Templates for PowerPoint</vt:lpstr>
      <vt:lpstr>The Cross: 4 world religions and Christianity</vt:lpstr>
      <vt:lpstr>For separate treatments of Islam, Hinduism, Buddhism and animism, go to                    www.rmni.org/teaching-resources/powerpoint-presentations/world-religions.html</vt:lpstr>
      <vt:lpstr>What Are the Largest Religions in 2020?</vt:lpstr>
      <vt:lpstr>Christianity differs from other world religions in these ways:</vt:lpstr>
      <vt:lpstr>Uniqueness of Christianity</vt:lpstr>
      <vt:lpstr>Uniqueness of Christianity</vt:lpstr>
      <vt:lpstr>Christianity is the most global religion</vt:lpstr>
      <vt:lpstr>Islam’s Founder: Muhammed’s Early Years</vt:lpstr>
      <vt:lpstr>Muhammad: Coming Into Power</vt:lpstr>
      <vt:lpstr>Comparison of Scriptures</vt:lpstr>
      <vt:lpstr>Scriptures Compared</vt:lpstr>
      <vt:lpstr>Scriptures Compared</vt:lpstr>
      <vt:lpstr>Islam</vt:lpstr>
      <vt:lpstr>PowerPoint Presentation</vt:lpstr>
      <vt:lpstr>PowerPoint Presentation</vt:lpstr>
      <vt:lpstr>Who is a Hindu?</vt:lpstr>
      <vt:lpstr>Hinduism as Philosophy</vt:lpstr>
      <vt:lpstr>Religion                   Philosophy</vt:lpstr>
      <vt:lpstr>Gautama Budda: Hindu Roots—Paths to Enlightenment</vt:lpstr>
      <vt:lpstr>The Middle Path</vt:lpstr>
      <vt:lpstr>Noble Truths 3 &amp; 4</vt:lpstr>
      <vt:lpstr>Who Are Animists (Ethnoreligionists)?</vt:lpstr>
      <vt:lpstr>Religions Based on Beings</vt:lpstr>
      <vt:lpstr>Religion Based on Cosmic Forces</vt:lpstr>
      <vt:lpstr>To understand the Cross of Christ vis-à-vis these religions, we need to examine, in each:</vt:lpstr>
      <vt:lpstr>The Nature of God in Islam</vt:lpstr>
      <vt:lpstr>Hindu God/s</vt:lpstr>
      <vt:lpstr>PowerPoint Presentation</vt:lpstr>
      <vt:lpstr>“God” in Buddhism</vt:lpstr>
      <vt:lpstr>Animism: God</vt:lpstr>
      <vt:lpstr>God of Christians: Nicene Creed 321, 381 AD</vt:lpstr>
      <vt:lpstr>Nature of humans</vt:lpstr>
      <vt:lpstr>Nature of Humans:</vt:lpstr>
      <vt:lpstr>Nature of sin</vt:lpstr>
      <vt:lpstr>Sin in islam</vt:lpstr>
      <vt:lpstr>Hinduism: Karma and Sin</vt:lpstr>
      <vt:lpstr>Cremation on the Ganges is Believed to Undo the Bad Karma of 1,000 Lives</vt:lpstr>
      <vt:lpstr>The Ten Fetters of Theravada Buddhism</vt:lpstr>
      <vt:lpstr>Sin in buddhism</vt:lpstr>
      <vt:lpstr>Sin </vt:lpstr>
      <vt:lpstr>Christ</vt:lpstr>
      <vt:lpstr>Saviors in Buddhism</vt:lpstr>
      <vt:lpstr>Christ</vt:lpstr>
      <vt:lpstr>Salvation/ The cross in Islam</vt:lpstr>
      <vt:lpstr>Salvation in hinduism</vt:lpstr>
      <vt:lpstr>Salvation in Hinduism</vt:lpstr>
      <vt:lpstr>Salvation in Buddhism</vt:lpstr>
      <vt:lpstr>8-Fold Path (3 categories)</vt:lpstr>
      <vt:lpstr>Ways 3-5</vt:lpstr>
      <vt:lpstr>Ways 6-8</vt:lpstr>
      <vt:lpstr>Salvation  </vt:lpstr>
      <vt:lpstr>Witnessing—see also rmni.org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Cross: 4 world religions and christianity</dc:title>
  <dc:creator>Jim Sutherland</dc:creator>
  <cp:lastModifiedBy>Walt Robertson</cp:lastModifiedBy>
  <cp:revision>86</cp:revision>
  <dcterms:created xsi:type="dcterms:W3CDTF">2020-07-08T16:16:22Z</dcterms:created>
  <dcterms:modified xsi:type="dcterms:W3CDTF">2020-07-25T16:57:32Z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