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2"/>
  </p:notesMasterIdLst>
  <p:sldIdLst>
    <p:sldId id="256" r:id="rId2"/>
    <p:sldId id="348" r:id="rId3"/>
    <p:sldId id="345" r:id="rId4"/>
    <p:sldId id="257" r:id="rId5"/>
    <p:sldId id="347" r:id="rId6"/>
    <p:sldId id="343" r:id="rId7"/>
    <p:sldId id="355" r:id="rId8"/>
    <p:sldId id="354" r:id="rId9"/>
    <p:sldId id="346" r:id="rId10"/>
    <p:sldId id="261" r:id="rId11"/>
    <p:sldId id="303" r:id="rId12"/>
    <p:sldId id="320" r:id="rId13"/>
    <p:sldId id="349" r:id="rId14"/>
    <p:sldId id="351" r:id="rId15"/>
    <p:sldId id="356" r:id="rId16"/>
    <p:sldId id="360" r:id="rId17"/>
    <p:sldId id="352" r:id="rId18"/>
    <p:sldId id="353" r:id="rId19"/>
    <p:sldId id="357" r:id="rId20"/>
    <p:sldId id="35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34" autoAdjust="0"/>
    <p:restoredTop sz="94679" autoAdjust="0"/>
  </p:normalViewPr>
  <p:slideViewPr>
    <p:cSldViewPr snapToGrid="0">
      <p:cViewPr varScale="1">
        <p:scale>
          <a:sx n="99" d="100"/>
          <a:sy n="99" d="100"/>
        </p:scale>
        <p:origin x="7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3EDDF-25C1-469F-81BB-8768082ED7E0}" type="datetimeFigureOut">
              <a:rPr lang="en-US" smtClean="0"/>
              <a:t>3/11/2024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CEFE63-4729-4CA7-8832-5DCCDDE7BC46}" type="slidenum">
              <a:rPr lang="en-US" smtClean="0"/>
              <a:t>‹#›</a:t>
            </a:fld>
            <a:endParaRPr lang="en-US"/>
          </a:p>
        </p:txBody>
      </p:sp>
    </p:spTree>
    <p:extLst>
      <p:ext uri="{BB962C8B-B14F-4D97-AF65-F5344CB8AC3E}">
        <p14:creationId xmlns:p14="http://schemas.microsoft.com/office/powerpoint/2010/main" val="375873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1">
            <a:extLst>
              <a:ext uri="{FF2B5EF4-FFF2-40B4-BE49-F238E27FC236}">
                <a16:creationId xmlns:a16="http://schemas.microsoft.com/office/drawing/2014/main" id="{ED7A0FA4-D85E-4E79-B8E0-6F827D25512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DF54AC-6B7E-4E9F-9BB2-C6EBB1E22D0C}" type="datetime1">
              <a:rPr lang="en-US" altLang="en-US" smtClean="0"/>
              <a:pPr>
                <a:spcBef>
                  <a:spcPct val="0"/>
                </a:spcBef>
              </a:pPr>
              <a:t>3/11/2024</a:t>
            </a:fld>
            <a:endParaRPr lang="en-US" altLang="en-US"/>
          </a:p>
        </p:txBody>
      </p:sp>
      <p:sp>
        <p:nvSpPr>
          <p:cNvPr id="52227" name="Rectangle 13">
            <a:extLst>
              <a:ext uri="{FF2B5EF4-FFF2-40B4-BE49-F238E27FC236}">
                <a16:creationId xmlns:a16="http://schemas.microsoft.com/office/drawing/2014/main" id="{018BDB0A-20FD-42B0-BFF1-B9F98AD612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6F2E06E-55B4-4D2D-8B11-21312A1D306B}" type="slidenum">
              <a:rPr lang="en-US" altLang="en-US" smtClean="0"/>
              <a:pPr>
                <a:spcBef>
                  <a:spcPct val="0"/>
                </a:spcBef>
              </a:pPr>
              <a:t>10</a:t>
            </a:fld>
            <a:endParaRPr lang="en-US" altLang="en-US"/>
          </a:p>
        </p:txBody>
      </p:sp>
      <p:sp>
        <p:nvSpPr>
          <p:cNvPr id="52228" name="Rectangle 2">
            <a:extLst>
              <a:ext uri="{FF2B5EF4-FFF2-40B4-BE49-F238E27FC236}">
                <a16:creationId xmlns:a16="http://schemas.microsoft.com/office/drawing/2014/main" id="{46E8A817-FC4D-415A-AD35-A9111D7CFBAA}"/>
              </a:ext>
            </a:extLst>
          </p:cNvPr>
          <p:cNvSpPr>
            <a:spLocks noGrp="1" noRot="1" noChangeAspect="1" noChangeArrowheads="1" noTextEdit="1"/>
          </p:cNvSpPr>
          <p:nvPr>
            <p:ph type="sldImg"/>
          </p:nvPr>
        </p:nvSpPr>
        <p:spPr>
          <a:ln/>
        </p:spPr>
      </p:sp>
      <p:sp>
        <p:nvSpPr>
          <p:cNvPr id="52229" name="Rectangle 3">
            <a:extLst>
              <a:ext uri="{FF2B5EF4-FFF2-40B4-BE49-F238E27FC236}">
                <a16:creationId xmlns:a16="http://schemas.microsoft.com/office/drawing/2014/main" id="{9BE879FA-0C72-4CDD-81A0-386BA5579B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Too much on this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1">
            <a:extLst>
              <a:ext uri="{FF2B5EF4-FFF2-40B4-BE49-F238E27FC236}">
                <a16:creationId xmlns:a16="http://schemas.microsoft.com/office/drawing/2014/main" id="{415737B7-6F26-4F29-971A-CB94EDB7E3F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FC43EC-9408-4592-B583-830296F6485C}" type="datetime1">
              <a:rPr lang="en-US" altLang="en-US" smtClean="0"/>
              <a:pPr>
                <a:spcBef>
                  <a:spcPct val="0"/>
                </a:spcBef>
              </a:pPr>
              <a:t>3/11/2024</a:t>
            </a:fld>
            <a:endParaRPr lang="en-US" altLang="en-US"/>
          </a:p>
        </p:txBody>
      </p:sp>
      <p:sp>
        <p:nvSpPr>
          <p:cNvPr id="66563" name="Rectangle 13">
            <a:extLst>
              <a:ext uri="{FF2B5EF4-FFF2-40B4-BE49-F238E27FC236}">
                <a16:creationId xmlns:a16="http://schemas.microsoft.com/office/drawing/2014/main" id="{03A49F76-6E4B-4D19-B26C-8BBC9BC3DE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6E545-D6DE-4964-A685-216AA87B4465}" type="slidenum">
              <a:rPr lang="en-US" altLang="en-US" smtClean="0"/>
              <a:pPr>
                <a:spcBef>
                  <a:spcPct val="0"/>
                </a:spcBef>
              </a:pPr>
              <a:t>19</a:t>
            </a:fld>
            <a:endParaRPr lang="en-US" altLang="en-US"/>
          </a:p>
        </p:txBody>
      </p:sp>
      <p:sp>
        <p:nvSpPr>
          <p:cNvPr id="66564" name="Rectangle 2">
            <a:extLst>
              <a:ext uri="{FF2B5EF4-FFF2-40B4-BE49-F238E27FC236}">
                <a16:creationId xmlns:a16="http://schemas.microsoft.com/office/drawing/2014/main" id="{269AF861-A5DB-42EB-82A7-C94712142B0D}"/>
              </a:ext>
            </a:extLst>
          </p:cNvPr>
          <p:cNvSpPr>
            <a:spLocks noGrp="1" noRot="1" noChangeAspect="1" noChangeArrowheads="1" noTextEdit="1"/>
          </p:cNvSpPr>
          <p:nvPr>
            <p:ph type="sldImg"/>
          </p:nvPr>
        </p:nvSpPr>
        <p:spPr>
          <a:ln/>
        </p:spPr>
      </p:sp>
      <p:sp>
        <p:nvSpPr>
          <p:cNvPr id="66565" name="Rectangle 3">
            <a:extLst>
              <a:ext uri="{FF2B5EF4-FFF2-40B4-BE49-F238E27FC236}">
                <a16:creationId xmlns:a16="http://schemas.microsoft.com/office/drawing/2014/main" id="{9ADAD9C1-F9D5-4FB1-B572-21B942ED54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more we love God, the more He is able to bless us materially, since we won’t make idols or let His blessings distract us from the Kingdom. God gives us more than our needs,  He also provides our wants—in Thy right hand are pleasures forevermore. He who did not spare His own Son…Ps. 37 delight in the Lord and He will</a:t>
            </a:r>
          </a:p>
        </p:txBody>
      </p:sp>
    </p:spTree>
    <p:extLst>
      <p:ext uri="{BB962C8B-B14F-4D97-AF65-F5344CB8AC3E}">
        <p14:creationId xmlns:p14="http://schemas.microsoft.com/office/powerpoint/2010/main" val="2359248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1">
            <a:extLst>
              <a:ext uri="{FF2B5EF4-FFF2-40B4-BE49-F238E27FC236}">
                <a16:creationId xmlns:a16="http://schemas.microsoft.com/office/drawing/2014/main" id="{415737B7-6F26-4F29-971A-CB94EDB7E3F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FC43EC-9408-4592-B583-830296F6485C}" type="datetime1">
              <a:rPr lang="en-US" altLang="en-US" smtClean="0"/>
              <a:pPr>
                <a:spcBef>
                  <a:spcPct val="0"/>
                </a:spcBef>
              </a:pPr>
              <a:t>3/11/2024</a:t>
            </a:fld>
            <a:endParaRPr lang="en-US" altLang="en-US"/>
          </a:p>
        </p:txBody>
      </p:sp>
      <p:sp>
        <p:nvSpPr>
          <p:cNvPr id="66563" name="Rectangle 13">
            <a:extLst>
              <a:ext uri="{FF2B5EF4-FFF2-40B4-BE49-F238E27FC236}">
                <a16:creationId xmlns:a16="http://schemas.microsoft.com/office/drawing/2014/main" id="{03A49F76-6E4B-4D19-B26C-8BBC9BC3DE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6E545-D6DE-4964-A685-216AA87B4465}" type="slidenum">
              <a:rPr lang="en-US" altLang="en-US" smtClean="0"/>
              <a:pPr>
                <a:spcBef>
                  <a:spcPct val="0"/>
                </a:spcBef>
              </a:pPr>
              <a:t>20</a:t>
            </a:fld>
            <a:endParaRPr lang="en-US" altLang="en-US"/>
          </a:p>
        </p:txBody>
      </p:sp>
      <p:sp>
        <p:nvSpPr>
          <p:cNvPr id="66564" name="Rectangle 2">
            <a:extLst>
              <a:ext uri="{FF2B5EF4-FFF2-40B4-BE49-F238E27FC236}">
                <a16:creationId xmlns:a16="http://schemas.microsoft.com/office/drawing/2014/main" id="{269AF861-A5DB-42EB-82A7-C94712142B0D}"/>
              </a:ext>
            </a:extLst>
          </p:cNvPr>
          <p:cNvSpPr>
            <a:spLocks noGrp="1" noRot="1" noChangeAspect="1" noChangeArrowheads="1" noTextEdit="1"/>
          </p:cNvSpPr>
          <p:nvPr>
            <p:ph type="sldImg"/>
          </p:nvPr>
        </p:nvSpPr>
        <p:spPr>
          <a:ln/>
        </p:spPr>
      </p:sp>
      <p:sp>
        <p:nvSpPr>
          <p:cNvPr id="66565" name="Rectangle 3">
            <a:extLst>
              <a:ext uri="{FF2B5EF4-FFF2-40B4-BE49-F238E27FC236}">
                <a16:creationId xmlns:a16="http://schemas.microsoft.com/office/drawing/2014/main" id="{9ADAD9C1-F9D5-4FB1-B572-21B942ED54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more we love God, the more He is able to bless us materially, since we won’t make idols or let His blessings distract us from the Kingdom. God gives us more than our needs,  He also provides our wants—in Thy right hand are pleasures forevermore. He who did not spare His own Son…Ps. 37 delight in the Lord and He will</a:t>
            </a:r>
          </a:p>
        </p:txBody>
      </p:sp>
    </p:spTree>
    <p:extLst>
      <p:ext uri="{BB962C8B-B14F-4D97-AF65-F5344CB8AC3E}">
        <p14:creationId xmlns:p14="http://schemas.microsoft.com/office/powerpoint/2010/main" val="138164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E9228C0-4968-445D-AF9D-FAB6E83E885D}"/>
              </a:ext>
            </a:extLst>
          </p:cNvPr>
          <p:cNvSpPr>
            <a:spLocks noGrp="1" noRot="1" noChangeAspect="1" noChangeArrowheads="1" noTextEdit="1"/>
          </p:cNvSpPr>
          <p:nvPr>
            <p:ph type="sldImg"/>
          </p:nvPr>
        </p:nvSpPr>
        <p:spPr>
          <a:ln/>
        </p:spPr>
      </p:sp>
      <p:sp>
        <p:nvSpPr>
          <p:cNvPr id="54275" name="Notes Placeholder 2">
            <a:extLst>
              <a:ext uri="{FF2B5EF4-FFF2-40B4-BE49-F238E27FC236}">
                <a16:creationId xmlns:a16="http://schemas.microsoft.com/office/drawing/2014/main" id="{7B6FB2CF-62B8-483C-ABC9-3CA301E656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4276" name="Date Placeholder 3">
            <a:extLst>
              <a:ext uri="{FF2B5EF4-FFF2-40B4-BE49-F238E27FC236}">
                <a16:creationId xmlns:a16="http://schemas.microsoft.com/office/drawing/2014/main" id="{C8ACE425-693B-4484-A8E3-6EAB13220D5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42BA3C9-25FF-4F88-AE41-DEDC366913B5}" type="datetime1">
              <a:rPr lang="en-US" altLang="en-US" smtClean="0"/>
              <a:pPr>
                <a:spcBef>
                  <a:spcPct val="0"/>
                </a:spcBef>
              </a:pPr>
              <a:t>3/11/2024</a:t>
            </a:fld>
            <a:endParaRPr lang="en-US" altLang="en-US"/>
          </a:p>
        </p:txBody>
      </p:sp>
      <p:sp>
        <p:nvSpPr>
          <p:cNvPr id="54277" name="Slide Number Placeholder 4">
            <a:extLst>
              <a:ext uri="{FF2B5EF4-FFF2-40B4-BE49-F238E27FC236}">
                <a16:creationId xmlns:a16="http://schemas.microsoft.com/office/drawing/2014/main" id="{07E6A297-A1B0-401A-A194-40444C37CC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DFAFC6B-F3C0-495E-8706-E2D7F90454E2}" type="slidenum">
              <a:rPr lang="en-US" altLang="en-US" smtClean="0"/>
              <a:pPr>
                <a:spcBef>
                  <a:spcPct val="0"/>
                </a:spcBef>
              </a:pPr>
              <a:t>11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A966328-68AE-43F0-B1B7-47CA1485F173}"/>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8A2ADE8D-5063-4D12-B7D3-E574049AC6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8372" name="Date Placeholder 3">
            <a:extLst>
              <a:ext uri="{FF2B5EF4-FFF2-40B4-BE49-F238E27FC236}">
                <a16:creationId xmlns:a16="http://schemas.microsoft.com/office/drawing/2014/main" id="{4DDA360A-6299-483B-88FA-ED0F729B686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7B4CAB3-E666-4F3A-B0C7-D7F354C7DF81}" type="datetime1">
              <a:rPr lang="en-US" altLang="en-US" smtClean="0"/>
              <a:pPr>
                <a:spcBef>
                  <a:spcPct val="0"/>
                </a:spcBef>
              </a:pPr>
              <a:t>3/11/2024</a:t>
            </a:fld>
            <a:endParaRPr lang="en-US" altLang="en-US"/>
          </a:p>
        </p:txBody>
      </p:sp>
      <p:sp>
        <p:nvSpPr>
          <p:cNvPr id="58373" name="Slide Number Placeholder 4">
            <a:extLst>
              <a:ext uri="{FF2B5EF4-FFF2-40B4-BE49-F238E27FC236}">
                <a16:creationId xmlns:a16="http://schemas.microsoft.com/office/drawing/2014/main" id="{B568162E-2050-4EA4-B5E6-7F6E943A80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BEA045B-84E4-4513-AECB-E3F1CDF85036}" type="slidenum">
              <a:rPr lang="en-US" altLang="en-US" smtClean="0"/>
              <a:pPr>
                <a:spcBef>
                  <a:spcPct val="0"/>
                </a:spcBef>
              </a:pPr>
              <a:t>12</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3D4F028-D646-4B25-AF46-F8DE833F4F4F}"/>
              </a:ext>
            </a:extLst>
          </p:cNvPr>
          <p:cNvSpPr>
            <a:spLocks noGrp="1" noRot="1" noChangeAspect="1" noChangeArrowheads="1" noTextEdit="1"/>
          </p:cNvSpPr>
          <p:nvPr>
            <p:ph type="sldImg"/>
          </p:nvPr>
        </p:nvSpPr>
        <p:spPr>
          <a:ln/>
        </p:spPr>
      </p:sp>
      <p:sp>
        <p:nvSpPr>
          <p:cNvPr id="56323" name="Notes Placeholder 2">
            <a:extLst>
              <a:ext uri="{FF2B5EF4-FFF2-40B4-BE49-F238E27FC236}">
                <a16:creationId xmlns:a16="http://schemas.microsoft.com/office/drawing/2014/main" id="{7EA11018-FEF8-4BC4-9662-7F06B35769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6324" name="Date Placeholder 3">
            <a:extLst>
              <a:ext uri="{FF2B5EF4-FFF2-40B4-BE49-F238E27FC236}">
                <a16:creationId xmlns:a16="http://schemas.microsoft.com/office/drawing/2014/main" id="{E245DFAD-A1B4-4FD9-9276-ACE1CACDD71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89C2D16-03C8-4549-B2A5-278972C0C687}" type="datetime1">
              <a:rPr lang="en-US" altLang="en-US" smtClean="0"/>
              <a:pPr>
                <a:spcBef>
                  <a:spcPct val="0"/>
                </a:spcBef>
              </a:pPr>
              <a:t>3/11/2024</a:t>
            </a:fld>
            <a:endParaRPr lang="en-US" altLang="en-US"/>
          </a:p>
        </p:txBody>
      </p:sp>
      <p:sp>
        <p:nvSpPr>
          <p:cNvPr id="56325" name="Slide Number Placeholder 4">
            <a:extLst>
              <a:ext uri="{FF2B5EF4-FFF2-40B4-BE49-F238E27FC236}">
                <a16:creationId xmlns:a16="http://schemas.microsoft.com/office/drawing/2014/main" id="{A67599DA-8AED-4CE7-A259-410E560FF96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5879D8F-BD3C-4CED-BCEA-347E1C7178B6}" type="slidenum">
              <a:rPr lang="en-US" altLang="en-US" smtClean="0"/>
              <a:pPr>
                <a:spcBef>
                  <a:spcPct val="0"/>
                </a:spcBef>
              </a:pPr>
              <a:t>13</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1">
            <a:extLst>
              <a:ext uri="{FF2B5EF4-FFF2-40B4-BE49-F238E27FC236}">
                <a16:creationId xmlns:a16="http://schemas.microsoft.com/office/drawing/2014/main" id="{97249858-2C2E-4C3A-BB3E-06765F6FF7B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C684C2-1439-496D-A799-26BFC3731052}" type="datetime1">
              <a:rPr lang="en-US" altLang="en-US" smtClean="0"/>
              <a:pPr>
                <a:spcBef>
                  <a:spcPct val="0"/>
                </a:spcBef>
              </a:pPr>
              <a:t>3/11/2024</a:t>
            </a:fld>
            <a:endParaRPr lang="en-US" altLang="en-US"/>
          </a:p>
        </p:txBody>
      </p:sp>
      <p:sp>
        <p:nvSpPr>
          <p:cNvPr id="60419" name="Rectangle 13">
            <a:extLst>
              <a:ext uri="{FF2B5EF4-FFF2-40B4-BE49-F238E27FC236}">
                <a16:creationId xmlns:a16="http://schemas.microsoft.com/office/drawing/2014/main" id="{61788360-A776-4BF6-B9F4-461EC4E8D9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69827BA-A4FC-46EB-B8BC-75F59993F4A5}" type="slidenum">
              <a:rPr lang="en-US" altLang="en-US" smtClean="0"/>
              <a:pPr>
                <a:spcBef>
                  <a:spcPct val="0"/>
                </a:spcBef>
              </a:pPr>
              <a:t>14</a:t>
            </a:fld>
            <a:endParaRPr lang="en-US" altLang="en-US"/>
          </a:p>
        </p:txBody>
      </p:sp>
      <p:sp>
        <p:nvSpPr>
          <p:cNvPr id="60420" name="Rectangle 2">
            <a:extLst>
              <a:ext uri="{FF2B5EF4-FFF2-40B4-BE49-F238E27FC236}">
                <a16:creationId xmlns:a16="http://schemas.microsoft.com/office/drawing/2014/main" id="{52C387B4-3822-4B16-B77A-0997483658F7}"/>
              </a:ext>
            </a:extLst>
          </p:cNvPr>
          <p:cNvSpPr>
            <a:spLocks noGrp="1" noRot="1" noChangeAspect="1" noChangeArrowheads="1" noTextEdit="1"/>
          </p:cNvSpPr>
          <p:nvPr>
            <p:ph type="sldImg"/>
          </p:nvPr>
        </p:nvSpPr>
        <p:spPr>
          <a:ln/>
        </p:spPr>
      </p:sp>
      <p:sp>
        <p:nvSpPr>
          <p:cNvPr id="60421" name="Rectangle 3">
            <a:extLst>
              <a:ext uri="{FF2B5EF4-FFF2-40B4-BE49-F238E27FC236}">
                <a16:creationId xmlns:a16="http://schemas.microsoft.com/office/drawing/2014/main" id="{547EDCBB-E919-490D-B8E8-F30423E46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1">
            <a:extLst>
              <a:ext uri="{FF2B5EF4-FFF2-40B4-BE49-F238E27FC236}">
                <a16:creationId xmlns:a16="http://schemas.microsoft.com/office/drawing/2014/main" id="{97249858-2C2E-4C3A-BB3E-06765F6FF7B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C684C2-1439-496D-A799-26BFC3731052}" type="datetime1">
              <a:rPr lang="en-US" altLang="en-US" smtClean="0"/>
              <a:pPr>
                <a:spcBef>
                  <a:spcPct val="0"/>
                </a:spcBef>
              </a:pPr>
              <a:t>3/11/2024</a:t>
            </a:fld>
            <a:endParaRPr lang="en-US" altLang="en-US"/>
          </a:p>
        </p:txBody>
      </p:sp>
      <p:sp>
        <p:nvSpPr>
          <p:cNvPr id="60419" name="Rectangle 13">
            <a:extLst>
              <a:ext uri="{FF2B5EF4-FFF2-40B4-BE49-F238E27FC236}">
                <a16:creationId xmlns:a16="http://schemas.microsoft.com/office/drawing/2014/main" id="{61788360-A776-4BF6-B9F4-461EC4E8D9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69827BA-A4FC-46EB-B8BC-75F59993F4A5}" type="slidenum">
              <a:rPr lang="en-US" altLang="en-US" smtClean="0"/>
              <a:pPr>
                <a:spcBef>
                  <a:spcPct val="0"/>
                </a:spcBef>
              </a:pPr>
              <a:t>15</a:t>
            </a:fld>
            <a:endParaRPr lang="en-US" altLang="en-US"/>
          </a:p>
        </p:txBody>
      </p:sp>
      <p:sp>
        <p:nvSpPr>
          <p:cNvPr id="60420" name="Rectangle 2">
            <a:extLst>
              <a:ext uri="{FF2B5EF4-FFF2-40B4-BE49-F238E27FC236}">
                <a16:creationId xmlns:a16="http://schemas.microsoft.com/office/drawing/2014/main" id="{52C387B4-3822-4B16-B77A-0997483658F7}"/>
              </a:ext>
            </a:extLst>
          </p:cNvPr>
          <p:cNvSpPr>
            <a:spLocks noGrp="1" noRot="1" noChangeAspect="1" noChangeArrowheads="1" noTextEdit="1"/>
          </p:cNvSpPr>
          <p:nvPr>
            <p:ph type="sldImg"/>
          </p:nvPr>
        </p:nvSpPr>
        <p:spPr>
          <a:ln/>
        </p:spPr>
      </p:sp>
      <p:sp>
        <p:nvSpPr>
          <p:cNvPr id="60421" name="Rectangle 3">
            <a:extLst>
              <a:ext uri="{FF2B5EF4-FFF2-40B4-BE49-F238E27FC236}">
                <a16:creationId xmlns:a16="http://schemas.microsoft.com/office/drawing/2014/main" id="{547EDCBB-E919-490D-B8E8-F30423E46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81549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A423C-84F9-6472-9AB4-7136114328E2}"/>
            </a:ext>
          </a:extLst>
        </p:cNvPr>
        <p:cNvGrpSpPr/>
        <p:nvPr/>
      </p:nvGrpSpPr>
      <p:grpSpPr>
        <a:xfrm>
          <a:off x="0" y="0"/>
          <a:ext cx="0" cy="0"/>
          <a:chOff x="0" y="0"/>
          <a:chExt cx="0" cy="0"/>
        </a:xfrm>
      </p:grpSpPr>
      <p:sp>
        <p:nvSpPr>
          <p:cNvPr id="60418" name="Rectangle 11">
            <a:extLst>
              <a:ext uri="{FF2B5EF4-FFF2-40B4-BE49-F238E27FC236}">
                <a16:creationId xmlns:a16="http://schemas.microsoft.com/office/drawing/2014/main" id="{DD26D487-80CB-6189-5E24-6CC21B5F3F4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C684C2-1439-496D-A799-26BFC3731052}" type="datetime1">
              <a:rPr lang="en-US" altLang="en-US" smtClean="0"/>
              <a:pPr>
                <a:spcBef>
                  <a:spcPct val="0"/>
                </a:spcBef>
              </a:pPr>
              <a:t>3/11/2024</a:t>
            </a:fld>
            <a:endParaRPr lang="en-US" altLang="en-US"/>
          </a:p>
        </p:txBody>
      </p:sp>
      <p:sp>
        <p:nvSpPr>
          <p:cNvPr id="60419" name="Rectangle 13">
            <a:extLst>
              <a:ext uri="{FF2B5EF4-FFF2-40B4-BE49-F238E27FC236}">
                <a16:creationId xmlns:a16="http://schemas.microsoft.com/office/drawing/2014/main" id="{2F256734-0207-1AA9-57CB-A3FB369B92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69827BA-A4FC-46EB-B8BC-75F59993F4A5}" type="slidenum">
              <a:rPr lang="en-US" altLang="en-US" smtClean="0"/>
              <a:pPr>
                <a:spcBef>
                  <a:spcPct val="0"/>
                </a:spcBef>
              </a:pPr>
              <a:t>16</a:t>
            </a:fld>
            <a:endParaRPr lang="en-US" altLang="en-US"/>
          </a:p>
        </p:txBody>
      </p:sp>
      <p:sp>
        <p:nvSpPr>
          <p:cNvPr id="60420" name="Rectangle 2">
            <a:extLst>
              <a:ext uri="{FF2B5EF4-FFF2-40B4-BE49-F238E27FC236}">
                <a16:creationId xmlns:a16="http://schemas.microsoft.com/office/drawing/2014/main" id="{76620E1B-9136-BF52-35C3-CE2B8A83CF3D}"/>
              </a:ext>
            </a:extLst>
          </p:cNvPr>
          <p:cNvSpPr>
            <a:spLocks noGrp="1" noRot="1" noChangeAspect="1" noChangeArrowheads="1" noTextEdit="1"/>
          </p:cNvSpPr>
          <p:nvPr>
            <p:ph type="sldImg"/>
          </p:nvPr>
        </p:nvSpPr>
        <p:spPr>
          <a:ln/>
        </p:spPr>
      </p:sp>
      <p:sp>
        <p:nvSpPr>
          <p:cNvPr id="60421" name="Rectangle 3">
            <a:extLst>
              <a:ext uri="{FF2B5EF4-FFF2-40B4-BE49-F238E27FC236}">
                <a16:creationId xmlns:a16="http://schemas.microsoft.com/office/drawing/2014/main" id="{F08FEA64-AB86-0A43-7AEC-C4A0FD922F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797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1">
            <a:extLst>
              <a:ext uri="{FF2B5EF4-FFF2-40B4-BE49-F238E27FC236}">
                <a16:creationId xmlns:a16="http://schemas.microsoft.com/office/drawing/2014/main" id="{065B8B61-07A0-46A0-95A9-D6D2F55C5F5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018CABC-A38F-4678-B1BC-C18F146D6EF8}" type="datetime1">
              <a:rPr lang="en-US" altLang="en-US" smtClean="0"/>
              <a:pPr>
                <a:spcBef>
                  <a:spcPct val="0"/>
                </a:spcBef>
              </a:pPr>
              <a:t>3/11/2024</a:t>
            </a:fld>
            <a:endParaRPr lang="en-US" altLang="en-US"/>
          </a:p>
        </p:txBody>
      </p:sp>
      <p:sp>
        <p:nvSpPr>
          <p:cNvPr id="64515" name="Rectangle 13">
            <a:extLst>
              <a:ext uri="{FF2B5EF4-FFF2-40B4-BE49-F238E27FC236}">
                <a16:creationId xmlns:a16="http://schemas.microsoft.com/office/drawing/2014/main" id="{57082168-9912-4B01-89C6-32BBD98BD6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F0F186F-D038-4C19-B8C6-7224ACDDCB89}" type="slidenum">
              <a:rPr lang="en-US" altLang="en-US" smtClean="0"/>
              <a:pPr>
                <a:spcBef>
                  <a:spcPct val="0"/>
                </a:spcBef>
              </a:pPr>
              <a:t>17</a:t>
            </a:fld>
            <a:endParaRPr lang="en-US" altLang="en-US"/>
          </a:p>
        </p:txBody>
      </p:sp>
      <p:sp>
        <p:nvSpPr>
          <p:cNvPr id="64516" name="Rectangle 2">
            <a:extLst>
              <a:ext uri="{FF2B5EF4-FFF2-40B4-BE49-F238E27FC236}">
                <a16:creationId xmlns:a16="http://schemas.microsoft.com/office/drawing/2014/main" id="{C9073A56-38D4-470A-9A57-8F6A027E9B1A}"/>
              </a:ext>
            </a:extLst>
          </p:cNvPr>
          <p:cNvSpPr>
            <a:spLocks noGrp="1" noRot="1" noChangeAspect="1" noChangeArrowheads="1" noTextEdit="1"/>
          </p:cNvSpPr>
          <p:nvPr>
            <p:ph type="sldImg"/>
          </p:nvPr>
        </p:nvSpPr>
        <p:spPr>
          <a:ln/>
        </p:spPr>
      </p:sp>
      <p:sp>
        <p:nvSpPr>
          <p:cNvPr id="64517" name="Rectangle 3">
            <a:extLst>
              <a:ext uri="{FF2B5EF4-FFF2-40B4-BE49-F238E27FC236}">
                <a16:creationId xmlns:a16="http://schemas.microsoft.com/office/drawing/2014/main" id="{F06C0580-D498-405B-9858-CB59F39377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more we love God, the more He is able to bless us materially, since we won’t make idols or let His blessings distract us from the Kingdom. God gives us more than our needs,  He also provides our wants—in Thy right hand are pleasures forevermore. He who did not spare His own Son…Ps. 37 delight in the Lord and He will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1">
            <a:extLst>
              <a:ext uri="{FF2B5EF4-FFF2-40B4-BE49-F238E27FC236}">
                <a16:creationId xmlns:a16="http://schemas.microsoft.com/office/drawing/2014/main" id="{415737B7-6F26-4F29-971A-CB94EDB7E3F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1FC43EC-9408-4592-B583-830296F6485C}" type="datetime1">
              <a:rPr lang="en-US" altLang="en-US" smtClean="0"/>
              <a:pPr>
                <a:spcBef>
                  <a:spcPct val="0"/>
                </a:spcBef>
              </a:pPr>
              <a:t>3/11/2024</a:t>
            </a:fld>
            <a:endParaRPr lang="en-US" altLang="en-US"/>
          </a:p>
        </p:txBody>
      </p:sp>
      <p:sp>
        <p:nvSpPr>
          <p:cNvPr id="66563" name="Rectangle 13">
            <a:extLst>
              <a:ext uri="{FF2B5EF4-FFF2-40B4-BE49-F238E27FC236}">
                <a16:creationId xmlns:a16="http://schemas.microsoft.com/office/drawing/2014/main" id="{03A49F76-6E4B-4D19-B26C-8BBC9BC3DE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6E545-D6DE-4964-A685-216AA87B4465}" type="slidenum">
              <a:rPr lang="en-US" altLang="en-US" smtClean="0"/>
              <a:pPr>
                <a:spcBef>
                  <a:spcPct val="0"/>
                </a:spcBef>
              </a:pPr>
              <a:t>18</a:t>
            </a:fld>
            <a:endParaRPr lang="en-US" altLang="en-US"/>
          </a:p>
        </p:txBody>
      </p:sp>
      <p:sp>
        <p:nvSpPr>
          <p:cNvPr id="66564" name="Rectangle 2">
            <a:extLst>
              <a:ext uri="{FF2B5EF4-FFF2-40B4-BE49-F238E27FC236}">
                <a16:creationId xmlns:a16="http://schemas.microsoft.com/office/drawing/2014/main" id="{269AF861-A5DB-42EB-82A7-C94712142B0D}"/>
              </a:ext>
            </a:extLst>
          </p:cNvPr>
          <p:cNvSpPr>
            <a:spLocks noGrp="1" noRot="1" noChangeAspect="1" noChangeArrowheads="1" noTextEdit="1"/>
          </p:cNvSpPr>
          <p:nvPr>
            <p:ph type="sldImg"/>
          </p:nvPr>
        </p:nvSpPr>
        <p:spPr>
          <a:ln/>
        </p:spPr>
      </p:sp>
      <p:sp>
        <p:nvSpPr>
          <p:cNvPr id="66565" name="Rectangle 3">
            <a:extLst>
              <a:ext uri="{FF2B5EF4-FFF2-40B4-BE49-F238E27FC236}">
                <a16:creationId xmlns:a16="http://schemas.microsoft.com/office/drawing/2014/main" id="{9ADAD9C1-F9D5-4FB1-B572-21B942ED54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A072F3-3731-4D79-8264-9587C9E4F5FA}"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1568958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072F3-3731-4D79-8264-9587C9E4F5FA}"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3510687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072F3-3731-4D79-8264-9587C9E4F5FA}"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369055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016" y="381001"/>
            <a:ext cx="10566015" cy="686360"/>
          </a:xfrm>
        </p:spPr>
        <p:txBody>
          <a:bodyPr/>
          <a:lstStyle/>
          <a:p>
            <a:r>
              <a:rPr lang="en-US"/>
              <a:t>Click to edit Master title style</a:t>
            </a:r>
          </a:p>
        </p:txBody>
      </p:sp>
      <p:sp>
        <p:nvSpPr>
          <p:cNvPr id="3" name="Text Placeholder 2"/>
          <p:cNvSpPr>
            <a:spLocks noGrp="1"/>
          </p:cNvSpPr>
          <p:nvPr>
            <p:ph type="body" sz="half" idx="1"/>
          </p:nvPr>
        </p:nvSpPr>
        <p:spPr>
          <a:xfrm>
            <a:off x="3251970" y="1295681"/>
            <a:ext cx="4275667" cy="4647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712364" y="1295681"/>
            <a:ext cx="4275667" cy="4647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5238047C-ED11-4428-BA16-FA0216E94BE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63A886-AC78-4B7E-A6B5-7A1447DDB7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9098CBDB-14E8-484F-B455-02C7FBB6BCA0}"/>
              </a:ext>
            </a:extLst>
          </p:cNvPr>
          <p:cNvSpPr>
            <a:spLocks noGrp="1" noChangeArrowheads="1"/>
          </p:cNvSpPr>
          <p:nvPr>
            <p:ph type="sldNum" sz="quarter" idx="12"/>
          </p:nvPr>
        </p:nvSpPr>
        <p:spPr>
          <a:ln/>
        </p:spPr>
        <p:txBody>
          <a:bodyPr/>
          <a:lstStyle>
            <a:lvl1pPr>
              <a:defRPr/>
            </a:lvl1pPr>
          </a:lstStyle>
          <a:p>
            <a:pPr>
              <a:defRPr/>
            </a:pPr>
            <a:fld id="{E4935EB0-7870-4D05-8D18-5553CA4C65AC}" type="slidenum">
              <a:rPr lang="en-US" altLang="en-US"/>
              <a:pPr>
                <a:defRPr/>
              </a:pPr>
              <a:t>‹#›</a:t>
            </a:fld>
            <a:endParaRPr lang="en-US" altLang="en-US"/>
          </a:p>
        </p:txBody>
      </p:sp>
    </p:spTree>
    <p:extLst>
      <p:ext uri="{BB962C8B-B14F-4D97-AF65-F5344CB8AC3E}">
        <p14:creationId xmlns:p14="http://schemas.microsoft.com/office/powerpoint/2010/main" val="1742050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072F3-3731-4D79-8264-9587C9E4F5FA}"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348067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A072F3-3731-4D79-8264-9587C9E4F5FA}"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649204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A072F3-3731-4D79-8264-9587C9E4F5FA}"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3931736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A072F3-3731-4D79-8264-9587C9E4F5FA}"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402450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A072F3-3731-4D79-8264-9587C9E4F5FA}"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173893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072F3-3731-4D79-8264-9587C9E4F5FA}"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61847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A072F3-3731-4D79-8264-9587C9E4F5FA}"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369614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A072F3-3731-4D79-8264-9587C9E4F5FA}"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AA7E6-CBA4-474A-B2E5-4DDB8247F787}" type="slidenum">
              <a:rPr lang="en-US" smtClean="0"/>
              <a:t>‹#›</a:t>
            </a:fld>
            <a:endParaRPr lang="en-US"/>
          </a:p>
        </p:txBody>
      </p:sp>
    </p:spTree>
    <p:extLst>
      <p:ext uri="{BB962C8B-B14F-4D97-AF65-F5344CB8AC3E}">
        <p14:creationId xmlns:p14="http://schemas.microsoft.com/office/powerpoint/2010/main" val="209495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072F3-3731-4D79-8264-9587C9E4F5FA}" type="datetimeFigureOut">
              <a:rPr lang="en-US" smtClean="0"/>
              <a:t>3/11/2024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AA7E6-CBA4-474A-B2E5-4DDB8247F787}" type="slidenum">
              <a:rPr lang="en-US" smtClean="0"/>
              <a:t>‹#›</a:t>
            </a:fld>
            <a:endParaRPr lang="en-US"/>
          </a:p>
        </p:txBody>
      </p:sp>
    </p:spTree>
    <p:extLst>
      <p:ext uri="{BB962C8B-B14F-4D97-AF65-F5344CB8AC3E}">
        <p14:creationId xmlns:p14="http://schemas.microsoft.com/office/powerpoint/2010/main" val="1004989577"/>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5B6AD0CD-1F0A-4E95-8A74-2BAB0D4B458F}"/>
              </a:ext>
            </a:extLst>
          </p:cNvPr>
          <p:cNvSpPr>
            <a:spLocks noGrp="1"/>
          </p:cNvSpPr>
          <p:nvPr>
            <p:ph type="subTitle" idx="1"/>
          </p:nvPr>
        </p:nvSpPr>
        <p:spPr>
          <a:xfrm>
            <a:off x="1320783" y="4539031"/>
            <a:ext cx="10005951" cy="1458258"/>
          </a:xfrm>
        </p:spPr>
        <p:txBody>
          <a:bodyPr anchor="ctr">
            <a:normAutofit/>
          </a:bodyPr>
          <a:lstStyle/>
          <a:p>
            <a:pPr algn="l"/>
            <a:r>
              <a:rPr lang="en-US" sz="4000" dirty="0"/>
              <a:t>Jim Sutherland, PhD</a:t>
            </a:r>
          </a:p>
          <a:p>
            <a:pPr algn="l"/>
            <a:r>
              <a:rPr lang="en-US" sz="4000" dirty="0"/>
              <a:t>RMNI.org</a:t>
            </a:r>
          </a:p>
        </p:txBody>
      </p:sp>
      <p:sp>
        <p:nvSpPr>
          <p:cNvPr id="4" name="Oval 3">
            <a:extLst>
              <a:ext uri="{FF2B5EF4-FFF2-40B4-BE49-F238E27FC236}">
                <a16:creationId xmlns:a16="http://schemas.microsoft.com/office/drawing/2014/main" id="{A0AC9ECE-5657-FBF3-BD51-54C31979B145}"/>
              </a:ext>
            </a:extLst>
          </p:cNvPr>
          <p:cNvSpPr/>
          <p:nvPr/>
        </p:nvSpPr>
        <p:spPr>
          <a:xfrm>
            <a:off x="6400620" y="22690"/>
            <a:ext cx="4762500" cy="4847698"/>
          </a:xfrm>
          <a:prstGeom prst="ellipse">
            <a:avLst/>
          </a:prstGeom>
          <a:solidFill>
            <a:srgbClr val="2F5595"/>
          </a:solidFill>
          <a:ln w="76200">
            <a:solidFill>
              <a:schemeClr val="bg1">
                <a:lumMod val="95000"/>
                <a:lumOff val="5000"/>
              </a:schemeClr>
            </a:solidFill>
          </a:ln>
          <a:effectLst>
            <a:outerShdw blurRad="50800" dist="38100" dir="2700000" sx="112000" sy="112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38100">
                <a:solidFill>
                  <a:schemeClr val="bg1"/>
                </a:solidFill>
              </a:ln>
            </a:endParaRPr>
          </a:p>
        </p:txBody>
      </p:sp>
      <p:sp>
        <p:nvSpPr>
          <p:cNvPr id="5" name="Rectangle 4">
            <a:extLst>
              <a:ext uri="{FF2B5EF4-FFF2-40B4-BE49-F238E27FC236}">
                <a16:creationId xmlns:a16="http://schemas.microsoft.com/office/drawing/2014/main" id="{45AA3776-144F-41BE-20C6-E0B47E9998EF}"/>
              </a:ext>
            </a:extLst>
          </p:cNvPr>
          <p:cNvSpPr/>
          <p:nvPr/>
        </p:nvSpPr>
        <p:spPr>
          <a:xfrm>
            <a:off x="7002152" y="-774727"/>
            <a:ext cx="3195105" cy="6247864"/>
          </a:xfrm>
          <a:prstGeom prst="rect">
            <a:avLst/>
          </a:prstGeom>
          <a:noFill/>
        </p:spPr>
        <p:txBody>
          <a:bodyPr wrap="none" lIns="91440" tIns="45720" rIns="91440" bIns="45720">
            <a:spAutoFit/>
          </a:bodyPr>
          <a:lstStyle/>
          <a:p>
            <a:pPr algn="ctr"/>
            <a:r>
              <a:rPr lang="en-US" sz="40000" b="1" cap="none" spc="0" dirty="0">
                <a:ln w="9525">
                  <a:solidFill>
                    <a:schemeClr val="bg1"/>
                  </a:solidFill>
                  <a:prstDash val="solid"/>
                </a:ln>
                <a:solidFill>
                  <a:schemeClr val="bg1"/>
                </a:solidFill>
                <a:effectLst>
                  <a:outerShdw blurRad="12700" dist="38100" dir="2700000" algn="tl" rotWithShape="0">
                    <a:schemeClr val="accent5">
                      <a:lumMod val="60000"/>
                      <a:lumOff val="40000"/>
                    </a:schemeClr>
                  </a:outerShdw>
                </a:effectLst>
                <a:latin typeface="Algerian" panose="04020705040A02060702" pitchFamily="82" charset="0"/>
              </a:rPr>
              <a:t>$</a:t>
            </a:r>
          </a:p>
        </p:txBody>
      </p:sp>
      <p:sp>
        <p:nvSpPr>
          <p:cNvPr id="2" name="Title 1">
            <a:extLst>
              <a:ext uri="{FF2B5EF4-FFF2-40B4-BE49-F238E27FC236}">
                <a16:creationId xmlns:a16="http://schemas.microsoft.com/office/drawing/2014/main" id="{BCC6AA77-EE1C-4015-B589-698C8007BA64}"/>
              </a:ext>
            </a:extLst>
          </p:cNvPr>
          <p:cNvSpPr>
            <a:spLocks noGrp="1"/>
          </p:cNvSpPr>
          <p:nvPr>
            <p:ph type="ctrTitle"/>
          </p:nvPr>
        </p:nvSpPr>
        <p:spPr>
          <a:xfrm>
            <a:off x="1296878" y="1384863"/>
            <a:ext cx="10053763" cy="2288238"/>
          </a:xfrm>
        </p:spPr>
        <p:txBody>
          <a:bodyPr anchor="b">
            <a:noAutofit/>
          </a:bodyPr>
          <a:lstStyle/>
          <a:p>
            <a:pPr algn="l"/>
            <a:r>
              <a:rPr lang="en-US" sz="7200" dirty="0">
                <a:solidFill>
                  <a:srgbClr val="FFFFFF"/>
                </a:solidFill>
                <a:latin typeface="Algerian" panose="04020705040A02060702" pitchFamily="82" charset="0"/>
              </a:rPr>
              <a:t>The False </a:t>
            </a:r>
            <a:br>
              <a:rPr lang="en-US" sz="7200" dirty="0">
                <a:solidFill>
                  <a:srgbClr val="FFFFFF"/>
                </a:solidFill>
                <a:latin typeface="Algerian" panose="04020705040A02060702" pitchFamily="82" charset="0"/>
              </a:rPr>
            </a:br>
            <a:r>
              <a:rPr lang="en-US" sz="7200" dirty="0">
                <a:solidFill>
                  <a:srgbClr val="FFFFFF"/>
                </a:solidFill>
                <a:latin typeface="Algerian" panose="04020705040A02060702" pitchFamily="82" charset="0"/>
              </a:rPr>
              <a:t>“Prosperity Gospel”</a:t>
            </a:r>
          </a:p>
        </p:txBody>
      </p:sp>
    </p:spTree>
    <p:extLst>
      <p:ext uri="{BB962C8B-B14F-4D97-AF65-F5344CB8AC3E}">
        <p14:creationId xmlns:p14="http://schemas.microsoft.com/office/powerpoint/2010/main" val="317142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51224" name="Rectangle 51223">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6" name="Rectangle 51225">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8" name="Rectangle 51227">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0" name="Rectangle 51229">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2" name="Rectangle 51231">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8" name="Rectangle 2">
            <a:extLst>
              <a:ext uri="{FF2B5EF4-FFF2-40B4-BE49-F238E27FC236}">
                <a16:creationId xmlns:a16="http://schemas.microsoft.com/office/drawing/2014/main" id="{88E8AB4F-288E-4707-868B-F18F4FF39E2F}"/>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Finances Test Commitment to God</a:t>
            </a:r>
          </a:p>
        </p:txBody>
      </p:sp>
      <p:sp>
        <p:nvSpPr>
          <p:cNvPr id="9219" name="Rectangle 3">
            <a:extLst>
              <a:ext uri="{FF2B5EF4-FFF2-40B4-BE49-F238E27FC236}">
                <a16:creationId xmlns:a16="http://schemas.microsoft.com/office/drawing/2014/main" id="{1ECC5C13-FF1C-4862-A0FE-968F9E35EF58}"/>
              </a:ext>
            </a:extLst>
          </p:cNvPr>
          <p:cNvSpPr>
            <a:spLocks noGrp="1" noChangeArrowheads="1"/>
          </p:cNvSpPr>
          <p:nvPr>
            <p:ph idx="1"/>
          </p:nvPr>
        </p:nvSpPr>
        <p:spPr>
          <a:xfrm>
            <a:off x="1371599" y="1900824"/>
            <a:ext cx="8096251" cy="3683358"/>
          </a:xfrm>
        </p:spPr>
        <p:txBody>
          <a:bodyPr vert="horz" lIns="90477" tIns="45240" rIns="90477" bIns="45240" rtlCol="0" anchor="t">
            <a:normAutofit/>
          </a:bodyPr>
          <a:lstStyle/>
          <a:p>
            <a:pPr>
              <a:buClr>
                <a:schemeClr val="tx1"/>
              </a:buClr>
              <a:defRPr/>
            </a:pPr>
            <a:r>
              <a:rPr lang="en-US" sz="2400" dirty="0"/>
              <a:t>There are two masters—Luke 16:9-13</a:t>
            </a:r>
          </a:p>
          <a:p>
            <a:pPr lvl="1">
              <a:buClr>
                <a:schemeClr val="tx1"/>
              </a:buClr>
              <a:buFontTx/>
              <a:buChar char="•"/>
              <a:defRPr/>
            </a:pPr>
            <a:r>
              <a:rPr lang="en-US" dirty="0"/>
              <a:t>The “Rich Young Ruler” illustrates—Luke 18:18-23</a:t>
            </a:r>
          </a:p>
          <a:p>
            <a:pPr lvl="1">
              <a:buClr>
                <a:schemeClr val="tx1"/>
              </a:buClr>
              <a:buFontTx/>
              <a:buChar char="•"/>
              <a:defRPr/>
            </a:pPr>
            <a:r>
              <a:rPr lang="en-US" dirty="0"/>
              <a:t> Money is stronger than blood and friendship—Prov. 19:7</a:t>
            </a:r>
          </a:p>
          <a:p>
            <a:pPr lvl="1">
              <a:buClr>
                <a:schemeClr val="tx1"/>
              </a:buClr>
              <a:buFontTx/>
              <a:buChar char="•"/>
              <a:defRPr/>
            </a:pPr>
            <a:r>
              <a:rPr lang="en-US" dirty="0"/>
              <a:t>Money offers pleasure, prestige, power</a:t>
            </a:r>
          </a:p>
          <a:p>
            <a:pPr lvl="1">
              <a:buClr>
                <a:schemeClr val="tx1"/>
              </a:buClr>
              <a:buFontTx/>
              <a:buChar char="•"/>
              <a:defRPr/>
            </a:pPr>
            <a:r>
              <a:rPr lang="en-US" dirty="0"/>
              <a:t>We can’t love God and the world—1 John 2:15; Demas tried--2 Tim. 4:10</a:t>
            </a:r>
          </a:p>
          <a:p>
            <a:pPr>
              <a:buFont typeface="Wingdings" pitchFamily="2" charset="2"/>
              <a:buNone/>
              <a:defRPr/>
            </a:pPr>
            <a:endParaRPr lang="en-US" sz="2000" dirty="0"/>
          </a:p>
        </p:txBody>
      </p:sp>
      <p:sp>
        <p:nvSpPr>
          <p:cNvPr id="51202" name="Slide Number Placeholder 5">
            <a:extLst>
              <a:ext uri="{FF2B5EF4-FFF2-40B4-BE49-F238E27FC236}">
                <a16:creationId xmlns:a16="http://schemas.microsoft.com/office/drawing/2014/main" id="{AC2903EA-B8EF-4753-A1BC-1238265D3387}"/>
              </a:ext>
            </a:extLst>
          </p:cNvPr>
          <p:cNvSpPr>
            <a:spLocks noGrp="1"/>
          </p:cNvSpPr>
          <p:nvPr>
            <p:ph type="sldNum" sz="quarter" idx="12"/>
          </p:nvPr>
        </p:nvSpPr>
        <p:spPr>
          <a:xfrm>
            <a:off x="11704320" y="6455664"/>
            <a:ext cx="448056"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2A4F3648-6025-4B47-9600-EBC986A62DC7}"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10</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133128" name="Rectangle 13312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30" name="Rectangle 13312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32" name="Rectangle 13313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34" name="Rectangle 13313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36" name="Rectangle 13313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22" name="Rectangle 2">
            <a:extLst>
              <a:ext uri="{FF2B5EF4-FFF2-40B4-BE49-F238E27FC236}">
                <a16:creationId xmlns:a16="http://schemas.microsoft.com/office/drawing/2014/main" id="{D0D02D96-9812-4FA4-9688-7E930DF2BE28}"/>
              </a:ext>
            </a:extLst>
          </p:cNvPr>
          <p:cNvSpPr>
            <a:spLocks noGrp="1" noChangeArrowheads="1"/>
          </p:cNvSpPr>
          <p:nvPr>
            <p:ph type="title"/>
          </p:nvPr>
        </p:nvSpPr>
        <p:spPr>
          <a:xfrm>
            <a:off x="1371599" y="294538"/>
            <a:ext cx="9895951" cy="1033669"/>
          </a:xfrm>
        </p:spPr>
        <p:txBody>
          <a:bodyPr>
            <a:normAutofit/>
          </a:bodyPr>
          <a:lstStyle/>
          <a:p>
            <a:pPr>
              <a:defRPr/>
            </a:pPr>
            <a:r>
              <a:rPr lang="en-US" sz="4000" dirty="0">
                <a:solidFill>
                  <a:srgbClr val="FFFFFF"/>
                </a:solidFill>
              </a:rPr>
              <a:t>Finances Test Commitment to God</a:t>
            </a:r>
          </a:p>
        </p:txBody>
      </p:sp>
      <p:sp>
        <p:nvSpPr>
          <p:cNvPr id="133123" name="Rectangle 3">
            <a:extLst>
              <a:ext uri="{FF2B5EF4-FFF2-40B4-BE49-F238E27FC236}">
                <a16:creationId xmlns:a16="http://schemas.microsoft.com/office/drawing/2014/main" id="{8267E273-3449-48A4-8CB3-05A092343125}"/>
              </a:ext>
            </a:extLst>
          </p:cNvPr>
          <p:cNvSpPr>
            <a:spLocks noGrp="1" noChangeArrowheads="1"/>
          </p:cNvSpPr>
          <p:nvPr>
            <p:ph idx="1"/>
          </p:nvPr>
        </p:nvSpPr>
        <p:spPr>
          <a:xfrm>
            <a:off x="1371599" y="1975297"/>
            <a:ext cx="9067801" cy="3683358"/>
          </a:xfrm>
        </p:spPr>
        <p:txBody>
          <a:bodyPr anchor="t">
            <a:normAutofit/>
          </a:bodyPr>
          <a:lstStyle/>
          <a:p>
            <a:pPr>
              <a:buClr>
                <a:schemeClr val="tx1"/>
              </a:buClr>
              <a:defRPr/>
            </a:pPr>
            <a:r>
              <a:rPr lang="en-US" sz="2400" dirty="0"/>
              <a:t>Honestly, do </a:t>
            </a:r>
            <a:r>
              <a:rPr lang="en-US" sz="2400" u="sng" dirty="0"/>
              <a:t>you</a:t>
            </a:r>
            <a:r>
              <a:rPr lang="en-US" sz="2400" dirty="0"/>
              <a:t> want to be rich?</a:t>
            </a:r>
          </a:p>
          <a:p>
            <a:pPr>
              <a:buClr>
                <a:schemeClr val="tx1"/>
              </a:buClr>
              <a:defRPr/>
            </a:pPr>
            <a:r>
              <a:rPr lang="en-US" sz="2400" dirty="0"/>
              <a:t>If we “go for the gold” and choose to pursue money and affluence, here are the consequences:</a:t>
            </a:r>
          </a:p>
          <a:p>
            <a:pPr lvl="1">
              <a:buClr>
                <a:schemeClr val="tx1"/>
              </a:buClr>
              <a:buFontTx/>
              <a:buChar char="•"/>
              <a:defRPr/>
            </a:pPr>
            <a:r>
              <a:rPr lang="en-US" dirty="0"/>
              <a:t>Temptation, traps, grief, destruction—1 Tim. 6:9-10</a:t>
            </a:r>
          </a:p>
          <a:p>
            <a:pPr lvl="1">
              <a:buClr>
                <a:schemeClr val="tx1"/>
              </a:buClr>
              <a:buFontTx/>
              <a:buChar char="•"/>
              <a:defRPr/>
            </a:pPr>
            <a:r>
              <a:rPr lang="en-US" dirty="0"/>
              <a:t>Dissatisfaction—Ecclesiastes 5:10</a:t>
            </a:r>
          </a:p>
          <a:p>
            <a:pPr lvl="1">
              <a:buClr>
                <a:schemeClr val="tx1"/>
              </a:buClr>
              <a:buFontTx/>
              <a:buChar char="•"/>
              <a:defRPr/>
            </a:pPr>
            <a:r>
              <a:rPr lang="en-US" dirty="0"/>
              <a:t>Chokes the Word of God—Matthew 13:22</a:t>
            </a:r>
          </a:p>
          <a:p>
            <a:pPr lvl="1">
              <a:buFontTx/>
              <a:buChar char="•"/>
              <a:defRPr/>
            </a:pPr>
            <a:r>
              <a:rPr lang="en-US" dirty="0"/>
              <a:t>Riches take wings—Prov. 23:4-5</a:t>
            </a:r>
          </a:p>
          <a:p>
            <a:pPr>
              <a:defRPr/>
            </a:pPr>
            <a:endParaRPr lang="en-US" sz="2000" dirty="0"/>
          </a:p>
        </p:txBody>
      </p:sp>
      <p:sp>
        <p:nvSpPr>
          <p:cNvPr id="53250" name="Slide Number Placeholder 5">
            <a:extLst>
              <a:ext uri="{FF2B5EF4-FFF2-40B4-BE49-F238E27FC236}">
                <a16:creationId xmlns:a16="http://schemas.microsoft.com/office/drawing/2014/main" id="{082DAEE5-5E43-47CD-BA78-78A06D866344}"/>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2CF527E4-5067-48B7-8A62-C1A99CE575C8}"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11</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285704" name="Rectangle 285703">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706" name="Rectangle 285705">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708" name="Rectangle 285707">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710" name="Rectangle 285709">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712" name="Rectangle 285711">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698" name="Rectangle 2">
            <a:extLst>
              <a:ext uri="{FF2B5EF4-FFF2-40B4-BE49-F238E27FC236}">
                <a16:creationId xmlns:a16="http://schemas.microsoft.com/office/drawing/2014/main" id="{E2003BEA-8F04-4920-BF41-3EB37B00FA7A}"/>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Where Is Your Treasure?</a:t>
            </a:r>
          </a:p>
        </p:txBody>
      </p:sp>
      <p:sp>
        <p:nvSpPr>
          <p:cNvPr id="285699" name="Rectangle 3">
            <a:extLst>
              <a:ext uri="{FF2B5EF4-FFF2-40B4-BE49-F238E27FC236}">
                <a16:creationId xmlns:a16="http://schemas.microsoft.com/office/drawing/2014/main" id="{BE82C9AA-8893-459A-8F89-1FE76ABA255B}"/>
              </a:ext>
            </a:extLst>
          </p:cNvPr>
          <p:cNvSpPr>
            <a:spLocks noGrp="1" noChangeArrowheads="1"/>
          </p:cNvSpPr>
          <p:nvPr>
            <p:ph idx="1"/>
          </p:nvPr>
        </p:nvSpPr>
        <p:spPr>
          <a:xfrm>
            <a:off x="1095375" y="1622745"/>
            <a:ext cx="10391775" cy="4616130"/>
          </a:xfrm>
        </p:spPr>
        <p:txBody>
          <a:bodyPr vert="horz" lIns="90477" tIns="45240" rIns="90477" bIns="45240" rtlCol="0" anchor="t">
            <a:noAutofit/>
          </a:bodyPr>
          <a:lstStyle/>
          <a:p>
            <a:pPr>
              <a:defRPr/>
            </a:pPr>
            <a:r>
              <a:rPr lang="en-US" sz="2400" dirty="0"/>
              <a:t>The “prosperity gospel” preaches materialism and greed in the name of super-spirituality.</a:t>
            </a:r>
          </a:p>
          <a:p>
            <a:pPr>
              <a:defRPr/>
            </a:pPr>
            <a:r>
              <a:rPr lang="en-US" sz="2400" dirty="0"/>
              <a:t>Some teach that Jesus was rich, “justifying” a Rolls Royce, for example.</a:t>
            </a:r>
          </a:p>
          <a:p>
            <a:pPr lvl="1">
              <a:defRPr/>
            </a:pPr>
            <a:r>
              <a:rPr lang="en-US" dirty="0"/>
              <a:t>Jesus had nowhere to lay his head: </a:t>
            </a:r>
            <a:r>
              <a:rPr lang="en-US" b="1" dirty="0"/>
              <a:t>Matt. 8:20</a:t>
            </a:r>
            <a:r>
              <a:rPr lang="en-US" dirty="0"/>
              <a:t>  Jesus replied, “Foxes have dens and birds have nests, but the Son of Man has </a:t>
            </a:r>
            <a:r>
              <a:rPr lang="en-US" b="1" dirty="0"/>
              <a:t>no place </a:t>
            </a:r>
            <a:r>
              <a:rPr lang="en-US" dirty="0"/>
              <a:t>to lay his head.”</a:t>
            </a:r>
          </a:p>
          <a:p>
            <a:pPr lvl="1">
              <a:defRPr/>
            </a:pPr>
            <a:r>
              <a:rPr lang="en-US" dirty="0"/>
              <a:t>He had to go fishing for a shekel tax: </a:t>
            </a:r>
            <a:r>
              <a:rPr lang="en-US" b="1" dirty="0"/>
              <a:t>Matt. 17:27</a:t>
            </a:r>
            <a:r>
              <a:rPr lang="en-US" dirty="0"/>
              <a:t> “But so that we may not cause offense, go to the lake and throw out your line. Take the first</a:t>
            </a:r>
            <a:r>
              <a:rPr lang="en-US" b="1" dirty="0"/>
              <a:t> fish</a:t>
            </a:r>
            <a:r>
              <a:rPr lang="en-US" dirty="0"/>
              <a:t> you catch; open its</a:t>
            </a:r>
            <a:r>
              <a:rPr lang="en-US" b="1" dirty="0"/>
              <a:t> mouth</a:t>
            </a:r>
            <a:r>
              <a:rPr lang="en-US" dirty="0"/>
              <a:t> and you will find a four-drachma coin. Take it and give it to them for my tax and yours.”</a:t>
            </a:r>
          </a:p>
          <a:p>
            <a:pPr>
              <a:defRPr/>
            </a:pPr>
            <a:r>
              <a:rPr lang="en-US" sz="2400" dirty="0"/>
              <a:t>According to the NT, riches can be a spiritual liability, making it harder to enter heaven (Matt: 19:23-24). Riches tend to choke the Word of God (Matt. 13:22).</a:t>
            </a:r>
          </a:p>
        </p:txBody>
      </p:sp>
      <p:sp>
        <p:nvSpPr>
          <p:cNvPr id="57346" name="Slide Number Placeholder 5">
            <a:extLst>
              <a:ext uri="{FF2B5EF4-FFF2-40B4-BE49-F238E27FC236}">
                <a16:creationId xmlns:a16="http://schemas.microsoft.com/office/drawing/2014/main" id="{B6BEBE8B-40A3-4EA2-8C5E-36827970B850}"/>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9686337E-F251-4A7D-BD15-00C40ED3EAFE}"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12</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60456" name="Rectangle 36045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458" name="Rectangle 36045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460" name="Rectangle 36045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462" name="Rectangle 36046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0464" name="Freeform: Shape 36046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0466" name="Rectangle 36046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451" name="Rectangle 3">
            <a:extLst>
              <a:ext uri="{FF2B5EF4-FFF2-40B4-BE49-F238E27FC236}">
                <a16:creationId xmlns:a16="http://schemas.microsoft.com/office/drawing/2014/main" id="{7996BCDC-67FD-4535-9EB9-190B749D727E}"/>
              </a:ext>
            </a:extLst>
          </p:cNvPr>
          <p:cNvSpPr>
            <a:spLocks noGrp="1" noChangeArrowheads="1"/>
          </p:cNvSpPr>
          <p:nvPr>
            <p:ph type="body" sz="half" idx="1"/>
          </p:nvPr>
        </p:nvSpPr>
        <p:spPr>
          <a:xfrm>
            <a:off x="5819775" y="1254868"/>
            <a:ext cx="5367034" cy="4940659"/>
          </a:xfrm>
        </p:spPr>
        <p:txBody>
          <a:bodyPr vert="horz" lIns="91440" tIns="45720" rIns="91440" bIns="45720" rtlCol="0" anchor="t">
            <a:normAutofit/>
          </a:bodyPr>
          <a:lstStyle/>
          <a:p>
            <a:pPr>
              <a:buClr>
                <a:schemeClr val="tx1"/>
              </a:buClr>
              <a:defRPr/>
            </a:pPr>
            <a:r>
              <a:rPr lang="en-US" sz="2400" dirty="0"/>
              <a:t>Are we trying to build heaven on earth?</a:t>
            </a:r>
          </a:p>
          <a:p>
            <a:pPr>
              <a:buClr>
                <a:schemeClr val="tx1"/>
              </a:buClr>
              <a:defRPr/>
            </a:pPr>
            <a:r>
              <a:rPr lang="en-US" sz="2400" dirty="0"/>
              <a:t>We cannot manipulate God by giving, or by praise or by claiming something.  God is too smart for that. He knows our heart.</a:t>
            </a:r>
          </a:p>
          <a:p>
            <a:pPr>
              <a:buClr>
                <a:schemeClr val="tx1"/>
              </a:buClr>
              <a:defRPr/>
            </a:pPr>
            <a:r>
              <a:rPr lang="en-US" sz="2400" dirty="0"/>
              <a:t>Beware of greedy teachers who exploit you with false words (2 Pet. 2:3). If these greedy teachers </a:t>
            </a:r>
            <a:r>
              <a:rPr lang="en-US" sz="2400" u="sng" dirty="0"/>
              <a:t>really</a:t>
            </a:r>
            <a:r>
              <a:rPr lang="en-US" sz="2400" dirty="0"/>
              <a:t> believed in “seed money,” they would send </a:t>
            </a:r>
            <a:r>
              <a:rPr lang="en-US" sz="2400" u="sng" dirty="0"/>
              <a:t>you</a:t>
            </a:r>
            <a:r>
              <a:rPr lang="en-US" sz="2400" dirty="0"/>
              <a:t> the money so that they would have more.</a:t>
            </a:r>
          </a:p>
        </p:txBody>
      </p:sp>
      <p:pic>
        <p:nvPicPr>
          <p:cNvPr id="55301" name="Picture 4" descr="DSCN2720">
            <a:extLst>
              <a:ext uri="{FF2B5EF4-FFF2-40B4-BE49-F238E27FC236}">
                <a16:creationId xmlns:a16="http://schemas.microsoft.com/office/drawing/2014/main" id="{8302D8C9-6352-434C-B365-BA6F35CE95C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t="13025" r="14671"/>
          <a:stretch>
            <a:fillRect/>
          </a:stretch>
        </p:blipFill>
        <p:spPr>
          <a:xfrm>
            <a:off x="512594" y="1250993"/>
            <a:ext cx="5130155" cy="3921841"/>
          </a:xfrm>
          <a:prstGeom prst="rect">
            <a:avLst/>
          </a:prstGeom>
          <a:noFill/>
          <a:extLst>
            <a:ext uri="{909E8E84-426E-40DD-AFC4-6F175D3DCCD1}">
              <a14:hiddenFill xmlns:a14="http://schemas.microsoft.com/office/drawing/2010/main">
                <a:solidFill>
                  <a:srgbClr val="FFFFFF"/>
                </a:solidFill>
              </a14:hiddenFill>
            </a:ext>
          </a:extLst>
        </p:spPr>
      </p:pic>
      <p:sp>
        <p:nvSpPr>
          <p:cNvPr id="55298" name="Slide Number Placeholder 6">
            <a:extLst>
              <a:ext uri="{FF2B5EF4-FFF2-40B4-BE49-F238E27FC236}">
                <a16:creationId xmlns:a16="http://schemas.microsoft.com/office/drawing/2014/main" id="{4A2BD7D4-D303-4B97-8B81-C5870320AB0C}"/>
              </a:ext>
            </a:extLst>
          </p:cNvPr>
          <p:cNvSpPr>
            <a:spLocks noGrp="1"/>
          </p:cNvSpPr>
          <p:nvPr>
            <p:ph type="sldNum" sz="quarter" idx="12"/>
          </p:nvPr>
        </p:nvSpPr>
        <p:spPr>
          <a:xfrm>
            <a:off x="11704320" y="6455664"/>
            <a:ext cx="448056"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defTabSz="914400">
              <a:spcBef>
                <a:spcPct val="0"/>
              </a:spcBef>
              <a:spcAft>
                <a:spcPts val="600"/>
              </a:spcAft>
              <a:buFontTx/>
              <a:buNone/>
            </a:pPr>
            <a:fld id="{3616F6E6-22A4-4C74-A3A8-19A18668B127}" type="slidenum">
              <a:rPr lang="en-US" altLang="en-US" sz="1100" b="0">
                <a:solidFill>
                  <a:schemeClr val="tx1">
                    <a:lumMod val="50000"/>
                    <a:lumOff val="50000"/>
                  </a:schemeClr>
                </a:solidFill>
                <a:latin typeface="+mn-lt"/>
              </a:rPr>
              <a:pPr defTabSz="914400">
                <a:spcBef>
                  <a:spcPct val="0"/>
                </a:spcBef>
                <a:spcAft>
                  <a:spcPts val="600"/>
                </a:spcAft>
                <a:buFontTx/>
                <a:buNone/>
              </a:pPr>
              <a:t>13</a:t>
            </a:fld>
            <a:endParaRPr lang="en-US" altLang="en-US" sz="1100" b="0">
              <a:solidFill>
                <a:schemeClr val="tx1">
                  <a:lumMod val="50000"/>
                  <a:lumOff val="50000"/>
                </a:schemeClr>
              </a:solidFill>
              <a:latin typeface="+mn-lt"/>
            </a:endParaRPr>
          </a:p>
        </p:txBody>
      </p:sp>
      <p:sp>
        <p:nvSpPr>
          <p:cNvPr id="4" name="Rectangle 2">
            <a:extLst>
              <a:ext uri="{FF2B5EF4-FFF2-40B4-BE49-F238E27FC236}">
                <a16:creationId xmlns:a16="http://schemas.microsoft.com/office/drawing/2014/main" id="{5CA34160-BA2C-F78C-93D7-70A43D167059}"/>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Where Is Your Treasure?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58408" name="Rectangle 35840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0" name="Rectangle 35840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2" name="Rectangle 3584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4" name="Rectangle 3584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6" name="Rectangle 3584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02" name="Rectangle 2">
            <a:extLst>
              <a:ext uri="{FF2B5EF4-FFF2-40B4-BE49-F238E27FC236}">
                <a16:creationId xmlns:a16="http://schemas.microsoft.com/office/drawing/2014/main" id="{2AD2D83C-892D-400E-94C4-5FBFA83E6580}"/>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a:solidFill>
                  <a:srgbClr val="FFFFFF"/>
                </a:solidFill>
              </a:rPr>
              <a:t>The Creator and The Creation</a:t>
            </a:r>
          </a:p>
        </p:txBody>
      </p:sp>
      <p:sp>
        <p:nvSpPr>
          <p:cNvPr id="358403" name="Rectangle 3">
            <a:extLst>
              <a:ext uri="{FF2B5EF4-FFF2-40B4-BE49-F238E27FC236}">
                <a16:creationId xmlns:a16="http://schemas.microsoft.com/office/drawing/2014/main" id="{AAD97F4E-D5B3-446F-A088-1580FA44E06C}"/>
              </a:ext>
            </a:extLst>
          </p:cNvPr>
          <p:cNvSpPr>
            <a:spLocks noGrp="1" noChangeArrowheads="1"/>
          </p:cNvSpPr>
          <p:nvPr>
            <p:ph idx="1"/>
          </p:nvPr>
        </p:nvSpPr>
        <p:spPr>
          <a:xfrm>
            <a:off x="1228725" y="1622744"/>
            <a:ext cx="10306050" cy="4940717"/>
          </a:xfrm>
        </p:spPr>
        <p:txBody>
          <a:bodyPr vert="horz" lIns="90477" tIns="45240" rIns="90477" bIns="45240" rtlCol="0" anchor="t">
            <a:normAutofit/>
          </a:bodyPr>
          <a:lstStyle/>
          <a:p>
            <a:pPr>
              <a:defRPr/>
            </a:pPr>
            <a:r>
              <a:rPr lang="en-US" sz="2400" dirty="0"/>
              <a:t>Material riches are not to be our goal, but things material are not evil in themselves. The good God created very good things out of matter—stars and people and butterflies and whales (Gen. 1:31).</a:t>
            </a:r>
          </a:p>
          <a:p>
            <a:pPr lvl="1">
              <a:defRPr/>
            </a:pPr>
            <a:r>
              <a:rPr lang="en-US" dirty="0"/>
              <a:t>The focus is to be on the Creator, instead of upon His creation.</a:t>
            </a:r>
          </a:p>
          <a:p>
            <a:pPr lvl="2">
              <a:defRPr/>
            </a:pPr>
            <a:r>
              <a:rPr lang="en-US" dirty="0"/>
              <a:t>Matthew 6:21 “For where your </a:t>
            </a:r>
            <a:r>
              <a:rPr lang="en-US" i="1" dirty="0"/>
              <a:t>treasure</a:t>
            </a:r>
            <a:r>
              <a:rPr lang="en-US" dirty="0"/>
              <a:t> is, there your heart will be also.” NIV</a:t>
            </a:r>
          </a:p>
          <a:p>
            <a:pPr lvl="2">
              <a:defRPr/>
            </a:pPr>
            <a:r>
              <a:rPr lang="en-US" dirty="0"/>
              <a:t>If God is our treasure, He can entrust to us the good things of His creation, knowing that they will not become idols—i.e. become more important to us than is God.</a:t>
            </a:r>
          </a:p>
          <a:p>
            <a:pPr lvl="1">
              <a:defRPr/>
            </a:pPr>
            <a:r>
              <a:rPr lang="en-US" dirty="0"/>
              <a:t>Psalm 37:4 “Delight yourself in the LORD and he will give you the desires of your heart.” See also Ps. 16:11; 84:11b; Rom. 8:32. The more we love God, the more He is free to bless us, and I suspect we place less and less intrinsic value upon those gifts.</a:t>
            </a:r>
          </a:p>
          <a:p>
            <a:pPr>
              <a:defRPr/>
            </a:pPr>
            <a:r>
              <a:rPr lang="en-US" sz="2400" dirty="0"/>
              <a:t>There is no creation mandate from God to us to become wealthy, but to be </a:t>
            </a:r>
            <a:r>
              <a:rPr lang="en-US" sz="2400" b="1" dirty="0"/>
              <a:t>good stewards </a:t>
            </a:r>
            <a:r>
              <a:rPr lang="en-US" sz="2400" dirty="0"/>
              <a:t>of God’s creation.</a:t>
            </a:r>
          </a:p>
          <a:p>
            <a:pPr>
              <a:buClr>
                <a:srgbClr val="660033"/>
              </a:buClr>
              <a:buFont typeface="Wingdings" pitchFamily="2" charset="2"/>
              <a:buChar char="§"/>
              <a:defRPr/>
            </a:pPr>
            <a:endParaRPr lang="en-US" sz="1900" dirty="0"/>
          </a:p>
        </p:txBody>
      </p:sp>
      <p:sp>
        <p:nvSpPr>
          <p:cNvPr id="59394" name="Slide Number Placeholder 5">
            <a:extLst>
              <a:ext uri="{FF2B5EF4-FFF2-40B4-BE49-F238E27FC236}">
                <a16:creationId xmlns:a16="http://schemas.microsoft.com/office/drawing/2014/main" id="{8578D91D-D0F2-4457-A886-CA4B7D901928}"/>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D219C7F9-37F8-458F-989B-9F1FDE042A27}"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14</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58408" name="Rectangle 35840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0" name="Rectangle 35840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2" name="Rectangle 3584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4" name="Rectangle 3584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6" name="Rectangle 3584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02" name="Rectangle 2">
            <a:extLst>
              <a:ext uri="{FF2B5EF4-FFF2-40B4-BE49-F238E27FC236}">
                <a16:creationId xmlns:a16="http://schemas.microsoft.com/office/drawing/2014/main" id="{2AD2D83C-892D-400E-94C4-5FBFA83E6580}"/>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Wealth and Christians</a:t>
            </a:r>
          </a:p>
        </p:txBody>
      </p:sp>
      <p:sp>
        <p:nvSpPr>
          <p:cNvPr id="59394" name="Slide Number Placeholder 5">
            <a:extLst>
              <a:ext uri="{FF2B5EF4-FFF2-40B4-BE49-F238E27FC236}">
                <a16:creationId xmlns:a16="http://schemas.microsoft.com/office/drawing/2014/main" id="{8578D91D-D0F2-4457-A886-CA4B7D901928}"/>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D219C7F9-37F8-458F-989B-9F1FDE042A27}"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15</a:t>
            </a:fld>
            <a:endParaRPr lang="en-US" altLang="en-US" sz="1100" b="0">
              <a:solidFill>
                <a:schemeClr val="tx1">
                  <a:lumMod val="50000"/>
                  <a:lumOff val="50000"/>
                </a:schemeClr>
              </a:solidFill>
              <a:latin typeface="Times New Roman" panose="02020603050405020304" pitchFamily="18" charset="0"/>
            </a:endParaRPr>
          </a:p>
        </p:txBody>
      </p:sp>
      <p:sp>
        <p:nvSpPr>
          <p:cNvPr id="41987" name="Rectangle 3">
            <a:extLst>
              <a:ext uri="{FF2B5EF4-FFF2-40B4-BE49-F238E27FC236}">
                <a16:creationId xmlns:a16="http://schemas.microsoft.com/office/drawing/2014/main" id="{1E314BF8-75E8-497A-826E-0BA3593A4152}"/>
              </a:ext>
            </a:extLst>
          </p:cNvPr>
          <p:cNvSpPr>
            <a:spLocks noGrp="1" noChangeArrowheads="1"/>
          </p:cNvSpPr>
          <p:nvPr>
            <p:ph idx="1"/>
          </p:nvPr>
        </p:nvSpPr>
        <p:spPr>
          <a:xfrm>
            <a:off x="1371599" y="1781175"/>
            <a:ext cx="9817099" cy="4327712"/>
          </a:xfrm>
        </p:spPr>
        <p:txBody>
          <a:bodyPr>
            <a:normAutofit/>
          </a:bodyPr>
          <a:lstStyle/>
          <a:p>
            <a:pPr>
              <a:lnSpc>
                <a:spcPct val="80000"/>
              </a:lnSpc>
            </a:pPr>
            <a:r>
              <a:rPr lang="en-US" altLang="en-US" sz="2400" dirty="0"/>
              <a:t>God blessed Abraham, Job, David, Solomon, Hezekiah, etc. with much wealth.  (Gen. 24:35; Job 1:3; I Chron. 29:3-5; 2 Chron. 1:12; 2 Chron. 32:27)</a:t>
            </a:r>
          </a:p>
          <a:p>
            <a:pPr>
              <a:lnSpc>
                <a:spcPct val="80000"/>
              </a:lnSpc>
            </a:pPr>
            <a:r>
              <a:rPr lang="en-US" altLang="en-US" sz="2400" dirty="0"/>
              <a:t>The fact that stealing remains a sin (Rom. 13:9) implies that private property is approved by God.</a:t>
            </a:r>
          </a:p>
          <a:p>
            <a:pPr>
              <a:lnSpc>
                <a:spcPct val="80000"/>
              </a:lnSpc>
            </a:pPr>
            <a:r>
              <a:rPr lang="en-US" altLang="en-US" sz="2400" dirty="0"/>
              <a:t>The “rich” are not told to divest of wealth, but to be richly </a:t>
            </a:r>
            <a:r>
              <a:rPr lang="en-US" altLang="en-US" sz="2400" b="1" dirty="0"/>
              <a:t>generous</a:t>
            </a:r>
            <a:r>
              <a:rPr lang="en-US" altLang="en-US" sz="2400" dirty="0"/>
              <a:t> (1 Tim. 6:18). If you made $10,000 in 2022, you are richer than approximately 53% the planet’s population.</a:t>
            </a:r>
          </a:p>
          <a:p>
            <a:pPr lvl="1">
              <a:lnSpc>
                <a:spcPct val="80000"/>
              </a:lnSpc>
            </a:pPr>
            <a:r>
              <a:rPr lang="en-US" altLang="en-US" sz="2000" dirty="0"/>
              <a:t>www.ubs.com/global/en/family-office-uhnw/reports/global-wealth-report-2023.html#executive </a:t>
            </a:r>
            <a:endParaRPr lang="en-US" sz="2000" dirty="0"/>
          </a:p>
          <a:p>
            <a:pPr>
              <a:lnSpc>
                <a:spcPct val="80000"/>
              </a:lnSpc>
            </a:pPr>
            <a:r>
              <a:rPr lang="en-US" altLang="en-US" sz="2400" dirty="0"/>
              <a:t>Riches are deceitful. They quietly entrap us, unless we are generous. It remains harder for the rich to enter heaven—Matt. 19:23.</a:t>
            </a:r>
          </a:p>
        </p:txBody>
      </p:sp>
    </p:spTree>
    <p:extLst>
      <p:ext uri="{BB962C8B-B14F-4D97-AF65-F5344CB8AC3E}">
        <p14:creationId xmlns:p14="http://schemas.microsoft.com/office/powerpoint/2010/main" val="2463967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0A96A135-6650-9DBC-3003-D259C8C16F5D}"/>
            </a:ext>
          </a:extLst>
        </p:cNvPr>
        <p:cNvGrpSpPr/>
        <p:nvPr/>
      </p:nvGrpSpPr>
      <p:grpSpPr>
        <a:xfrm>
          <a:off x="0" y="0"/>
          <a:ext cx="0" cy="0"/>
          <a:chOff x="0" y="0"/>
          <a:chExt cx="0" cy="0"/>
        </a:xfrm>
      </p:grpSpPr>
      <p:sp useBgFill="1">
        <p:nvSpPr>
          <p:cNvPr id="358408" name="Rectangle 358407">
            <a:extLst>
              <a:ext uri="{FF2B5EF4-FFF2-40B4-BE49-F238E27FC236}">
                <a16:creationId xmlns:a16="http://schemas.microsoft.com/office/drawing/2014/main" id="{C6BCBC29-0075-0045-892E-880DF1DC6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0" name="Rectangle 358409">
            <a:extLst>
              <a:ext uri="{FF2B5EF4-FFF2-40B4-BE49-F238E27FC236}">
                <a16:creationId xmlns:a16="http://schemas.microsoft.com/office/drawing/2014/main" id="{6301B0BE-71BA-A3E5-2B2B-4EA42EB721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2" name="Rectangle 358411">
            <a:extLst>
              <a:ext uri="{FF2B5EF4-FFF2-40B4-BE49-F238E27FC236}">
                <a16:creationId xmlns:a16="http://schemas.microsoft.com/office/drawing/2014/main" id="{C5A174CA-BA59-059F-67CF-2DCED0CC6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4" name="Rectangle 358413">
            <a:extLst>
              <a:ext uri="{FF2B5EF4-FFF2-40B4-BE49-F238E27FC236}">
                <a16:creationId xmlns:a16="http://schemas.microsoft.com/office/drawing/2014/main" id="{1B01D188-0289-A8A8-24CA-0AEE99455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16" name="Rectangle 358415">
            <a:extLst>
              <a:ext uri="{FF2B5EF4-FFF2-40B4-BE49-F238E27FC236}">
                <a16:creationId xmlns:a16="http://schemas.microsoft.com/office/drawing/2014/main" id="{358286C8-6516-0926-0646-539079B77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02" name="Rectangle 2">
            <a:extLst>
              <a:ext uri="{FF2B5EF4-FFF2-40B4-BE49-F238E27FC236}">
                <a16:creationId xmlns:a16="http://schemas.microsoft.com/office/drawing/2014/main" id="{A7449C9F-4745-5BD8-96CF-47055D7907BD}"/>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Seek First God’s Kingdom</a:t>
            </a:r>
          </a:p>
        </p:txBody>
      </p:sp>
      <p:sp>
        <p:nvSpPr>
          <p:cNvPr id="59394" name="Slide Number Placeholder 5">
            <a:extLst>
              <a:ext uri="{FF2B5EF4-FFF2-40B4-BE49-F238E27FC236}">
                <a16:creationId xmlns:a16="http://schemas.microsoft.com/office/drawing/2014/main" id="{D96B1111-92A7-715F-598B-F1CB8C5DF7EE}"/>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D219C7F9-37F8-458F-989B-9F1FDE042A27}"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16</a:t>
            </a:fld>
            <a:endParaRPr lang="en-US" altLang="en-US" sz="1100" b="0">
              <a:solidFill>
                <a:schemeClr val="tx1">
                  <a:lumMod val="50000"/>
                  <a:lumOff val="50000"/>
                </a:schemeClr>
              </a:solidFill>
              <a:latin typeface="Times New Roman" panose="02020603050405020304" pitchFamily="18" charset="0"/>
            </a:endParaRPr>
          </a:p>
        </p:txBody>
      </p:sp>
      <p:sp>
        <p:nvSpPr>
          <p:cNvPr id="41987" name="Rectangle 3">
            <a:extLst>
              <a:ext uri="{FF2B5EF4-FFF2-40B4-BE49-F238E27FC236}">
                <a16:creationId xmlns:a16="http://schemas.microsoft.com/office/drawing/2014/main" id="{4F14A745-AA8A-D82B-F867-B7184746C89A}"/>
              </a:ext>
            </a:extLst>
          </p:cNvPr>
          <p:cNvSpPr>
            <a:spLocks noGrp="1" noChangeArrowheads="1"/>
          </p:cNvSpPr>
          <p:nvPr>
            <p:ph idx="1"/>
          </p:nvPr>
        </p:nvSpPr>
        <p:spPr>
          <a:xfrm>
            <a:off x="1371600" y="1781175"/>
            <a:ext cx="9360568" cy="4327712"/>
          </a:xfrm>
        </p:spPr>
        <p:txBody>
          <a:bodyPr>
            <a:normAutofit/>
          </a:bodyPr>
          <a:lstStyle/>
          <a:p>
            <a:r>
              <a:rPr lang="en-US" altLang="en-US" sz="2400" dirty="0"/>
              <a:t>The  more we love God, the more He is able to bless us materially, since we won’t make idols or let His blessings distract us from the Kingdom. </a:t>
            </a:r>
          </a:p>
          <a:p>
            <a:pPr lvl="1"/>
            <a:r>
              <a:rPr lang="en-US" dirty="0"/>
              <a:t>He who did not spare his own Son, but gave him up for us all—how will he not also, along with him, graciously give us all things? </a:t>
            </a:r>
            <a:br>
              <a:rPr lang="en-US" dirty="0"/>
            </a:br>
            <a:r>
              <a:rPr lang="en-US" dirty="0"/>
              <a:t>Rom. 8:32 NIV</a:t>
            </a:r>
            <a:endParaRPr lang="en-US" altLang="en-US" dirty="0"/>
          </a:p>
          <a:p>
            <a:r>
              <a:rPr lang="en-US" altLang="en-US" sz="2400" dirty="0"/>
              <a:t>He also provides our wants--Ps. 37:4 “</a:t>
            </a:r>
            <a:r>
              <a:rPr lang="en-US" sz="2400" dirty="0"/>
              <a:t>Take delight in the LORD, and he will give you the desires of your heart.” NIV</a:t>
            </a:r>
          </a:p>
          <a:p>
            <a:r>
              <a:rPr lang="en-US" sz="2400" dirty="0"/>
              <a:t>You make known to me the path of life; in your presence there is fullness of joy; at your right hand are pleasures forevermore. </a:t>
            </a:r>
            <a:br>
              <a:rPr lang="en-US" sz="2400" dirty="0"/>
            </a:br>
            <a:r>
              <a:rPr lang="en-US" sz="2400" dirty="0"/>
              <a:t>Ps. 16:11 ESV</a:t>
            </a:r>
            <a:endParaRPr lang="en-US" altLang="en-US" sz="2400" dirty="0"/>
          </a:p>
        </p:txBody>
      </p:sp>
    </p:spTree>
    <p:extLst>
      <p:ext uri="{BB962C8B-B14F-4D97-AF65-F5344CB8AC3E}">
        <p14:creationId xmlns:p14="http://schemas.microsoft.com/office/powerpoint/2010/main" val="20050904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63528" name="Rectangle 36352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30" name="Rectangle 36352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32" name="Rectangle 36353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34" name="Rectangle 36353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36" name="Rectangle 36353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3522" name="Rectangle 2">
            <a:extLst>
              <a:ext uri="{FF2B5EF4-FFF2-40B4-BE49-F238E27FC236}">
                <a16:creationId xmlns:a16="http://schemas.microsoft.com/office/drawing/2014/main" id="{22633168-1C91-4CA3-94D9-CE3FD1A95ECB}"/>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Real Prosperity is when …</a:t>
            </a:r>
          </a:p>
        </p:txBody>
      </p:sp>
      <p:sp>
        <p:nvSpPr>
          <p:cNvPr id="363523" name="Rectangle 3">
            <a:extLst>
              <a:ext uri="{FF2B5EF4-FFF2-40B4-BE49-F238E27FC236}">
                <a16:creationId xmlns:a16="http://schemas.microsoft.com/office/drawing/2014/main" id="{4DB1A71A-C4DB-4AC6-8011-DAD470910424}"/>
              </a:ext>
            </a:extLst>
          </p:cNvPr>
          <p:cNvSpPr>
            <a:spLocks noGrp="1" noChangeArrowheads="1"/>
          </p:cNvSpPr>
          <p:nvPr>
            <p:ph idx="1"/>
          </p:nvPr>
        </p:nvSpPr>
        <p:spPr>
          <a:xfrm>
            <a:off x="1371599" y="1891969"/>
            <a:ext cx="9724031" cy="4563461"/>
          </a:xfrm>
        </p:spPr>
        <p:txBody>
          <a:bodyPr vert="horz" lIns="90477" tIns="45240" rIns="90477" bIns="45240" rtlCol="0" anchor="t">
            <a:noAutofit/>
          </a:bodyPr>
          <a:lstStyle/>
          <a:p>
            <a:pPr>
              <a:defRPr/>
            </a:pPr>
            <a:r>
              <a:rPr lang="en-US" sz="2400" dirty="0"/>
              <a:t>Your name is written in heaven, Luke 10:20</a:t>
            </a:r>
          </a:p>
          <a:p>
            <a:pPr>
              <a:defRPr/>
            </a:pPr>
            <a:r>
              <a:rPr lang="en-US" sz="2400" dirty="0"/>
              <a:t>You are content, and godly, 1 Tim. 6:6</a:t>
            </a:r>
          </a:p>
          <a:p>
            <a:pPr lvl="1">
              <a:defRPr/>
            </a:pPr>
            <a:r>
              <a:rPr lang="en-US" dirty="0"/>
              <a:t>Without contentment, you’ll </a:t>
            </a:r>
            <a:r>
              <a:rPr lang="en-US" b="1" dirty="0"/>
              <a:t>never</a:t>
            </a:r>
            <a:r>
              <a:rPr lang="en-US" dirty="0"/>
              <a:t> have enough.</a:t>
            </a:r>
          </a:p>
          <a:p>
            <a:pPr>
              <a:defRPr/>
            </a:pPr>
            <a:r>
              <a:rPr lang="en-US" sz="2400" dirty="0"/>
              <a:t>God meets </a:t>
            </a:r>
            <a:r>
              <a:rPr lang="en-US" sz="2400" b="1" dirty="0"/>
              <a:t>all</a:t>
            </a:r>
            <a:r>
              <a:rPr lang="en-US" sz="2400" dirty="0"/>
              <a:t> your needs, Phil. 4:19</a:t>
            </a:r>
          </a:p>
          <a:p>
            <a:pPr lvl="1">
              <a:defRPr/>
            </a:pPr>
            <a:r>
              <a:rPr lang="en-US" dirty="0"/>
              <a:t>How much </a:t>
            </a:r>
            <a:r>
              <a:rPr lang="en-US" b="1" dirty="0"/>
              <a:t>more</a:t>
            </a:r>
            <a:r>
              <a:rPr lang="en-US" dirty="0"/>
              <a:t> than that do you need?</a:t>
            </a:r>
          </a:p>
          <a:p>
            <a:pPr lvl="1">
              <a:defRPr/>
            </a:pPr>
            <a:r>
              <a:rPr lang="en-US" dirty="0"/>
              <a:t>Proverbs 30:7-9  "Two things I ask of you, O LORD; do not refuse me before I die:  Keep falsehood and lies far from me; </a:t>
            </a:r>
            <a:r>
              <a:rPr lang="en-US" b="1" dirty="0"/>
              <a:t>give me neither poverty nor riches </a:t>
            </a:r>
            <a:r>
              <a:rPr lang="en-US" dirty="0"/>
              <a:t>but give me only my daily bread.  Otherwise, I may have too much and disown you and say, 'Who is the LORD?' Or I may become poor and steal, and so dishonor the name of my God.”</a:t>
            </a:r>
          </a:p>
        </p:txBody>
      </p:sp>
      <p:sp>
        <p:nvSpPr>
          <p:cNvPr id="63490" name="Slide Number Placeholder 5">
            <a:extLst>
              <a:ext uri="{FF2B5EF4-FFF2-40B4-BE49-F238E27FC236}">
                <a16:creationId xmlns:a16="http://schemas.microsoft.com/office/drawing/2014/main" id="{7BDD7216-E1B1-4EB9-9CAE-F4299DF127E3}"/>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B0E03DFF-02FC-45EA-8A7F-AD5090A8AC59}"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17</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65576" name="Rectangle 36557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8" name="Rectangle 36557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0" name="Rectangle 36557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2" name="Rectangle 36558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4" name="Rectangle 36558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0" name="Rectangle 2">
            <a:extLst>
              <a:ext uri="{FF2B5EF4-FFF2-40B4-BE49-F238E27FC236}">
                <a16:creationId xmlns:a16="http://schemas.microsoft.com/office/drawing/2014/main" id="{2BDFC5B2-49B0-4A76-8A38-B9CB1B837226}"/>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solidFill>
                  <a:srgbClr val="FFFFFF"/>
                </a:solidFill>
              </a:rPr>
              <a:t>Real Prosperity is when …</a:t>
            </a:r>
          </a:p>
        </p:txBody>
      </p:sp>
      <p:sp>
        <p:nvSpPr>
          <p:cNvPr id="365571" name="Rectangle 3">
            <a:extLst>
              <a:ext uri="{FF2B5EF4-FFF2-40B4-BE49-F238E27FC236}">
                <a16:creationId xmlns:a16="http://schemas.microsoft.com/office/drawing/2014/main" id="{C8753782-B8B7-46E3-89C6-98D874E356A8}"/>
              </a:ext>
            </a:extLst>
          </p:cNvPr>
          <p:cNvSpPr>
            <a:spLocks noGrp="1" noChangeArrowheads="1"/>
          </p:cNvSpPr>
          <p:nvPr>
            <p:ph idx="1"/>
          </p:nvPr>
        </p:nvSpPr>
        <p:spPr>
          <a:xfrm>
            <a:off x="1371599" y="1891970"/>
            <a:ext cx="9724031" cy="3683358"/>
          </a:xfrm>
        </p:spPr>
        <p:txBody>
          <a:bodyPr vert="horz" lIns="90477" tIns="45240" rIns="90477" bIns="45240" rtlCol="0" anchor="t">
            <a:normAutofit/>
          </a:bodyPr>
          <a:lstStyle/>
          <a:p>
            <a:pPr>
              <a:defRPr/>
            </a:pPr>
            <a:r>
              <a:rPr lang="en-US" dirty="0"/>
              <a:t>You have all the funds you need to accomplish all the work that God has given you to do in life, Eph. 2:10.</a:t>
            </a:r>
          </a:p>
          <a:p>
            <a:pPr marL="457200" lvl="1" indent="0">
              <a:buNone/>
              <a:defRPr/>
            </a:pPr>
            <a:r>
              <a:rPr lang="en-US" sz="2800" dirty="0"/>
              <a:t>(Preparation for ministry and ministry itself cost money)</a:t>
            </a:r>
          </a:p>
          <a:p>
            <a:pPr>
              <a:defRPr/>
            </a:pPr>
            <a:r>
              <a:rPr lang="en-US" dirty="0"/>
              <a:t>You have the world—all things are the Christian’s </a:t>
            </a:r>
            <a:br>
              <a:rPr lang="en-US" dirty="0"/>
            </a:br>
            <a:r>
              <a:rPr lang="en-US" dirty="0"/>
              <a:t>(1 Cor. 3:21-23; Rom. 4:13—JRW Stott).</a:t>
            </a:r>
          </a:p>
        </p:txBody>
      </p:sp>
      <p:sp>
        <p:nvSpPr>
          <p:cNvPr id="65538" name="Slide Number Placeholder 5">
            <a:extLst>
              <a:ext uri="{FF2B5EF4-FFF2-40B4-BE49-F238E27FC236}">
                <a16:creationId xmlns:a16="http://schemas.microsoft.com/office/drawing/2014/main" id="{81DCB7A9-4380-452A-B866-1E456A5CD406}"/>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14AA6E26-E295-41ED-B830-59C53E77D501}"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18</a:t>
            </a:fld>
            <a:endParaRPr lang="en-US" altLang="en-US" sz="1100" b="0">
              <a:solidFill>
                <a:schemeClr val="tx1">
                  <a:lumMod val="50000"/>
                  <a:lumOff val="50000"/>
                </a:schemeClr>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65576" name="Rectangle 36557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8" name="Rectangle 36557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0" name="Rectangle 36557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2" name="Rectangle 36558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4" name="Rectangle 36558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0" name="Rectangle 2">
            <a:extLst>
              <a:ext uri="{FF2B5EF4-FFF2-40B4-BE49-F238E27FC236}">
                <a16:creationId xmlns:a16="http://schemas.microsoft.com/office/drawing/2014/main" id="{2BDFC5B2-49B0-4A76-8A38-B9CB1B837226}"/>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t>Finances Test Commitment</a:t>
            </a:r>
            <a:endParaRPr lang="en-US" sz="4000" dirty="0">
              <a:solidFill>
                <a:srgbClr val="FFFFFF"/>
              </a:solidFill>
            </a:endParaRPr>
          </a:p>
        </p:txBody>
      </p:sp>
      <p:sp>
        <p:nvSpPr>
          <p:cNvPr id="65538" name="Slide Number Placeholder 5">
            <a:extLst>
              <a:ext uri="{FF2B5EF4-FFF2-40B4-BE49-F238E27FC236}">
                <a16:creationId xmlns:a16="http://schemas.microsoft.com/office/drawing/2014/main" id="{81DCB7A9-4380-452A-B866-1E456A5CD406}"/>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14AA6E26-E295-41ED-B830-59C53E77D501}"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19</a:t>
            </a:fld>
            <a:endParaRPr lang="en-US" altLang="en-US" sz="1100" b="0">
              <a:solidFill>
                <a:schemeClr val="tx1">
                  <a:lumMod val="50000"/>
                  <a:lumOff val="50000"/>
                </a:schemeClr>
              </a:solidFill>
              <a:latin typeface="Times New Roman" panose="02020603050405020304" pitchFamily="18" charset="0"/>
            </a:endParaRPr>
          </a:p>
        </p:txBody>
      </p:sp>
      <p:sp>
        <p:nvSpPr>
          <p:cNvPr id="134147" name="Rectangle 3">
            <a:extLst>
              <a:ext uri="{FF2B5EF4-FFF2-40B4-BE49-F238E27FC236}">
                <a16:creationId xmlns:a16="http://schemas.microsoft.com/office/drawing/2014/main" id="{764A532D-EC7F-49B3-90FE-F8423F71C8C8}"/>
              </a:ext>
            </a:extLst>
          </p:cNvPr>
          <p:cNvSpPr>
            <a:spLocks noGrp="1" noChangeArrowheads="1"/>
          </p:cNvSpPr>
          <p:nvPr>
            <p:ph idx="1"/>
          </p:nvPr>
        </p:nvSpPr>
        <p:spPr>
          <a:xfrm>
            <a:off x="1344039" y="1690688"/>
            <a:ext cx="9305365" cy="4261224"/>
          </a:xfrm>
        </p:spPr>
        <p:txBody>
          <a:bodyPr/>
          <a:lstStyle/>
          <a:p>
            <a:pPr>
              <a:defRPr/>
            </a:pPr>
            <a:r>
              <a:rPr lang="en-US" sz="2400" dirty="0"/>
              <a:t>If you go for the crown and the Lord:</a:t>
            </a:r>
            <a:endParaRPr lang="en-US" sz="2400" dirty="0">
              <a:sym typeface="Wingdings" pitchFamily="2" charset="2"/>
            </a:endParaRPr>
          </a:p>
          <a:p>
            <a:pPr lvl="1">
              <a:defRPr/>
            </a:pPr>
            <a:r>
              <a:rPr lang="en-US" dirty="0"/>
              <a:t>All your basic needs will be met—Matt. 6:25-34 (sometimes these will be met by others, James 2:14-17).</a:t>
            </a:r>
          </a:p>
          <a:p>
            <a:pPr lvl="1">
              <a:defRPr/>
            </a:pPr>
            <a:r>
              <a:rPr lang="en-US" dirty="0"/>
              <a:t>All other needs will be met—Phil. 4:19, Rom. 8:32’</a:t>
            </a:r>
          </a:p>
          <a:p>
            <a:pPr lvl="1">
              <a:defRPr/>
            </a:pPr>
            <a:r>
              <a:rPr lang="en-US" dirty="0"/>
              <a:t>We’ll have enough to share.</a:t>
            </a:r>
          </a:p>
          <a:p>
            <a:pPr lvl="1">
              <a:defRPr/>
            </a:pPr>
            <a:r>
              <a:rPr lang="en-US" dirty="0"/>
              <a:t>Our lives will find balance between work and rest—Eccles. 4:5-8.</a:t>
            </a:r>
          </a:p>
          <a:p>
            <a:pPr>
              <a:defRPr/>
            </a:pPr>
            <a:r>
              <a:rPr lang="en-US" sz="2400" dirty="0"/>
              <a:t>Is my trust in my Master, or in trying to make God make me rich through “miracles” and some twisted form of faith?</a:t>
            </a:r>
          </a:p>
          <a:p>
            <a:pPr marL="0" indent="0">
              <a:buNone/>
              <a:defRPr/>
            </a:pPr>
            <a:endParaRPr lang="en-US" sz="2471" dirty="0"/>
          </a:p>
        </p:txBody>
      </p:sp>
    </p:spTree>
    <p:extLst>
      <p:ext uri="{BB962C8B-B14F-4D97-AF65-F5344CB8AC3E}">
        <p14:creationId xmlns:p14="http://schemas.microsoft.com/office/powerpoint/2010/main" val="147132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B9D418-0BD7-440E-7CB1-23343439874B}"/>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God’s Next Level is Down, Not Up</a:t>
            </a:r>
          </a:p>
        </p:txBody>
      </p:sp>
      <p:sp>
        <p:nvSpPr>
          <p:cNvPr id="3" name="Content Placeholder 2">
            <a:extLst>
              <a:ext uri="{FF2B5EF4-FFF2-40B4-BE49-F238E27FC236}">
                <a16:creationId xmlns:a16="http://schemas.microsoft.com/office/drawing/2014/main" id="{DE7CD0FB-1286-F864-B74A-8EC72D6235F1}"/>
              </a:ext>
            </a:extLst>
          </p:cNvPr>
          <p:cNvSpPr>
            <a:spLocks noGrp="1"/>
          </p:cNvSpPr>
          <p:nvPr>
            <p:ph idx="1"/>
          </p:nvPr>
        </p:nvSpPr>
        <p:spPr>
          <a:xfrm>
            <a:off x="573932" y="1410512"/>
            <a:ext cx="11089531" cy="5447488"/>
          </a:xfrm>
        </p:spPr>
        <p:txBody>
          <a:bodyPr anchor="ctr">
            <a:normAutofit/>
          </a:bodyPr>
          <a:lstStyle/>
          <a:p>
            <a:pPr rtl="0"/>
            <a:r>
              <a:rPr lang="en-US" sz="2400" b="0" i="0" u="none" strike="noStrike" baseline="0" dirty="0"/>
              <a:t> </a:t>
            </a:r>
            <a:r>
              <a:rPr lang="en-US" sz="2400" b="0" i="0" u="none" strike="noStrike" baseline="30000" dirty="0"/>
              <a:t>5</a:t>
            </a:r>
            <a:r>
              <a:rPr lang="en-US" sz="2400" b="0" i="0" u="sng" strike="noStrike" baseline="0" dirty="0"/>
              <a:t>Have this attitude in yourselves</a:t>
            </a:r>
            <a:r>
              <a:rPr lang="en-US" sz="2400" b="0" i="0" u="none" strike="noStrike" baseline="0" dirty="0"/>
              <a:t> which was also in Christ Jesus, </a:t>
            </a:r>
            <a:r>
              <a:rPr lang="en-US" sz="2400" b="0" i="0" u="none" strike="noStrike" baseline="30000" dirty="0"/>
              <a:t>6</a:t>
            </a:r>
            <a:r>
              <a:rPr lang="en-US" sz="2400" b="0" i="0" u="none" strike="noStrike" baseline="0" dirty="0"/>
              <a:t> who, although He existed in the form of God, did not regard equality with God a thing to be grasped, </a:t>
            </a:r>
            <a:r>
              <a:rPr lang="en-US" sz="2400" b="0" i="0" u="none" strike="noStrike" baseline="30000" dirty="0"/>
              <a:t>7</a:t>
            </a:r>
            <a:r>
              <a:rPr lang="en-US" sz="2400" b="0" i="0" u="none" strike="noStrike" baseline="0" dirty="0"/>
              <a:t> but </a:t>
            </a:r>
            <a:r>
              <a:rPr lang="en-US" sz="2400" b="0" i="0" u="sng" strike="noStrike" baseline="0" dirty="0"/>
              <a:t>emptied Himself</a:t>
            </a:r>
            <a:r>
              <a:rPr lang="en-US" sz="2400" b="0" i="0" u="none" strike="noStrike" baseline="0" dirty="0"/>
              <a:t>, taking the form of a bond-servant, </a:t>
            </a:r>
            <a:r>
              <a:rPr lang="en-US" sz="2400" b="0" i="1" u="none" strike="noStrike" baseline="0" dirty="0"/>
              <a:t>and </a:t>
            </a:r>
            <a:r>
              <a:rPr lang="en-US" sz="2400" b="0" i="0" u="none" strike="noStrike" baseline="0" dirty="0"/>
              <a:t>being made in the likeness of men. </a:t>
            </a:r>
            <a:r>
              <a:rPr lang="en-US" sz="2400" b="0" i="0" u="none" strike="noStrike" baseline="30000" dirty="0"/>
              <a:t>8</a:t>
            </a:r>
            <a:r>
              <a:rPr lang="en-US" sz="2400" b="0" i="0" u="none" strike="noStrike" baseline="0" dirty="0"/>
              <a:t> Being found in appearance as a man, He </a:t>
            </a:r>
            <a:r>
              <a:rPr lang="en-US" sz="2400" b="0" i="0" u="sng" strike="noStrike" baseline="0" dirty="0"/>
              <a:t>humbled Himself </a:t>
            </a:r>
            <a:r>
              <a:rPr lang="en-US" sz="2400" b="0" i="0" u="none" strike="noStrike" baseline="0" dirty="0"/>
              <a:t>by becoming obedient to the point of death, </a:t>
            </a:r>
            <a:r>
              <a:rPr lang="en-US" sz="2400" b="0" i="0" u="sng" strike="noStrike" baseline="0" dirty="0"/>
              <a:t>even death on a cross</a:t>
            </a:r>
            <a:r>
              <a:rPr lang="en-US" sz="2400" b="0" i="0" u="none" strike="noStrike" baseline="0" dirty="0"/>
              <a:t>. </a:t>
            </a:r>
            <a:r>
              <a:rPr lang="en-US" sz="2400" b="0" i="0" u="none" strike="noStrike" baseline="30000" dirty="0"/>
              <a:t>9</a:t>
            </a:r>
            <a:r>
              <a:rPr lang="en-US" sz="2400" b="0" i="0" u="none" strike="noStrike" baseline="0" dirty="0"/>
              <a:t> For this reason also, </a:t>
            </a:r>
            <a:r>
              <a:rPr lang="en-US" sz="2400" b="0" i="0" u="sng" strike="noStrike" baseline="0" dirty="0"/>
              <a:t>God highly exalted Him</a:t>
            </a:r>
            <a:r>
              <a:rPr lang="en-US" sz="2400" b="0" i="0" u="none" strike="noStrike" baseline="0" dirty="0"/>
              <a:t>, and bestowed on Him the </a:t>
            </a:r>
            <a:r>
              <a:rPr lang="en-US" sz="2400" b="0" i="0" u="sng" strike="noStrike" baseline="0" dirty="0"/>
              <a:t>name which is above every name</a:t>
            </a:r>
            <a:r>
              <a:rPr lang="en-US" sz="2400" b="0" i="0" u="none" strike="noStrike" baseline="0" dirty="0"/>
              <a:t>,  (Phi 2:5-9 NAU)</a:t>
            </a:r>
          </a:p>
          <a:p>
            <a:pPr rtl="0"/>
            <a:r>
              <a:rPr lang="en-US" sz="2400" dirty="0"/>
              <a:t>A focus upon fulfilling one’s destiny and going ever higher meant death and preaching in hell for Jesus (1 Pet. 3:19).</a:t>
            </a:r>
          </a:p>
          <a:p>
            <a:pPr rtl="0"/>
            <a:r>
              <a:rPr lang="en-US" sz="2400" b="0" i="0" u="none" strike="noStrike" baseline="0" dirty="0">
                <a:ea typeface="Calibri" panose="020F0502020204030204" pitchFamily="34" charset="0"/>
                <a:cs typeface="Calibri" panose="020F0502020204030204" pitchFamily="34" charset="0"/>
              </a:rPr>
              <a:t>For even the Son of Man </a:t>
            </a:r>
            <a:r>
              <a:rPr lang="en-US" sz="2400" b="0" i="0" u="sng" strike="noStrike" baseline="0" dirty="0">
                <a:ea typeface="Calibri" panose="020F0502020204030204" pitchFamily="34" charset="0"/>
                <a:cs typeface="Calibri" panose="020F0502020204030204" pitchFamily="34" charset="0"/>
              </a:rPr>
              <a:t>did not come to be served</a:t>
            </a:r>
            <a:r>
              <a:rPr lang="en-US" sz="2400" b="0" i="0" u="none" strike="noStrike" baseline="0" dirty="0">
                <a:ea typeface="Calibri" panose="020F0502020204030204" pitchFamily="34" charset="0"/>
                <a:cs typeface="Calibri" panose="020F0502020204030204" pitchFamily="34" charset="0"/>
              </a:rPr>
              <a:t>, but to serve, and to give his life as a ransom for many." (Mar 10:45 NIV) </a:t>
            </a:r>
            <a:r>
              <a:rPr lang="en-US" sz="2400" b="0" i="0" u="sng" strike="noStrike" baseline="0" dirty="0">
                <a:ea typeface="Calibri" panose="020F0502020204030204" pitchFamily="34" charset="0"/>
                <a:cs typeface="Calibri" panose="020F0502020204030204" pitchFamily="34" charset="0"/>
              </a:rPr>
              <a:t>Jesus didn’t come to receive, but to give</a:t>
            </a:r>
            <a:r>
              <a:rPr lang="en-US" sz="2400" b="0" i="0" u="none" strike="noStrike" baseline="0" dirty="0">
                <a:ea typeface="Calibri" panose="020F0502020204030204" pitchFamily="34" charset="0"/>
                <a:cs typeface="Calibri" panose="020F0502020204030204" pitchFamily="34" charset="0"/>
              </a:rPr>
              <a:t>.</a:t>
            </a:r>
          </a:p>
          <a:p>
            <a:pPr rtl="0"/>
            <a:r>
              <a:rPr lang="en-US" sz="2400" dirty="0">
                <a:ea typeface="Calibri" panose="020F0502020204030204" pitchFamily="34" charset="0"/>
                <a:cs typeface="Calibri" panose="020F0502020204030204" pitchFamily="34" charset="0"/>
              </a:rPr>
              <a:t>His focus was not to make life better for Himself. …</a:t>
            </a:r>
            <a:r>
              <a:rPr lang="en-US" sz="2400" b="0" i="0" u="sng" strike="noStrike" baseline="0" dirty="0">
                <a:ea typeface="Calibri" panose="020F0502020204030204" pitchFamily="34" charset="0"/>
                <a:cs typeface="Calibri" panose="020F0502020204030204" pitchFamily="34" charset="0"/>
              </a:rPr>
              <a:t>Christ suffered for you</a:t>
            </a:r>
            <a:r>
              <a:rPr lang="en-US" sz="2400" b="0" i="0" u="none" strike="noStrike" baseline="0" dirty="0">
                <a:ea typeface="Calibri" panose="020F0502020204030204" pitchFamily="34" charset="0"/>
                <a:cs typeface="Calibri" panose="020F0502020204030204" pitchFamily="34" charset="0"/>
              </a:rPr>
              <a:t>, leaving you an example, that </a:t>
            </a:r>
            <a:r>
              <a:rPr lang="en-US" sz="2400" b="0" i="0" u="sng" strike="noStrike" baseline="0" dirty="0">
                <a:ea typeface="Calibri" panose="020F0502020204030204" pitchFamily="34" charset="0"/>
                <a:cs typeface="Calibri" panose="020F0502020204030204" pitchFamily="34" charset="0"/>
              </a:rPr>
              <a:t>you should follow in his steps</a:t>
            </a:r>
            <a:r>
              <a:rPr lang="en-US" sz="2400" b="0" i="0" u="none" strike="noStrike" baseline="0" dirty="0">
                <a:ea typeface="Calibri" panose="020F0502020204030204" pitchFamily="34" charset="0"/>
                <a:cs typeface="Calibri" panose="020F0502020204030204" pitchFamily="34" charset="0"/>
              </a:rPr>
              <a:t>. (1Pe 2:21 NIV)</a:t>
            </a:r>
            <a:endParaRPr lang="en-US" sz="2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812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365576" name="Rectangle 36557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8" name="Rectangle 365577">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0" name="Rectangle 365579">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2" name="Rectangle 365581">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84" name="Rectangle 365583">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5570" name="Rectangle 2">
            <a:extLst>
              <a:ext uri="{FF2B5EF4-FFF2-40B4-BE49-F238E27FC236}">
                <a16:creationId xmlns:a16="http://schemas.microsoft.com/office/drawing/2014/main" id="{2BDFC5B2-49B0-4A76-8A38-B9CB1B837226}"/>
              </a:ext>
            </a:extLst>
          </p:cNvPr>
          <p:cNvSpPr>
            <a:spLocks noGrp="1" noChangeArrowheads="1"/>
          </p:cNvSpPr>
          <p:nvPr>
            <p:ph type="title"/>
          </p:nvPr>
        </p:nvSpPr>
        <p:spPr>
          <a:xfrm>
            <a:off x="1371599" y="294538"/>
            <a:ext cx="9895951" cy="1033669"/>
          </a:xfrm>
        </p:spPr>
        <p:txBody>
          <a:bodyPr vert="horz" lIns="90477" tIns="45240" rIns="90477" bIns="45240" rtlCol="0">
            <a:normAutofit/>
          </a:bodyPr>
          <a:lstStyle/>
          <a:p>
            <a:pPr>
              <a:defRPr/>
            </a:pPr>
            <a:r>
              <a:rPr lang="en-US" sz="4000" dirty="0"/>
              <a:t>Contentment</a:t>
            </a:r>
            <a:endParaRPr lang="en-US" sz="4000" dirty="0">
              <a:solidFill>
                <a:srgbClr val="FFFFFF"/>
              </a:solidFill>
            </a:endParaRPr>
          </a:p>
        </p:txBody>
      </p:sp>
      <p:sp>
        <p:nvSpPr>
          <p:cNvPr id="65538" name="Slide Number Placeholder 5">
            <a:extLst>
              <a:ext uri="{FF2B5EF4-FFF2-40B4-BE49-F238E27FC236}">
                <a16:creationId xmlns:a16="http://schemas.microsoft.com/office/drawing/2014/main" id="{81DCB7A9-4380-452A-B866-1E456A5CD406}"/>
              </a:ext>
            </a:extLst>
          </p:cNvPr>
          <p:cNvSpPr>
            <a:spLocks noGrp="1"/>
          </p:cNvSpPr>
          <p:nvPr>
            <p:ph type="sldNum" sz="quarter" idx="12"/>
          </p:nvPr>
        </p:nvSpPr>
        <p:spPr>
          <a:xfrm>
            <a:off x="11704320" y="6455431"/>
            <a:ext cx="445913" cy="3651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899320">
              <a:spcBef>
                <a:spcPct val="20000"/>
              </a:spcBef>
              <a:buChar char="•"/>
              <a:defRPr sz="3177" b="1">
                <a:solidFill>
                  <a:schemeClr val="bg1"/>
                </a:solidFill>
                <a:latin typeface="Arial" panose="020B0604020202020204" pitchFamily="34" charset="0"/>
              </a:defRPr>
            </a:lvl1pPr>
            <a:lvl2pPr marL="655579" indent="-252146" defTabSz="899320">
              <a:spcBef>
                <a:spcPct val="20000"/>
              </a:spcBef>
              <a:buChar char="–"/>
              <a:defRPr sz="2735" b="1">
                <a:solidFill>
                  <a:schemeClr val="bg1"/>
                </a:solidFill>
                <a:latin typeface="Arial" panose="020B0604020202020204" pitchFamily="34" charset="0"/>
              </a:defRPr>
            </a:lvl2pPr>
            <a:lvl3pPr marL="1008583" indent="-201717" defTabSz="899320">
              <a:spcBef>
                <a:spcPct val="20000"/>
              </a:spcBef>
              <a:buChar char="•"/>
              <a:defRPr sz="2382" b="1">
                <a:solidFill>
                  <a:schemeClr val="bg1"/>
                </a:solidFill>
                <a:latin typeface="Arial" panose="020B0604020202020204" pitchFamily="34" charset="0"/>
              </a:defRPr>
            </a:lvl3pPr>
            <a:lvl4pPr marL="1412016" indent="-201717" defTabSz="899320">
              <a:spcBef>
                <a:spcPct val="20000"/>
              </a:spcBef>
              <a:buChar char="–"/>
              <a:defRPr sz="1941" b="1">
                <a:solidFill>
                  <a:schemeClr val="bg1"/>
                </a:solidFill>
                <a:latin typeface="Arial" panose="020B0604020202020204" pitchFamily="34" charset="0"/>
              </a:defRPr>
            </a:lvl4pPr>
            <a:lvl5pPr marL="1815450" indent="-201717" defTabSz="899320">
              <a:spcBef>
                <a:spcPct val="20000"/>
              </a:spcBef>
              <a:buChar char="»"/>
              <a:defRPr sz="1941" b="1">
                <a:solidFill>
                  <a:schemeClr val="bg1"/>
                </a:solidFill>
                <a:latin typeface="Arial" panose="020B0604020202020204" pitchFamily="34" charset="0"/>
              </a:defRPr>
            </a:lvl5pPr>
            <a:lvl6pPr marL="22188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6pPr>
            <a:lvl7pPr marL="2622316"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7pPr>
            <a:lvl8pPr marL="3025750"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8pPr>
            <a:lvl9pPr marL="3429183" indent="-201717" defTabSz="899320" eaLnBrk="0" fontAlgn="base" hangingPunct="0">
              <a:spcBef>
                <a:spcPct val="20000"/>
              </a:spcBef>
              <a:spcAft>
                <a:spcPct val="0"/>
              </a:spcAft>
              <a:buChar char="»"/>
              <a:defRPr sz="1941" b="1">
                <a:solidFill>
                  <a:schemeClr val="bg1"/>
                </a:solidFill>
                <a:latin typeface="Arial" panose="020B0604020202020204" pitchFamily="34" charset="0"/>
              </a:defRPr>
            </a:lvl9pPr>
          </a:lstStyle>
          <a:p>
            <a:pPr>
              <a:spcBef>
                <a:spcPct val="0"/>
              </a:spcBef>
              <a:spcAft>
                <a:spcPts val="600"/>
              </a:spcAft>
              <a:buFontTx/>
              <a:buNone/>
            </a:pPr>
            <a:fld id="{14AA6E26-E295-41ED-B830-59C53E77D501}" type="slidenum">
              <a:rPr lang="en-US" altLang="en-US" sz="1100" b="0">
                <a:solidFill>
                  <a:schemeClr val="tx1">
                    <a:lumMod val="50000"/>
                    <a:lumOff val="50000"/>
                  </a:schemeClr>
                </a:solidFill>
                <a:latin typeface="Times New Roman" panose="02020603050405020304" pitchFamily="18" charset="0"/>
              </a:rPr>
              <a:pPr>
                <a:spcBef>
                  <a:spcPct val="0"/>
                </a:spcBef>
                <a:spcAft>
                  <a:spcPts val="600"/>
                </a:spcAft>
                <a:buFontTx/>
                <a:buNone/>
              </a:pPr>
              <a:t>20</a:t>
            </a:fld>
            <a:endParaRPr lang="en-US" altLang="en-US" sz="1100" b="0">
              <a:solidFill>
                <a:schemeClr val="tx1">
                  <a:lumMod val="50000"/>
                  <a:lumOff val="50000"/>
                </a:schemeClr>
              </a:solidFill>
              <a:latin typeface="Times New Roman" panose="02020603050405020304" pitchFamily="18" charset="0"/>
            </a:endParaRPr>
          </a:p>
        </p:txBody>
      </p:sp>
      <p:sp>
        <p:nvSpPr>
          <p:cNvPr id="10243" name="Rectangle 3">
            <a:extLst>
              <a:ext uri="{FF2B5EF4-FFF2-40B4-BE49-F238E27FC236}">
                <a16:creationId xmlns:a16="http://schemas.microsoft.com/office/drawing/2014/main" id="{9DA181D6-4506-4BF3-8B11-6055D1FF1523}"/>
              </a:ext>
            </a:extLst>
          </p:cNvPr>
          <p:cNvSpPr>
            <a:spLocks noGrp="1" noChangeArrowheads="1"/>
          </p:cNvSpPr>
          <p:nvPr>
            <p:ph idx="1"/>
          </p:nvPr>
        </p:nvSpPr>
        <p:spPr>
          <a:xfrm>
            <a:off x="1453019" y="1640910"/>
            <a:ext cx="10033348" cy="3998451"/>
          </a:xfrm>
          <a:noFill/>
        </p:spPr>
        <p:txBody>
          <a:bodyPr vert="horz" lIns="90477" tIns="45240" rIns="90477" bIns="45240" rtlCol="0">
            <a:normAutofit/>
          </a:bodyPr>
          <a:lstStyle/>
          <a:p>
            <a:r>
              <a:rPr lang="en-US" altLang="en-US" sz="2400" dirty="0"/>
              <a:t>Are you content </a:t>
            </a:r>
            <a:r>
              <a:rPr lang="en-US" altLang="en-US" sz="2400" i="1" u="sng" dirty="0"/>
              <a:t>right now</a:t>
            </a:r>
            <a:r>
              <a:rPr lang="en-US" altLang="en-US" sz="2400" dirty="0"/>
              <a:t> ? 1 Tim. 6:6</a:t>
            </a:r>
          </a:p>
          <a:p>
            <a:pPr lvl="1"/>
            <a:r>
              <a:rPr lang="en-US" altLang="en-US" dirty="0"/>
              <a:t>Debt often indicates lack of contentment.</a:t>
            </a:r>
          </a:p>
          <a:p>
            <a:r>
              <a:rPr lang="en-US" altLang="en-US" sz="2400" dirty="0"/>
              <a:t>What are the minimums? 1 Tim. 6:8</a:t>
            </a:r>
          </a:p>
          <a:p>
            <a:r>
              <a:rPr lang="en-US" altLang="en-US" sz="2400" dirty="0"/>
              <a:t>Will Christians always have them? (2 Cor. 11:27; Matt. 8:20; 2 Pet. 1:3).  How was Paul content? Phil. 4:13</a:t>
            </a:r>
          </a:p>
          <a:p>
            <a:r>
              <a:rPr lang="en-US" altLang="en-US" sz="2400" dirty="0"/>
              <a:t>What would it take to make </a:t>
            </a:r>
            <a:r>
              <a:rPr lang="en-US" altLang="en-US" sz="2400" b="1" i="1" dirty="0"/>
              <a:t>you</a:t>
            </a:r>
            <a:r>
              <a:rPr lang="en-US" altLang="en-US" sz="2400" dirty="0"/>
              <a:t> content, if you’re not ?</a:t>
            </a:r>
          </a:p>
          <a:p>
            <a:r>
              <a:rPr lang="en-US" altLang="en-US" sz="2400" dirty="0"/>
              <a:t>Do you experience Jesus’ abundant life? (John 10:10)</a:t>
            </a:r>
          </a:p>
        </p:txBody>
      </p:sp>
    </p:spTree>
    <p:extLst>
      <p:ext uri="{BB962C8B-B14F-4D97-AF65-F5344CB8AC3E}">
        <p14:creationId xmlns:p14="http://schemas.microsoft.com/office/powerpoint/2010/main" val="2842890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6F4251-43AB-4A7E-9A0C-8D09C000E50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“Manipulating” God</a:t>
            </a:r>
          </a:p>
        </p:txBody>
      </p:sp>
      <p:sp>
        <p:nvSpPr>
          <p:cNvPr id="6" name="Content Placeholder 5">
            <a:extLst>
              <a:ext uri="{FF2B5EF4-FFF2-40B4-BE49-F238E27FC236}">
                <a16:creationId xmlns:a16="http://schemas.microsoft.com/office/drawing/2014/main" id="{D4174082-FE3A-485E-89A4-30BF67042001}"/>
              </a:ext>
            </a:extLst>
          </p:cNvPr>
          <p:cNvSpPr>
            <a:spLocks noGrp="1"/>
          </p:cNvSpPr>
          <p:nvPr>
            <p:ph idx="1"/>
          </p:nvPr>
        </p:nvSpPr>
        <p:spPr>
          <a:xfrm>
            <a:off x="787940" y="1328206"/>
            <a:ext cx="10700425" cy="5121231"/>
          </a:xfrm>
        </p:spPr>
        <p:txBody>
          <a:bodyPr anchor="ctr">
            <a:normAutofit/>
          </a:bodyPr>
          <a:lstStyle/>
          <a:p>
            <a:r>
              <a:rPr lang="en-US" sz="2400" dirty="0"/>
              <a:t>A certain Black preacher once said that when we say “Jehovah Jireh,” this puts “pressure on God” to be our Provider.  So, by invoking this name of God, can we exercise a power over this God, putting a “move” on Him, which induces His blessing upon us?  This ignores Rom 11:36, “Who has ever given to God, that God should repay him?”  </a:t>
            </a:r>
          </a:p>
          <a:p>
            <a:r>
              <a:rPr lang="en-US" sz="2400" dirty="0"/>
              <a:t>Is God so paranoid of His reputation and character that He jumps to justify Himself?  It is amazing that God doesn’t jump to preserve His glory.  He chose to use Cyrus, for example, despite Cyrus not acknowledging Him.  </a:t>
            </a:r>
          </a:p>
          <a:p>
            <a:r>
              <a:rPr lang="en-US" sz="2400" dirty="0"/>
              <a:t>Our God is too small when we think we can put pressure on the One who builds galaxies.  God does whatever He pleases (Ps. 115:3).  The shaman by spell or mantra tries to manipulate the spirit world. If you CAN manipulate God, then YOU are God.</a:t>
            </a:r>
          </a:p>
        </p:txBody>
      </p:sp>
    </p:spTree>
    <p:extLst>
      <p:ext uri="{BB962C8B-B14F-4D97-AF65-F5344CB8AC3E}">
        <p14:creationId xmlns:p14="http://schemas.microsoft.com/office/powerpoint/2010/main" val="183451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314DC5-5ACF-4CAE-A4F2-4A1B4D35D43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Miracle Centers</a:t>
            </a:r>
          </a:p>
        </p:txBody>
      </p:sp>
      <p:sp>
        <p:nvSpPr>
          <p:cNvPr id="3" name="Content Placeholder 2">
            <a:extLst>
              <a:ext uri="{FF2B5EF4-FFF2-40B4-BE49-F238E27FC236}">
                <a16:creationId xmlns:a16="http://schemas.microsoft.com/office/drawing/2014/main" id="{FDFC244C-80FF-4C20-BB7E-9784A82ACFC0}"/>
              </a:ext>
            </a:extLst>
          </p:cNvPr>
          <p:cNvSpPr>
            <a:spLocks noGrp="1"/>
          </p:cNvSpPr>
          <p:nvPr>
            <p:ph idx="1"/>
          </p:nvPr>
        </p:nvSpPr>
        <p:spPr>
          <a:xfrm>
            <a:off x="1371599" y="1733550"/>
            <a:ext cx="9724031" cy="4268005"/>
          </a:xfrm>
        </p:spPr>
        <p:txBody>
          <a:bodyPr anchor="t">
            <a:normAutofit/>
          </a:bodyPr>
          <a:lstStyle/>
          <a:p>
            <a:r>
              <a:rPr lang="en-US" sz="2400" dirty="0"/>
              <a:t>This “gospel” requires ongoing “miracles.”  A miracle is a suspension of the laws of nature. It is not a special donation, or unusual timing particularly. Healing a man blind from birth without a medical procedure or raising a dead person would be miracles. Hitting the lottery or finding a wife would not usually be miracles.</a:t>
            </a:r>
          </a:p>
          <a:p>
            <a:r>
              <a:rPr lang="en-US" sz="2400" dirty="0"/>
              <a:t>God does not run the world by a succession of millions of miracles [per second] (C.S. Lewis’ thought). God runs the world by laws that He established, which He began to reveal clearly to us in the book of Genesis.</a:t>
            </a:r>
          </a:p>
        </p:txBody>
      </p:sp>
    </p:spTree>
    <p:extLst>
      <p:ext uri="{BB962C8B-B14F-4D97-AF65-F5344CB8AC3E}">
        <p14:creationId xmlns:p14="http://schemas.microsoft.com/office/powerpoint/2010/main" val="106623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3457EF-6BEE-3AFA-4B2D-B9072E4575F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This Teaching Works </a:t>
            </a:r>
            <a:r>
              <a:rPr lang="en-US" sz="4000" u="sng">
                <a:solidFill>
                  <a:srgbClr val="FFFFFF"/>
                </a:solidFill>
              </a:rPr>
              <a:t>Against</a:t>
            </a:r>
            <a:r>
              <a:rPr lang="en-US" sz="4000">
                <a:solidFill>
                  <a:srgbClr val="FFFFFF"/>
                </a:solidFill>
              </a:rPr>
              <a:t> Prosperity</a:t>
            </a:r>
          </a:p>
        </p:txBody>
      </p:sp>
      <p:sp>
        <p:nvSpPr>
          <p:cNvPr id="3" name="Content Placeholder 2">
            <a:extLst>
              <a:ext uri="{FF2B5EF4-FFF2-40B4-BE49-F238E27FC236}">
                <a16:creationId xmlns:a16="http://schemas.microsoft.com/office/drawing/2014/main" id="{E7B6657C-13FA-AFE1-A207-111CE4C725E3}"/>
              </a:ext>
            </a:extLst>
          </p:cNvPr>
          <p:cNvSpPr>
            <a:spLocks noGrp="1"/>
          </p:cNvSpPr>
          <p:nvPr>
            <p:ph idx="1"/>
          </p:nvPr>
        </p:nvSpPr>
        <p:spPr>
          <a:xfrm>
            <a:off x="1181101" y="1749832"/>
            <a:ext cx="9914530" cy="4404123"/>
          </a:xfrm>
        </p:spPr>
        <p:txBody>
          <a:bodyPr anchor="t">
            <a:normAutofit/>
          </a:bodyPr>
          <a:lstStyle/>
          <a:p>
            <a:r>
              <a:rPr lang="en-US" sz="2400" dirty="0"/>
              <a:t>This “theology” doesn’t require hard work.</a:t>
            </a:r>
          </a:p>
          <a:p>
            <a:r>
              <a:rPr lang="en-US" sz="2400" dirty="0"/>
              <a:t>“Several scholars have highlighted the negative social implications of this prosperity gospel. Gifford (2015: 85) believes it to inhibit development in Africa because success is a supernatural gift of God and therefore not to be labored for. Writing from South Africa, Eric </a:t>
            </a:r>
            <a:r>
              <a:rPr lang="en-US" sz="2400" dirty="0" err="1"/>
              <a:t>Gbote</a:t>
            </a:r>
            <a:r>
              <a:rPr lang="en-US" sz="2400" dirty="0"/>
              <a:t> and </a:t>
            </a:r>
            <a:r>
              <a:rPr lang="en-US" sz="2400" dirty="0" err="1"/>
              <a:t>Selaelo</a:t>
            </a:r>
            <a:r>
              <a:rPr lang="en-US" sz="2400" dirty="0"/>
              <a:t> </a:t>
            </a:r>
            <a:r>
              <a:rPr lang="en-US" sz="2400" dirty="0" err="1"/>
              <a:t>Kgatla</a:t>
            </a:r>
            <a:r>
              <a:rPr lang="en-US" sz="2400" dirty="0"/>
              <a:t> (2014: 9) also see a minimization of personal responsibility, with morality subordinate to greed and consumerism.”</a:t>
            </a:r>
          </a:p>
          <a:p>
            <a:pPr lvl="1"/>
            <a:r>
              <a:rPr lang="en-US" sz="1800" dirty="0"/>
              <a:t>Tamie Davis, “The contribution of </a:t>
            </a:r>
            <a:r>
              <a:rPr lang="en-US" sz="1800" dirty="0" err="1"/>
              <a:t>Luphurise</a:t>
            </a:r>
            <a:r>
              <a:rPr lang="en-US" sz="1800" dirty="0"/>
              <a:t> Mawere's ‘Things to do so you are able to succeed financially’ to African prosperity theology” </a:t>
            </a:r>
            <a:r>
              <a:rPr lang="en-US" sz="1800" i="1" dirty="0"/>
              <a:t>Missiology</a:t>
            </a:r>
            <a:r>
              <a:rPr lang="en-US" sz="1800" dirty="0"/>
              <a:t>, 51:4 (Oct. 2023), p. 335.</a:t>
            </a:r>
          </a:p>
          <a:p>
            <a:pPr marL="0" indent="0">
              <a:buNone/>
            </a:pPr>
            <a:endParaRPr lang="en-US" sz="2000" dirty="0"/>
          </a:p>
        </p:txBody>
      </p:sp>
    </p:spTree>
    <p:extLst>
      <p:ext uri="{BB962C8B-B14F-4D97-AF65-F5344CB8AC3E}">
        <p14:creationId xmlns:p14="http://schemas.microsoft.com/office/powerpoint/2010/main" val="1406360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739C8B-2C33-4846-A80E-C035D2C7B53E}"/>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God Uses Suffering</a:t>
            </a:r>
          </a:p>
        </p:txBody>
      </p:sp>
      <p:sp>
        <p:nvSpPr>
          <p:cNvPr id="3" name="Content Placeholder 2">
            <a:extLst>
              <a:ext uri="{FF2B5EF4-FFF2-40B4-BE49-F238E27FC236}">
                <a16:creationId xmlns:a16="http://schemas.microsoft.com/office/drawing/2014/main" id="{36C50A83-3CB0-4B84-A4F0-45B99568AF59}"/>
              </a:ext>
            </a:extLst>
          </p:cNvPr>
          <p:cNvSpPr>
            <a:spLocks noGrp="1"/>
          </p:cNvSpPr>
          <p:nvPr>
            <p:ph idx="1"/>
          </p:nvPr>
        </p:nvSpPr>
        <p:spPr>
          <a:xfrm>
            <a:off x="1371599" y="1622745"/>
            <a:ext cx="9724031" cy="4378810"/>
          </a:xfrm>
        </p:spPr>
        <p:txBody>
          <a:bodyPr anchor="t">
            <a:normAutofit/>
          </a:bodyPr>
          <a:lstStyle/>
          <a:p>
            <a:r>
              <a:rPr lang="en-US" sz="2400" dirty="0"/>
              <a:t>God is more interested in our conformity to the character of Jesus, who learned obedience by what He suffered. We learn more from suffering than from material prosperity.</a:t>
            </a:r>
          </a:p>
          <a:p>
            <a:pPr lvl="1"/>
            <a:r>
              <a:rPr lang="en-US" b="1" dirty="0"/>
              <a:t>Heb. 5:8</a:t>
            </a:r>
            <a:r>
              <a:rPr lang="en-US" dirty="0"/>
              <a:t> Son</a:t>
            </a:r>
            <a:r>
              <a:rPr lang="en-US" baseline="30000" dirty="0"/>
              <a:t> </a:t>
            </a:r>
            <a:r>
              <a:rPr lang="en-US" dirty="0"/>
              <a:t>though he was, he learned</a:t>
            </a:r>
            <a:r>
              <a:rPr lang="en-US" b="1" dirty="0"/>
              <a:t> obedience</a:t>
            </a:r>
            <a:r>
              <a:rPr lang="en-US" dirty="0"/>
              <a:t> from what he </a:t>
            </a:r>
            <a:r>
              <a:rPr lang="en-US" b="1" dirty="0"/>
              <a:t>suffered.</a:t>
            </a:r>
          </a:p>
          <a:p>
            <a:r>
              <a:rPr lang="en-US" sz="2400" dirty="0"/>
              <a:t>“We can ignore even pleasure. But pain insists upon being attended to. God whispers to us in our pleasures, speaks in our conscience, but shouts in our pains: it is his megaphone to rouse a deaf world.” (CS Lewis, </a:t>
            </a:r>
            <a:r>
              <a:rPr lang="en-US" sz="2400" i="1" dirty="0"/>
              <a:t>The Problem of Pain</a:t>
            </a:r>
          </a:p>
          <a:p>
            <a:endParaRPr lang="en-US" sz="2000" dirty="0"/>
          </a:p>
        </p:txBody>
      </p:sp>
    </p:spTree>
    <p:extLst>
      <p:ext uri="{BB962C8B-B14F-4D97-AF65-F5344CB8AC3E}">
        <p14:creationId xmlns:p14="http://schemas.microsoft.com/office/powerpoint/2010/main" val="4045702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739C8B-2C33-4846-A80E-C035D2C7B53E}"/>
              </a:ext>
            </a:extLst>
          </p:cNvPr>
          <p:cNvSpPr>
            <a:spLocks noGrp="1"/>
          </p:cNvSpPr>
          <p:nvPr>
            <p:ph type="title"/>
          </p:nvPr>
        </p:nvSpPr>
        <p:spPr>
          <a:xfrm>
            <a:off x="1371599" y="294538"/>
            <a:ext cx="9895951" cy="1033669"/>
          </a:xfrm>
        </p:spPr>
        <p:txBody>
          <a:bodyPr>
            <a:normAutofit/>
          </a:bodyPr>
          <a:lstStyle/>
          <a:p>
            <a:r>
              <a:rPr lang="en-US" sz="4000" dirty="0"/>
              <a:t>Self-centeredness</a:t>
            </a:r>
            <a:endParaRPr lang="en-US" sz="4000" dirty="0">
              <a:solidFill>
                <a:srgbClr val="FFFFFF"/>
              </a:solidFill>
            </a:endParaRPr>
          </a:p>
        </p:txBody>
      </p:sp>
      <p:sp>
        <p:nvSpPr>
          <p:cNvPr id="3" name="Content Placeholder 2">
            <a:extLst>
              <a:ext uri="{FF2B5EF4-FFF2-40B4-BE49-F238E27FC236}">
                <a16:creationId xmlns:a16="http://schemas.microsoft.com/office/drawing/2014/main" id="{36C50A83-3CB0-4B84-A4F0-45B99568AF59}"/>
              </a:ext>
            </a:extLst>
          </p:cNvPr>
          <p:cNvSpPr>
            <a:spLocks noGrp="1"/>
          </p:cNvSpPr>
          <p:nvPr>
            <p:ph idx="1"/>
          </p:nvPr>
        </p:nvSpPr>
        <p:spPr>
          <a:xfrm>
            <a:off x="1371599" y="1622745"/>
            <a:ext cx="10096501" cy="2330130"/>
          </a:xfrm>
        </p:spPr>
        <p:txBody>
          <a:bodyPr anchor="t">
            <a:normAutofit/>
          </a:bodyPr>
          <a:lstStyle/>
          <a:p>
            <a:r>
              <a:rPr lang="en-US" sz="2400" b="1" dirty="0"/>
              <a:t>Mark 10:45</a:t>
            </a:r>
            <a:r>
              <a:rPr lang="en-US" sz="2400" dirty="0"/>
              <a:t> For even the Son of Man did not come to </a:t>
            </a:r>
            <a:r>
              <a:rPr lang="en-US" sz="2400" b="1" dirty="0"/>
              <a:t>be served</a:t>
            </a:r>
            <a:r>
              <a:rPr lang="en-US" sz="2400" dirty="0"/>
              <a:t>, but to </a:t>
            </a:r>
            <a:r>
              <a:rPr lang="en-US" sz="2400" b="1" dirty="0"/>
              <a:t>serve</a:t>
            </a:r>
            <a:r>
              <a:rPr lang="en-US" sz="2400" dirty="0"/>
              <a:t>, and to give his life as a ransom for many.”</a:t>
            </a:r>
          </a:p>
          <a:p>
            <a:r>
              <a:rPr lang="en-US" sz="2400" dirty="0"/>
              <a:t>A theology of Prosperity can sidestep the call to godliness and service.  This may play to upwardly mobile “Christianity,” but is not biblical Christianity. </a:t>
            </a:r>
          </a:p>
        </p:txBody>
      </p:sp>
      <p:sp>
        <p:nvSpPr>
          <p:cNvPr id="6" name="TextBox 5">
            <a:extLst>
              <a:ext uri="{FF2B5EF4-FFF2-40B4-BE49-F238E27FC236}">
                <a16:creationId xmlns:a16="http://schemas.microsoft.com/office/drawing/2014/main" id="{C508DD01-7B1A-6C37-74CA-C1393D1270A2}"/>
              </a:ext>
            </a:extLst>
          </p:cNvPr>
          <p:cNvSpPr txBox="1"/>
          <p:nvPr/>
        </p:nvSpPr>
        <p:spPr>
          <a:xfrm>
            <a:off x="2124085" y="3214185"/>
            <a:ext cx="6276975" cy="3139321"/>
          </a:xfrm>
          <a:prstGeom prst="rect">
            <a:avLst/>
          </a:prstGeom>
          <a:noFill/>
        </p:spPr>
        <p:txBody>
          <a:bodyPr wrap="square" rtlCol="0">
            <a:spAutoFit/>
          </a:bodyPr>
          <a:lstStyle/>
          <a:p>
            <a:pPr marL="285750" indent="-285750">
              <a:buFont typeface="Arial" panose="020B0604020202020204" pitchFamily="34" charset="0"/>
              <a:buChar char="•"/>
            </a:pPr>
            <a:r>
              <a:rPr lang="en-US" sz="2000" dirty="0"/>
              <a:t>We hear near zero of the horizontal responsibilities of the Christian—only talk of blessing, wholeness, deliverance, prosperity and freedom.  There is nothing wrong with being whole, just in being wholly absorbed in personal “wholeness,” which in fact is incomplete.  Prosperity theology plays well to African-American churches already permeated with a profound sense of having received God’s goodness, as well as to lower-income persons.</a:t>
            </a:r>
          </a:p>
          <a:p>
            <a:pPr marL="285750" indent="-285750">
              <a:buFont typeface="Arial" panose="020B0604020202020204" pitchFamily="34" charset="0"/>
              <a:buChar char="•"/>
            </a:pPr>
            <a:endParaRPr lang="en-US" dirty="0"/>
          </a:p>
        </p:txBody>
      </p:sp>
      <p:sp>
        <p:nvSpPr>
          <p:cNvPr id="7" name="Rectangle: Rounded Corners 6">
            <a:extLst>
              <a:ext uri="{FF2B5EF4-FFF2-40B4-BE49-F238E27FC236}">
                <a16:creationId xmlns:a16="http://schemas.microsoft.com/office/drawing/2014/main" id="{E9C84672-033A-4498-EBFD-A32AF74137D0}"/>
              </a:ext>
            </a:extLst>
          </p:cNvPr>
          <p:cNvSpPr/>
          <p:nvPr/>
        </p:nvSpPr>
        <p:spPr>
          <a:xfrm>
            <a:off x="685810" y="3556473"/>
            <a:ext cx="1497596" cy="79280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GOD</a:t>
            </a:r>
          </a:p>
        </p:txBody>
      </p:sp>
      <p:sp>
        <p:nvSpPr>
          <p:cNvPr id="11" name="Rectangle: Rounded Corners 10">
            <a:extLst>
              <a:ext uri="{FF2B5EF4-FFF2-40B4-BE49-F238E27FC236}">
                <a16:creationId xmlns:a16="http://schemas.microsoft.com/office/drawing/2014/main" id="{05C2527E-7E05-466E-2CF6-821E5003B2B2}"/>
              </a:ext>
            </a:extLst>
          </p:cNvPr>
          <p:cNvSpPr/>
          <p:nvPr/>
        </p:nvSpPr>
        <p:spPr>
          <a:xfrm>
            <a:off x="723900" y="4756788"/>
            <a:ext cx="1400185" cy="78752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ME</a:t>
            </a:r>
          </a:p>
        </p:txBody>
      </p:sp>
      <p:sp>
        <p:nvSpPr>
          <p:cNvPr id="13" name="Arrow: Up 12">
            <a:extLst>
              <a:ext uri="{FF2B5EF4-FFF2-40B4-BE49-F238E27FC236}">
                <a16:creationId xmlns:a16="http://schemas.microsoft.com/office/drawing/2014/main" id="{02E5932C-0991-F347-F744-FF13E5B672CD}"/>
              </a:ext>
            </a:extLst>
          </p:cNvPr>
          <p:cNvSpPr/>
          <p:nvPr/>
        </p:nvSpPr>
        <p:spPr>
          <a:xfrm>
            <a:off x="942975" y="4124325"/>
            <a:ext cx="228600" cy="884710"/>
          </a:xfrm>
          <a:prstGeom prst="up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15" name="Arrow: Up 14">
            <a:extLst>
              <a:ext uri="{FF2B5EF4-FFF2-40B4-BE49-F238E27FC236}">
                <a16:creationId xmlns:a16="http://schemas.microsoft.com/office/drawing/2014/main" id="{C74852E1-9F6A-0062-5015-48A5CB064487}"/>
              </a:ext>
            </a:extLst>
          </p:cNvPr>
          <p:cNvSpPr/>
          <p:nvPr/>
        </p:nvSpPr>
        <p:spPr>
          <a:xfrm rot="10800000">
            <a:off x="1695461" y="4124325"/>
            <a:ext cx="228600" cy="884710"/>
          </a:xfrm>
          <a:prstGeom prst="up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1A2589D8-A840-A95F-FE6B-0D91D7C5723E}"/>
              </a:ext>
            </a:extLst>
          </p:cNvPr>
          <p:cNvSpPr/>
          <p:nvPr/>
        </p:nvSpPr>
        <p:spPr>
          <a:xfrm>
            <a:off x="8447599" y="3499661"/>
            <a:ext cx="1497596" cy="79280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GOD</a:t>
            </a:r>
          </a:p>
        </p:txBody>
      </p:sp>
      <p:sp>
        <p:nvSpPr>
          <p:cNvPr id="18" name="Rectangle: Rounded Corners 17">
            <a:extLst>
              <a:ext uri="{FF2B5EF4-FFF2-40B4-BE49-F238E27FC236}">
                <a16:creationId xmlns:a16="http://schemas.microsoft.com/office/drawing/2014/main" id="{9BB080E2-861E-60B3-3E57-00A776979903}"/>
              </a:ext>
            </a:extLst>
          </p:cNvPr>
          <p:cNvSpPr/>
          <p:nvPr/>
        </p:nvSpPr>
        <p:spPr>
          <a:xfrm>
            <a:off x="8485689" y="4699976"/>
            <a:ext cx="1400185" cy="78752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ME</a:t>
            </a:r>
          </a:p>
        </p:txBody>
      </p:sp>
      <p:sp>
        <p:nvSpPr>
          <p:cNvPr id="19" name="Arrow: Up 18">
            <a:extLst>
              <a:ext uri="{FF2B5EF4-FFF2-40B4-BE49-F238E27FC236}">
                <a16:creationId xmlns:a16="http://schemas.microsoft.com/office/drawing/2014/main" id="{5486FE18-2C90-289E-319C-C2D827794F90}"/>
              </a:ext>
            </a:extLst>
          </p:cNvPr>
          <p:cNvSpPr/>
          <p:nvPr/>
        </p:nvSpPr>
        <p:spPr>
          <a:xfrm>
            <a:off x="8704764" y="4067513"/>
            <a:ext cx="228600" cy="884710"/>
          </a:xfrm>
          <a:prstGeom prst="up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20" name="Arrow: Up 19">
            <a:extLst>
              <a:ext uri="{FF2B5EF4-FFF2-40B4-BE49-F238E27FC236}">
                <a16:creationId xmlns:a16="http://schemas.microsoft.com/office/drawing/2014/main" id="{30931B65-8416-F4F0-6E1B-C51C343A8BEA}"/>
              </a:ext>
            </a:extLst>
          </p:cNvPr>
          <p:cNvSpPr/>
          <p:nvPr/>
        </p:nvSpPr>
        <p:spPr>
          <a:xfrm rot="10800000">
            <a:off x="9457250" y="4067513"/>
            <a:ext cx="228600" cy="884710"/>
          </a:xfrm>
          <a:prstGeom prst="up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39280AB9-447D-9151-69D2-213486B1DDB0}"/>
              </a:ext>
            </a:extLst>
          </p:cNvPr>
          <p:cNvSpPr/>
          <p:nvPr/>
        </p:nvSpPr>
        <p:spPr>
          <a:xfrm>
            <a:off x="10176915" y="4699976"/>
            <a:ext cx="1662660" cy="787527"/>
          </a:xfrm>
          <a:prstGeom prst="round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dirty="0"/>
              <a:t>OTHERS</a:t>
            </a:r>
          </a:p>
        </p:txBody>
      </p:sp>
      <p:sp>
        <p:nvSpPr>
          <p:cNvPr id="22" name="Arrow: Right 21">
            <a:extLst>
              <a:ext uri="{FF2B5EF4-FFF2-40B4-BE49-F238E27FC236}">
                <a16:creationId xmlns:a16="http://schemas.microsoft.com/office/drawing/2014/main" id="{7C92C22A-427F-BFE9-8FCE-52065E8C3140}"/>
              </a:ext>
            </a:extLst>
          </p:cNvPr>
          <p:cNvSpPr/>
          <p:nvPr/>
        </p:nvSpPr>
        <p:spPr>
          <a:xfrm>
            <a:off x="9801245" y="4952223"/>
            <a:ext cx="608515" cy="283032"/>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340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F8182-4B5C-486D-A65A-C8DA263927F9}"/>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African Wealth Disparity</a:t>
            </a:r>
          </a:p>
        </p:txBody>
      </p:sp>
      <p:sp>
        <p:nvSpPr>
          <p:cNvPr id="3" name="Content Placeholder 2">
            <a:extLst>
              <a:ext uri="{FF2B5EF4-FFF2-40B4-BE49-F238E27FC236}">
                <a16:creationId xmlns:a16="http://schemas.microsoft.com/office/drawing/2014/main" id="{BD950CEE-99F3-4186-912D-FF2CC8847EB1}"/>
              </a:ext>
            </a:extLst>
          </p:cNvPr>
          <p:cNvSpPr>
            <a:spLocks noGrp="1"/>
          </p:cNvSpPr>
          <p:nvPr>
            <p:ph idx="1"/>
          </p:nvPr>
        </p:nvSpPr>
        <p:spPr>
          <a:xfrm>
            <a:off x="1371599" y="1794322"/>
            <a:ext cx="9220201" cy="3683358"/>
          </a:xfrm>
        </p:spPr>
        <p:txBody>
          <a:bodyPr anchor="t">
            <a:normAutofit/>
          </a:bodyPr>
          <a:lstStyle/>
          <a:p>
            <a:r>
              <a:rPr lang="en-US" sz="2400" dirty="0"/>
              <a:t>This teaching is widely embraced in Africa via TV, radio, and conferences. Africa lags behind many other nations in individual wealth.</a:t>
            </a:r>
          </a:p>
          <a:p>
            <a:r>
              <a:rPr lang="en-US" sz="2400" dirty="0"/>
              <a:t>Among the top 39 nations with the highest average and median wealth per adult, South Africa is the only African country listed, which has average wealth of $24,000, according to the USB Global Wealth Report 2023. Average global per-person adult wealth is $84,700.</a:t>
            </a:r>
          </a:p>
          <a:p>
            <a:pPr lvl="1"/>
            <a:r>
              <a:rPr lang="en-US" altLang="en-US" sz="2000" dirty="0"/>
              <a:t>www.ubs.com/global/en/family-office-uhnw/reports/global-wealth-report-2023.html#executive </a:t>
            </a:r>
            <a:endParaRPr lang="en-US" sz="2000" dirty="0"/>
          </a:p>
          <a:p>
            <a:pPr marL="457200" lvl="1" indent="0">
              <a:buNone/>
            </a:pPr>
            <a:endParaRPr lang="en-US" sz="2000" dirty="0"/>
          </a:p>
          <a:p>
            <a:pPr marL="0" indent="0">
              <a:buNone/>
            </a:pPr>
            <a:endParaRPr lang="en-US" sz="2000" b="1" dirty="0"/>
          </a:p>
        </p:txBody>
      </p:sp>
    </p:spTree>
    <p:extLst>
      <p:ext uri="{BB962C8B-B14F-4D97-AF65-F5344CB8AC3E}">
        <p14:creationId xmlns:p14="http://schemas.microsoft.com/office/powerpoint/2010/main" val="194698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3216E4-1D0B-4F9C-8EF6-AAFCC9E2F1C4}"/>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Comfort and the Kingdom</a:t>
            </a:r>
          </a:p>
        </p:txBody>
      </p:sp>
      <p:sp>
        <p:nvSpPr>
          <p:cNvPr id="3" name="Content Placeholder 2">
            <a:extLst>
              <a:ext uri="{FF2B5EF4-FFF2-40B4-BE49-F238E27FC236}">
                <a16:creationId xmlns:a16="http://schemas.microsoft.com/office/drawing/2014/main" id="{45F6BD3A-58EB-4088-87DA-FF1B5695BB9E}"/>
              </a:ext>
            </a:extLst>
          </p:cNvPr>
          <p:cNvSpPr>
            <a:spLocks noGrp="1"/>
          </p:cNvSpPr>
          <p:nvPr>
            <p:ph idx="1"/>
          </p:nvPr>
        </p:nvSpPr>
        <p:spPr>
          <a:xfrm>
            <a:off x="1371599" y="1622745"/>
            <a:ext cx="9724031" cy="3683358"/>
          </a:xfrm>
        </p:spPr>
        <p:txBody>
          <a:bodyPr anchor="t">
            <a:normAutofit/>
          </a:bodyPr>
          <a:lstStyle/>
          <a:p>
            <a:r>
              <a:rPr lang="en-US" sz="2400" dirty="0"/>
              <a:t>Can we focus upon being blessed to the neglect of biblical Christian responsibilities and to the detriment of His Kingdom?  Absolutely.  Many Christians spend most of their lives inside local church activities instead of serving outside church walls, where it is uncomfortable.</a:t>
            </a:r>
          </a:p>
          <a:p>
            <a:r>
              <a:rPr lang="en-US" sz="2400" dirty="0"/>
              <a:t>Dietrich Bonhoeffer is quoted from </a:t>
            </a:r>
            <a:r>
              <a:rPr lang="en-US" sz="2400" i="1" dirty="0"/>
              <a:t>Letters and Papers from Prison</a:t>
            </a:r>
            <a:r>
              <a:rPr lang="en-US" sz="2400" dirty="0"/>
              <a:t>, “Whoever insists upon security and comfort as primary conditions of life cannot have faith.” </a:t>
            </a:r>
          </a:p>
        </p:txBody>
      </p:sp>
    </p:spTree>
    <p:extLst>
      <p:ext uri="{BB962C8B-B14F-4D97-AF65-F5344CB8AC3E}">
        <p14:creationId xmlns:p14="http://schemas.microsoft.com/office/powerpoint/2010/main" val="3127966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530</TotalTime>
  <Words>2566</Words>
  <Application>Microsoft Office PowerPoint</Application>
  <PresentationFormat>Widescreen</PresentationFormat>
  <Paragraphs>143</Paragraphs>
  <Slides>20</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Algerian</vt:lpstr>
      <vt:lpstr>Arial</vt:lpstr>
      <vt:lpstr>Calibri</vt:lpstr>
      <vt:lpstr>Calibri Light</vt:lpstr>
      <vt:lpstr>Times New Roman</vt:lpstr>
      <vt:lpstr>Wingdings</vt:lpstr>
      <vt:lpstr>Office Theme</vt:lpstr>
      <vt:lpstr>The False  “Prosperity Gospel”</vt:lpstr>
      <vt:lpstr>God’s Next Level is Down, Not Up</vt:lpstr>
      <vt:lpstr>“Manipulating” God</vt:lpstr>
      <vt:lpstr>Miracle Centers</vt:lpstr>
      <vt:lpstr>This Teaching Works Against Prosperity</vt:lpstr>
      <vt:lpstr>God Uses Suffering</vt:lpstr>
      <vt:lpstr>Self-centeredness</vt:lpstr>
      <vt:lpstr>African Wealth Disparity</vt:lpstr>
      <vt:lpstr>Comfort and the Kingdom</vt:lpstr>
      <vt:lpstr>Finances Test Commitment to God</vt:lpstr>
      <vt:lpstr>Finances Test Commitment to God</vt:lpstr>
      <vt:lpstr>Where Is Your Treasure?</vt:lpstr>
      <vt:lpstr>Where Is Your Treasure?</vt:lpstr>
      <vt:lpstr>The Creator and The Creation</vt:lpstr>
      <vt:lpstr>Wealth and Christians</vt:lpstr>
      <vt:lpstr>Seek First God’s Kingdom</vt:lpstr>
      <vt:lpstr>Real Prosperity is when …</vt:lpstr>
      <vt:lpstr>Real Prosperity is when …</vt:lpstr>
      <vt:lpstr>Finances Test Commitment</vt:lpstr>
      <vt:lpstr>Contentment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“Prosperity Gospel”</dc:title>
  <dc:creator>Jim Sutherland</dc:creator>
  <cp:lastModifiedBy>Walt Robertson</cp:lastModifiedBy>
  <cp:revision>40</cp:revision>
  <dcterms:created xsi:type="dcterms:W3CDTF">2023-10-28T17:05:35Z</dcterms:created>
  <dcterms:modified xsi:type="dcterms:W3CDTF">2024-03-11T19:07:31Z</dcterms:modified>
</cp:coreProperties>
</file>