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5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4" d="100"/>
          <a:sy n="94" d="100"/>
        </p:scale>
        <p:origin x="8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90B9AC-43CA-4422-9913-87ECBBB48D5A}" type="datetimeFigureOut">
              <a:rPr lang="en-US" smtClean="0"/>
              <a:t>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C5479F-BB80-4170-90FA-1A97E86B9F05}" type="slidenum">
              <a:rPr lang="en-US" smtClean="0"/>
              <a:t>‹#›</a:t>
            </a:fld>
            <a:endParaRPr lang="en-US"/>
          </a:p>
        </p:txBody>
      </p:sp>
    </p:spTree>
    <p:extLst>
      <p:ext uri="{BB962C8B-B14F-4D97-AF65-F5344CB8AC3E}">
        <p14:creationId xmlns:p14="http://schemas.microsoft.com/office/powerpoint/2010/main" val="106818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F292DE5-B6E0-4F86-B81F-D74704C1B0E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6037C6EC-E384-4BA8-9D76-AC7C62AE5C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CF35CC0D-C9CB-46C6-91A0-27311A6EEA66}"/>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9F75F20-03AF-4560-B837-0754070B9952}"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E23F5925-8A0F-48A7-BF6E-DBDD5F4A596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BD0041D9-8B2F-4DF1-A933-CDE53475A5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1EA98330-418E-4577-AF0B-DED76916DD6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A0AE233-662F-440B-AF56-2263A3F9C52C}"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39148CF1-EF21-44CA-A70C-11A0FF26D9F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42BC3A9-E926-4E90-89A0-7DC397ADBF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39746A8B-F59B-42AF-9D40-566CFF49554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8771A59-2897-4FEC-9B31-727D3C21E596}"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389F1D2B-BA40-44FA-BE69-CA59D6B34A5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1790E156-8C22-4D0A-AF1F-9BED2F75E1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E539FBD2-8FB2-4712-8BD6-161A9D2D1EC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4BD2B9-5D26-4735-BF66-86060E680E7F}"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086833CD-6AB8-4ED8-9FDC-55E61E31B3A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E23E4F17-5D2C-4541-A4C9-8AE11DF726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D20D433B-6BA3-44E0-84BB-C3F3F2B58B7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4B8A69-033E-4D0D-856C-22A83335CC19}"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973E85BC-A411-4AAC-8442-20E027A12A5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D61EBDAF-4D00-4DA4-9926-7A50A0564C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45DE9D9-B52C-41DC-ABFB-309B14C8938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0A3F324-670A-45A5-BFBE-9709A61DF266}"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6C791B39-25C5-4C3A-98A2-FCCF92E288D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22291319-2F53-49BC-A2ED-13B54F07A9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p.A6-7</a:t>
            </a:r>
          </a:p>
        </p:txBody>
      </p:sp>
      <p:sp>
        <p:nvSpPr>
          <p:cNvPr id="4" name="Slide Number Placeholder 3">
            <a:extLst>
              <a:ext uri="{FF2B5EF4-FFF2-40B4-BE49-F238E27FC236}">
                <a16:creationId xmlns:a16="http://schemas.microsoft.com/office/drawing/2014/main" id="{6C1EAF51-79E5-47C4-B754-5E5F3DE5642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AFE063-E179-42C1-B4A8-BAAEBCF143FC}"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CDF7A869-47FB-4647-A8C2-6BC61CE75A0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C51AFD42-0BD4-41E8-B852-0BB0D88109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B6-8 see</a:t>
            </a:r>
          </a:p>
        </p:txBody>
      </p:sp>
      <p:sp>
        <p:nvSpPr>
          <p:cNvPr id="4" name="Slide Number Placeholder 3">
            <a:extLst>
              <a:ext uri="{FF2B5EF4-FFF2-40B4-BE49-F238E27FC236}">
                <a16:creationId xmlns:a16="http://schemas.microsoft.com/office/drawing/2014/main" id="{1B9202E0-F5E5-41CA-B1E3-94EE1100311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147853-6661-4C31-A2B7-B3AD0BD7AB5F}"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6F681C99-59A0-4334-A985-0C81C1CBBCD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324F66AC-B1AD-4519-A16B-7BA64AC1E7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E7EB5E4-174F-452F-BF82-C6F44469E21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EE5856D-FFE3-4AB6-85B6-18A25A969FDA}"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6CCEB115-3B88-4C80-9B3A-9FA34943C59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A10979F3-0250-4B79-8995-0E3BB4A820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4156C8C-5C59-4452-B223-E36677D8DFE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0E6019C-5C55-4D76-BA33-AF39A848FB23}"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9B0C971-D185-4CE7-BAD3-17FF0C4D60E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971E2846-C9B5-4B24-BCDA-44E9C8A7AC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EA83A1B-684B-4591-A6F8-7D5876644AA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198B4A-6F81-4B80-88DD-4D447C74138D}"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1E02932-E696-4BD7-8387-2A15DCDCF45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84B31C46-D2F9-460C-933D-D17C1AA7C6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C471CD7A-5DF1-4007-8557-934AA7EEBD8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917F7A2-6056-43C2-9FC7-64BF6E4CF465}"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E4ADAE14-71DB-4EDC-9265-369BC457D91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24C07278-1C0B-4BFE-B31B-3C9D23B0EA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9AC219ED-13E4-4C86-88FD-4D3060097F4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C3A2AF8-7ACF-4905-8845-50DD346206B0}"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C147F4C1-E774-45C2-932B-FC5FF26F182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6779994B-DB43-44CE-BC53-E942095A07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613F88F-E2AB-4302-A4B7-A1B4E767D6B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4C60DF-CFB5-4DF0-A883-3447ECD3F641}"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9CB94313-7312-44A4-A388-8EA990D22F4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397C450C-5120-414A-9223-0D86B71134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4F503828-C478-44E2-A7D8-C93CB8D9111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9ED71B-5D04-47F5-91ED-E65151C8C402}"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AF82875C-1302-45E1-9036-6C1993163E3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EA25C3D3-6305-4309-A361-3D17A81013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4E79675-4093-40E8-8A98-6D0F2B43370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0CD3F0E-8058-498E-8888-50EEA286498F}"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7850C26C-3DA4-49F1-B661-F57A8681B50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9312FAB9-C03D-40C2-97D8-8F08B6A36D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C6AB1B7-0547-4420-8300-ED6796132F2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A3720A-98B0-425D-B72D-67595C163C01}"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AD95466F-B066-42F3-8AAD-3D26927F9B1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624207C5-5875-471F-893C-5757CD4C40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E3293FF-6643-4975-9B90-00C44FACB65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799C33A-EBEA-4648-A79E-DB7F01BD34E4}" type="slidenum">
              <a:rPr lang="en-US" altLang="en-US">
                <a:latin typeface="Calibri" panose="020F0502020204030204" pitchFamily="34" charset="0"/>
              </a:rPr>
              <a:pPr eaLnBrk="1" hangingPunct="1"/>
              <a:t>25</a:t>
            </a:fld>
            <a:endParaRPr lang="en-US"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85743DFC-9808-4544-B57C-B69AD03B927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C34B8CC5-10CD-42CF-8E1C-D6AF73DE03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9D19F30-F0B6-428F-A82D-5AFF282733D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88E46B-4937-4041-8917-BCC2ACC22E3A}" type="slidenum">
              <a:rPr lang="en-US" altLang="en-US">
                <a:latin typeface="Calibri" panose="020F0502020204030204" pitchFamily="34" charset="0"/>
              </a:rPr>
              <a:pPr eaLnBrk="1" hangingPunct="1"/>
              <a:t>26</a:t>
            </a:fld>
            <a:endParaRPr lang="en-US"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7FDB5DF1-991B-4169-94A2-A3E77ED31B3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C40523CD-2359-4000-815D-AFEF44941D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D5F6AEB-8333-40EA-AD44-405AA1452C1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7628C51-57EB-4B4C-9812-A22C88C4F9AD}" type="slidenum">
              <a:rPr lang="en-US" altLang="en-US">
                <a:latin typeface="Calibri" panose="020F0502020204030204" pitchFamily="34" charset="0"/>
              </a:rPr>
              <a:pPr eaLnBrk="1" hangingPunct="1"/>
              <a:t>27</a:t>
            </a:fld>
            <a:endParaRPr lang="en-US"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1E6D52E6-590B-48FE-9CC0-3F2EB33DA7A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BC2F2E4C-3AF2-4FAB-ACD0-83B4EBC80E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4A49F973-FEDB-49FC-9DA2-8320BBFC154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4EDF14-A0A3-406E-826B-3C0CE52A03E4}" type="slidenum">
              <a:rPr lang="en-US" altLang="en-US">
                <a:latin typeface="Calibri" panose="020F0502020204030204" pitchFamily="34" charset="0"/>
              </a:rPr>
              <a:pPr eaLnBrk="1" hangingPunct="1"/>
              <a:t>28</a:t>
            </a:fld>
            <a:endParaRPr lang="en-US" altLang="en-US">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8C69E826-4F16-4DDD-924E-AD891EC4369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5743DAC2-3658-4056-87EA-2B3EB71EF6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D69AAD8-60C0-4FEB-A323-8530829B555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84D585-2768-4D4A-9216-0221EF5964DB}" type="slidenum">
              <a:rPr lang="en-US" altLang="en-US">
                <a:latin typeface="Calibri" panose="020F0502020204030204" pitchFamily="34" charset="0"/>
              </a:rPr>
              <a:pPr eaLnBrk="1" hangingPunct="1"/>
              <a:t>29</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81E1F3C7-0817-440B-88A6-A0C3CB3E608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0ECE34EF-BD85-4608-9A02-62EE79C9C7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2D56C637-71A4-411F-8C9B-F551BE60FE1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81D984-5567-4BE4-BAF9-E82D3F3824D0}"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2DCA02E5-9A21-455E-B93A-478713BBCF5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4AFCA9CA-7859-4006-ACD0-64F1A8F713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21A5819-F68F-4C7E-80E9-C14B1884DA7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10230A1-E6FE-4870-AB31-F7AE19E2C1F6}" type="slidenum">
              <a:rPr lang="en-US" altLang="en-US">
                <a:latin typeface="Calibri" panose="020F0502020204030204" pitchFamily="34" charset="0"/>
              </a:rPr>
              <a:pPr eaLnBrk="1" hangingPunct="1"/>
              <a:t>30</a:t>
            </a:fld>
            <a:endParaRPr lang="en-US" altLang="en-US">
              <a:latin typeface="Calibri" panose="020F0502020204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F37672E0-F8B8-4084-ABF4-F71E0030CC1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7A7DC75C-4D26-4619-9467-103AD0E2DD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2389148-47AC-48D8-A696-EBEB9D29714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DD5B39-587F-4D43-B5FB-FBDB645D0701}" type="slidenum">
              <a:rPr lang="en-US" altLang="en-US">
                <a:latin typeface="Calibri" panose="020F0502020204030204" pitchFamily="34" charset="0"/>
              </a:rPr>
              <a:pPr eaLnBrk="1" hangingPunct="1"/>
              <a:t>31</a:t>
            </a:fld>
            <a:endParaRPr lang="en-US" altLang="en-US">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A1E0B886-4409-48AD-B50F-CB3D9E32691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A05867B2-5E76-40B9-B669-FE8E661D35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8AD05F3-A5FC-4192-802A-9D946E9F4A9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00EE27C-6E5C-4F3C-8FCD-82303047A807}" type="slidenum">
              <a:rPr lang="en-US" altLang="en-US">
                <a:latin typeface="Calibri" panose="020F0502020204030204" pitchFamily="34" charset="0"/>
              </a:rPr>
              <a:pPr eaLnBrk="1" hangingPunct="1"/>
              <a:t>32</a:t>
            </a:fld>
            <a:endParaRPr lang="en-US" altLang="en-US">
              <a:latin typeface="Calibri" panose="020F0502020204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D99294C2-0EC4-4440-A5CF-C8A6F5F1F9B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235657D1-75B3-4F83-B7EE-E8354AECF0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600202D-B0BA-4D14-9156-C7927E70144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6779217-96CA-4609-AB7F-FFA20EBB65E1}" type="slidenum">
              <a:rPr lang="en-US" altLang="en-US">
                <a:latin typeface="Calibri" panose="020F0502020204030204" pitchFamily="34" charset="0"/>
              </a:rPr>
              <a:pPr eaLnBrk="1" hangingPunct="1"/>
              <a:t>33</a:t>
            </a:fld>
            <a:endParaRPr lang="en-US"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B4D345D5-555C-48AF-9AA2-DBDF88111D0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31A3D168-6A0B-4C0E-9CF4-77848686F7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B2995EF-575C-4011-85C0-93FF6CD9CBA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DFCAA4D-6D5C-419C-8A3F-9AA7A18ED79B}" type="slidenum">
              <a:rPr lang="en-US" altLang="en-US">
                <a:latin typeface="Calibri" panose="020F0502020204030204" pitchFamily="34" charset="0"/>
              </a:rPr>
              <a:pPr eaLnBrk="1" hangingPunct="1"/>
              <a:t>34</a:t>
            </a:fld>
            <a:endParaRPr lang="en-US" altLang="en-US">
              <a:latin typeface="Calibri" panose="020F0502020204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5BAC026D-0017-4D26-92FF-26E625CD43E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C15E411E-675F-4D6A-A477-6954C7DEEA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D60A19D-D17D-4799-9777-59BF9726D68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703A83-7645-43FE-B28F-5F4BE8B83D82}" type="slidenum">
              <a:rPr lang="en-US" altLang="en-US">
                <a:latin typeface="Calibri" panose="020F0502020204030204" pitchFamily="34" charset="0"/>
              </a:rPr>
              <a:pPr eaLnBrk="1" hangingPunct="1"/>
              <a:t>35</a:t>
            </a:fld>
            <a:endParaRPr lang="en-US" altLang="en-US">
              <a:latin typeface="Calibri" panose="020F0502020204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E717F754-57AC-44A9-BABD-CCD9403C9E8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08C7C704-531F-4AA3-87DC-98F9E856FA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934DEEE-AEAA-4AAB-B180-6E12638C8E5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DF934BD-E7EC-412E-8432-FA0FA3E79FE5}" type="slidenum">
              <a:rPr lang="en-US" altLang="en-US">
                <a:latin typeface="Calibri" panose="020F0502020204030204" pitchFamily="34" charset="0"/>
              </a:rPr>
              <a:pPr eaLnBrk="1" hangingPunct="1"/>
              <a:t>36</a:t>
            </a:fld>
            <a:endParaRPr lang="en-US" altLang="en-US">
              <a:latin typeface="Calibri" panose="020F0502020204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F34EFFD6-CC59-4097-8C1C-9BB5E88D104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55C6D9E8-AA66-43AA-B21A-92AE8ADE6C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CC6503D-8D65-425F-B5BA-D9EB4C677AD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44DF26-AF25-4372-9150-D5808A881E2C}" type="slidenum">
              <a:rPr lang="en-US" altLang="en-US">
                <a:latin typeface="Calibri" panose="020F0502020204030204" pitchFamily="34" charset="0"/>
              </a:rPr>
              <a:pPr eaLnBrk="1" hangingPunct="1"/>
              <a:t>37</a:t>
            </a:fld>
            <a:endParaRPr lang="en-US" altLang="en-US">
              <a:latin typeface="Calibri" panose="020F0502020204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D063071D-7B92-4B61-9722-09E91CC2628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940A2AEA-BDE4-44FD-86CD-3A8F7D9E17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BCCBDF6-8B54-4BE0-A9EE-88EBFB556EE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DE8F4C-5F25-43D4-9D9C-D5C3335F460B}" type="slidenum">
              <a:rPr lang="en-US" altLang="en-US">
                <a:latin typeface="Calibri" panose="020F0502020204030204" pitchFamily="34" charset="0"/>
              </a:rPr>
              <a:pPr eaLnBrk="1" hangingPunct="1"/>
              <a:t>38</a:t>
            </a:fld>
            <a:endParaRPr lang="en-US" altLang="en-US">
              <a:latin typeface="Calibri" panose="020F0502020204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77F58780-AAFA-4DBC-9008-2B69526DAC5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A91D83DF-CADB-45D6-B794-333681942D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E81CAA0-76AC-4F89-BD34-0F8DF0DD1D4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84E77DF-8336-49AE-A8ED-07B29CA30DCF}" type="slidenum">
              <a:rPr lang="en-US" altLang="en-US">
                <a:latin typeface="Calibri" panose="020F0502020204030204" pitchFamily="34" charset="0"/>
              </a:rPr>
              <a:pPr eaLnBrk="1" hangingPunct="1"/>
              <a:t>39</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3C71C786-3DDA-4D16-B36B-C6B4013FCAF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E8C522F8-AA7E-41D4-A0D1-A3B9A2943D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5F678A65-E50D-497B-B7DD-B1B1FAD925B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F41B6A-0422-4157-9F02-C4BF844EE68E}"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82ADC053-656E-46A2-9AE0-226B9595458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2D1D5D7D-8FF9-449A-986E-BDC9483A9D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8B7207A-0849-45D9-BFAF-9D4D6D38037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98542D-4882-43BB-AB87-E923B0B6C9FB}" type="slidenum">
              <a:rPr lang="en-US" altLang="en-US">
                <a:latin typeface="Calibri" panose="020F0502020204030204" pitchFamily="34" charset="0"/>
              </a:rPr>
              <a:pPr eaLnBrk="1" hangingPunct="1"/>
              <a:t>40</a:t>
            </a:fld>
            <a:endParaRPr lang="en-US" altLang="en-US">
              <a:latin typeface="Calibri" panose="020F0502020204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383A5F71-FE67-4D18-8722-C0A133D6C01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FEC68EFD-15DD-4D95-8481-798F0D8222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AA9324F-B3DA-4C68-BED7-C669E91502D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E046CB-91BB-4EAA-877C-EC442ECA5AFF}" type="slidenum">
              <a:rPr lang="en-US" altLang="en-US">
                <a:latin typeface="Calibri" panose="020F0502020204030204" pitchFamily="34" charset="0"/>
              </a:rPr>
              <a:pPr eaLnBrk="1" hangingPunct="1"/>
              <a:t>41</a:t>
            </a:fld>
            <a:endParaRPr lang="en-US" altLang="en-US">
              <a:latin typeface="Calibri" panose="020F0502020204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5849D6AC-B637-4948-BDEB-8C417B2A01A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7229CD4B-4BAA-4261-9C05-5F641246FD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7672C53-4A87-4EAD-849C-27CDA2B8A58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234621-93D4-47A5-AD69-536BDCA63296}" type="slidenum">
              <a:rPr lang="en-US" altLang="en-US">
                <a:latin typeface="Calibri" panose="020F0502020204030204" pitchFamily="34" charset="0"/>
              </a:rPr>
              <a:pPr eaLnBrk="1" hangingPunct="1"/>
              <a:t>42</a:t>
            </a:fld>
            <a:endParaRPr lang="en-US" altLang="en-US">
              <a:latin typeface="Calibri" panose="020F0502020204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605FFFBA-716C-4C0B-8C70-4AFF6D9AB7B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4D4F8FAD-535B-461A-BF46-4301D72606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9D198C6-CD2D-46D9-BC4B-CAFF57D12E2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A77C88-A11D-4175-BF96-5B27E0F27059}" type="slidenum">
              <a:rPr lang="en-US" altLang="en-US">
                <a:latin typeface="Calibri" panose="020F0502020204030204" pitchFamily="34" charset="0"/>
              </a:rPr>
              <a:pPr eaLnBrk="1" hangingPunct="1"/>
              <a:t>43</a:t>
            </a:fld>
            <a:endParaRPr lang="en-US" altLang="en-US">
              <a:latin typeface="Calibri" panose="020F0502020204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C1836C12-397C-4CDD-AEE4-43197B63CA2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8053D8CA-2EFA-4F2F-889C-D18BBDBE13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650E5A5-364A-4991-8697-34DCFC00D8C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21C57F-70A2-40DC-AB10-40AAAB150BFC}" type="slidenum">
              <a:rPr lang="en-US" altLang="en-US">
                <a:latin typeface="Calibri" panose="020F0502020204030204" pitchFamily="34" charset="0"/>
              </a:rPr>
              <a:pPr eaLnBrk="1" hangingPunct="1"/>
              <a:t>44</a:t>
            </a:fld>
            <a:endParaRPr lang="en-US" altLang="en-US">
              <a:latin typeface="Calibri" panose="020F0502020204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4CC17094-B33F-48EB-B4B8-C6FCA675A06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2D20F74E-CB91-40FF-9785-84006FE0BC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66CA618-99DA-4E54-830F-2763FACC2BB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04FF3EE-401C-4E87-83C7-9EE9C405AECD}" type="slidenum">
              <a:rPr lang="en-US" altLang="en-US">
                <a:latin typeface="Calibri" panose="020F0502020204030204" pitchFamily="34" charset="0"/>
              </a:rPr>
              <a:pPr eaLnBrk="1" hangingPunct="1"/>
              <a:t>45</a:t>
            </a:fld>
            <a:endParaRPr lang="en-US" altLang="en-US">
              <a:latin typeface="Calibri" panose="020F0502020204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EABF077C-CA3F-41E7-9478-2886DF08114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68370493-7447-4761-B5B3-850DE87667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879D5D5-57CB-499D-8202-AE3D4387F7F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2D37E2-9434-489B-8599-1BC10AEF97BB}" type="slidenum">
              <a:rPr lang="en-US" altLang="en-US">
                <a:latin typeface="Calibri" panose="020F0502020204030204" pitchFamily="34" charset="0"/>
              </a:rPr>
              <a:pPr eaLnBrk="1" hangingPunct="1"/>
              <a:t>46</a:t>
            </a:fld>
            <a:endParaRPr lang="en-US" altLang="en-US">
              <a:latin typeface="Calibri" panose="020F0502020204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E629B9E7-2815-47F4-8D74-7E09F37DBB4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04B9B556-7DA3-43B7-9278-F302CFE924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5A6BA6F9-F914-4814-84AE-0930CF10E11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165F24-C11C-4A52-BFB7-8297395B24B1}" type="slidenum">
              <a:rPr lang="en-US" altLang="en-US">
                <a:latin typeface="Calibri" panose="020F0502020204030204" pitchFamily="34" charset="0"/>
              </a:rPr>
              <a:pPr eaLnBrk="1" hangingPunct="1"/>
              <a:t>47</a:t>
            </a:fld>
            <a:endParaRPr lang="en-US" altLang="en-US">
              <a:latin typeface="Calibri" panose="020F0502020204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4AE39D9F-2399-4229-A93C-DADD86E5824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id="{EDBC261E-74B0-4849-9231-90313365A3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8BA62F9-89D4-4AB0-9120-639F715A708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37554F-7707-4EAC-82B4-B10CB2277201}" type="slidenum">
              <a:rPr lang="en-US" altLang="en-US">
                <a:latin typeface="Calibri" panose="020F0502020204030204" pitchFamily="34" charset="0"/>
              </a:rPr>
              <a:pPr eaLnBrk="1" hangingPunct="1"/>
              <a:t>48</a:t>
            </a:fld>
            <a:endParaRPr lang="en-US" altLang="en-US">
              <a:latin typeface="Calibri" panose="020F0502020204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84C8FD48-C266-4633-9D62-BD2E99482DF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4D9D5188-7F05-4F20-BFC5-D58B126F39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AAC29B1-B7E6-41E1-8400-A07DAA56EA8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D57362A-4ADA-4EE8-9E31-E1C1ACFA6EC5}" type="slidenum">
              <a:rPr lang="en-US" altLang="en-US">
                <a:latin typeface="Calibri" panose="020F0502020204030204" pitchFamily="34" charset="0"/>
              </a:rPr>
              <a:pPr eaLnBrk="1" hangingPunct="1"/>
              <a:t>49</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03AE835F-AA5B-47E5-9546-FB651D14983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3EAA26A-2619-4CC1-A648-89B899BC51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56485C1E-F9E5-4472-B4BB-A227141AB836}"/>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647E48-DEEE-4AAC-B728-BE4D8DA73EF8}"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EC594C86-1964-4E80-AEF3-61F2B2EAAF8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a:extLst>
              <a:ext uri="{FF2B5EF4-FFF2-40B4-BE49-F238E27FC236}">
                <a16:creationId xmlns:a16="http://schemas.microsoft.com/office/drawing/2014/main" id="{96BB7834-B7AD-41C8-995D-8E345AAF58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EE25B8B-BADA-4E53-9127-A2B933BF5FD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614432-B61C-4021-A091-641A5AE0CE66}" type="slidenum">
              <a:rPr lang="en-US" altLang="en-US">
                <a:latin typeface="Calibri" panose="020F0502020204030204" pitchFamily="34" charset="0"/>
              </a:rPr>
              <a:pPr eaLnBrk="1" hangingPunct="1"/>
              <a:t>50</a:t>
            </a:fld>
            <a:endParaRPr lang="en-US" altLang="en-US">
              <a:latin typeface="Calibri" panose="020F0502020204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FA07602E-CA3A-4EE6-AF06-E7BF5969140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0A2ABA57-A310-42AF-A2FD-E681FD3612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6312A8B-AD78-4F96-834C-B10907BCF27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B34ED1-2C3D-4489-8B4F-622DE83CBB5C}" type="slidenum">
              <a:rPr lang="en-US" altLang="en-US">
                <a:latin typeface="Calibri" panose="020F0502020204030204" pitchFamily="34" charset="0"/>
              </a:rPr>
              <a:pPr eaLnBrk="1" hangingPunct="1"/>
              <a:t>51</a:t>
            </a:fld>
            <a:endParaRPr lang="en-US" altLang="en-US">
              <a:latin typeface="Calibri" panose="020F0502020204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BA3DB375-8490-4E85-BEDB-C8CF2AF9717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a:extLst>
              <a:ext uri="{FF2B5EF4-FFF2-40B4-BE49-F238E27FC236}">
                <a16:creationId xmlns:a16="http://schemas.microsoft.com/office/drawing/2014/main" id="{9AE7A1C7-D694-4552-ABF4-A714AD850C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33214F2-FBF8-45A3-A51A-7D9AB7F915E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49109CF-D80C-4690-830D-5659B0F9147C}" type="slidenum">
              <a:rPr lang="en-US" altLang="en-US">
                <a:latin typeface="Calibri" panose="020F0502020204030204" pitchFamily="34" charset="0"/>
              </a:rPr>
              <a:pPr eaLnBrk="1" hangingPunct="1"/>
              <a:t>52</a:t>
            </a:fld>
            <a:endParaRPr lang="en-US" altLang="en-US">
              <a:latin typeface="Calibri" panose="020F0502020204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7399F175-EE44-4F5D-9D12-387D9AC09C6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BD6B63D3-4632-4FCA-AA51-9A5AB425BA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2EA35DB-8413-46AC-90C4-07DA408BDFF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705894-275F-4D00-8A53-C3AFCCFC1C4C}" type="slidenum">
              <a:rPr lang="en-US" altLang="en-US">
                <a:latin typeface="Calibri" panose="020F0502020204030204" pitchFamily="34" charset="0"/>
              </a:rPr>
              <a:pPr eaLnBrk="1" hangingPunct="1"/>
              <a:t>53</a:t>
            </a:fld>
            <a:endParaRPr lang="en-US" altLang="en-US">
              <a:latin typeface="Calibri" panose="020F0502020204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1A25A407-1221-4914-9BFF-CABEB5D544A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a:extLst>
              <a:ext uri="{FF2B5EF4-FFF2-40B4-BE49-F238E27FC236}">
                <a16:creationId xmlns:a16="http://schemas.microsoft.com/office/drawing/2014/main" id="{51182D8B-581C-484C-BC28-5909001A77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96EBA75-0FFA-47C8-A43C-16E6B2467DF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28CA3B-E667-4B24-BC15-4AB31F6202E6}" type="slidenum">
              <a:rPr lang="en-US" altLang="en-US">
                <a:latin typeface="Calibri" panose="020F0502020204030204" pitchFamily="34" charset="0"/>
              </a:rPr>
              <a:pPr eaLnBrk="1" hangingPunct="1"/>
              <a:t>54</a:t>
            </a:fld>
            <a:endParaRPr lang="en-US" altLang="en-US">
              <a:latin typeface="Calibri" panose="020F0502020204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3EA4B908-D708-4BBF-99CF-BE378570E65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050C6F07-9687-4994-94BF-3A5562104B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5C806E8-3FA1-4D73-A9E9-10BC332CAE8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B5B7805-B567-4640-8BD3-CA2012F69FFF}" type="slidenum">
              <a:rPr lang="en-US" altLang="en-US">
                <a:latin typeface="Calibri" panose="020F0502020204030204" pitchFamily="34" charset="0"/>
              </a:rPr>
              <a:pPr eaLnBrk="1" hangingPunct="1"/>
              <a:t>55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B09C95A0-8764-4096-BC50-071988E7001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81CF9AA0-2188-4513-A800-F59E509479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D7B19350-17BC-46F0-BF32-4DD6E6F4781D}"/>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965DE77-D34F-4078-BBD4-2A0F885BE962}"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99AF511D-F1F2-45FB-A758-73CF406D75C1}"/>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D3E48CB6-C9FE-4E07-9357-FB308C573F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77344919-1F85-40B0-A862-2DDC6A91A0C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71B455-B55C-4ADC-9704-1FC9C976A629}"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A0ADFFB6-84EA-44D3-AC94-9BC2890D799D}"/>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1F55EC85-00C2-4415-9564-64702853AC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F10D9D76-F722-44F1-9179-E17016DA27A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CD734B5-6B51-4C86-A52D-920BB462C24B}"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7233D768-6533-47EE-8A03-24108B9C77B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FBED30A0-ED34-460E-9A4A-8BB842B2B6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B898F383-D7AA-41A6-9D3F-CA0907B3550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8A6EDC-3ED7-4B12-9DD6-A7D2F6DC3D09}"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8CFF256-710A-4322-9FB3-6EF87E33961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80A4EB2-C670-46E0-A5C3-A5012D4EE9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1959417-72F2-41E0-8F1F-87EE015FB8E4}"/>
              </a:ext>
            </a:extLst>
          </p:cNvPr>
          <p:cNvSpPr>
            <a:spLocks noGrp="1" noChangeArrowheads="1"/>
          </p:cNvSpPr>
          <p:nvPr>
            <p:ph type="sldNum" sz="quarter" idx="12"/>
          </p:nvPr>
        </p:nvSpPr>
        <p:spPr>
          <a:ln/>
        </p:spPr>
        <p:txBody>
          <a:bodyPr/>
          <a:lstStyle>
            <a:lvl1pPr>
              <a:defRPr/>
            </a:lvl1pPr>
          </a:lstStyle>
          <a:p>
            <a:fld id="{E913499A-29A5-4C73-9A14-5D171D35762D}" type="slidenum">
              <a:rPr lang="en-US" altLang="en-US"/>
              <a:pPr/>
              <a:t>‹#›</a:t>
            </a:fld>
            <a:endParaRPr lang="en-US" altLang="en-US"/>
          </a:p>
        </p:txBody>
      </p:sp>
    </p:spTree>
    <p:extLst>
      <p:ext uri="{BB962C8B-B14F-4D97-AF65-F5344CB8AC3E}">
        <p14:creationId xmlns:p14="http://schemas.microsoft.com/office/powerpoint/2010/main" val="3938911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5791200"/>
            <a:ext cx="12192000" cy="533400"/>
          </a:xfrm>
        </p:spPr>
        <p:txBody>
          <a:bodyPr/>
          <a:lstStyle>
            <a:lvl1pPr algn="ctr">
              <a:defRPr sz="2800"/>
            </a:lvl1pPr>
          </a:lstStyle>
          <a:p>
            <a:r>
              <a:rPr lang="en-US"/>
              <a:t>Click to edit Master title style</a:t>
            </a:r>
          </a:p>
        </p:txBody>
      </p:sp>
      <p:sp>
        <p:nvSpPr>
          <p:cNvPr id="3075" name="Rectangle 3"/>
          <p:cNvSpPr>
            <a:spLocks noGrp="1" noChangeArrowheads="1"/>
          </p:cNvSpPr>
          <p:nvPr>
            <p:ph type="subTitle" idx="1"/>
          </p:nvPr>
        </p:nvSpPr>
        <p:spPr>
          <a:xfrm>
            <a:off x="0" y="6324600"/>
            <a:ext cx="12192000" cy="304800"/>
          </a:xfrm>
        </p:spPr>
        <p:txBody>
          <a:bodyPr/>
          <a:lstStyle>
            <a:lvl1pPr marL="0" indent="0" algn="ctr">
              <a:buFontTx/>
              <a:buNone/>
              <a:defRPr sz="2000">
                <a:solidFill>
                  <a:schemeClr val="bg1"/>
                </a:solidFill>
              </a:defRPr>
            </a:lvl1pPr>
          </a:lstStyle>
          <a:p>
            <a:r>
              <a:rPr lang="en-US"/>
              <a:t>Click to edit Master subtitle style</a:t>
            </a:r>
          </a:p>
        </p:txBody>
      </p:sp>
      <p:sp>
        <p:nvSpPr>
          <p:cNvPr id="4" name="Rectangle 4">
            <a:extLst>
              <a:ext uri="{FF2B5EF4-FFF2-40B4-BE49-F238E27FC236}">
                <a16:creationId xmlns:a16="http://schemas.microsoft.com/office/drawing/2014/main" id="{612FAD60-72E0-4314-83FE-D6641B8D2CB3}"/>
              </a:ext>
            </a:extLst>
          </p:cNvPr>
          <p:cNvSpPr>
            <a:spLocks noGrp="1" noChangeArrowheads="1"/>
          </p:cNvSpPr>
          <p:nvPr>
            <p:ph type="dt" sz="half" idx="10"/>
          </p:nvPr>
        </p:nvSpPr>
        <p:spPr>
          <a:xfrm>
            <a:off x="508000" y="6705600"/>
            <a:ext cx="2844800" cy="152400"/>
          </a:xfrm>
        </p:spPr>
        <p:txBody>
          <a:bodyPr/>
          <a:lstStyle>
            <a:lvl1pPr>
              <a:defRPr>
                <a:solidFill>
                  <a:schemeClr val="bg1"/>
                </a:solidFill>
              </a:defRPr>
            </a:lvl1pPr>
          </a:lstStyle>
          <a:p>
            <a:pPr>
              <a:defRPr/>
            </a:pPr>
            <a:endParaRPr lang="en-US"/>
          </a:p>
        </p:txBody>
      </p:sp>
      <p:sp>
        <p:nvSpPr>
          <p:cNvPr id="5" name="Rectangle 5">
            <a:extLst>
              <a:ext uri="{FF2B5EF4-FFF2-40B4-BE49-F238E27FC236}">
                <a16:creationId xmlns:a16="http://schemas.microsoft.com/office/drawing/2014/main" id="{40849085-372A-4ADF-9F35-97B699C5829C}"/>
              </a:ext>
            </a:extLst>
          </p:cNvPr>
          <p:cNvSpPr>
            <a:spLocks noGrp="1" noChangeArrowheads="1"/>
          </p:cNvSpPr>
          <p:nvPr>
            <p:ph type="ftr" sz="quarter" idx="11"/>
          </p:nvPr>
        </p:nvSpPr>
        <p:spPr>
          <a:xfrm>
            <a:off x="4165600" y="6705600"/>
            <a:ext cx="3860800" cy="152400"/>
          </a:xfrm>
        </p:spPr>
        <p:txBody>
          <a:bodyPr/>
          <a:lstStyle>
            <a:lvl1pPr>
              <a:defRPr>
                <a:solidFill>
                  <a:schemeClr val="bg1"/>
                </a:solidFill>
              </a:defRPr>
            </a:lvl1pPr>
          </a:lstStyle>
          <a:p>
            <a:pPr>
              <a:defRPr/>
            </a:pPr>
            <a:endParaRPr lang="en-US"/>
          </a:p>
        </p:txBody>
      </p:sp>
      <p:sp>
        <p:nvSpPr>
          <p:cNvPr id="6" name="Rectangle 6">
            <a:extLst>
              <a:ext uri="{FF2B5EF4-FFF2-40B4-BE49-F238E27FC236}">
                <a16:creationId xmlns:a16="http://schemas.microsoft.com/office/drawing/2014/main" id="{6031A5AB-6C97-45D2-8992-F17971F44606}"/>
              </a:ext>
            </a:extLst>
          </p:cNvPr>
          <p:cNvSpPr>
            <a:spLocks noGrp="1" noChangeArrowheads="1"/>
          </p:cNvSpPr>
          <p:nvPr>
            <p:ph type="sldNum" sz="quarter" idx="12"/>
          </p:nvPr>
        </p:nvSpPr>
        <p:spPr>
          <a:xfrm>
            <a:off x="8737600" y="6705600"/>
            <a:ext cx="2844800" cy="152400"/>
          </a:xfrm>
        </p:spPr>
        <p:txBody>
          <a:bodyPr/>
          <a:lstStyle>
            <a:lvl1pPr>
              <a:defRPr>
                <a:solidFill>
                  <a:schemeClr val="bg1"/>
                </a:solidFill>
              </a:defRPr>
            </a:lvl1pPr>
          </a:lstStyle>
          <a:p>
            <a:fld id="{84191D45-7A9E-4CA8-AACE-42444BC5C804}" type="slidenum">
              <a:rPr lang="en-US" altLang="en-US"/>
              <a:pPr/>
              <a:t>‹#›</a:t>
            </a:fld>
            <a:endParaRPr lang="en-US" altLang="en-US"/>
          </a:p>
        </p:txBody>
      </p:sp>
    </p:spTree>
    <p:extLst>
      <p:ext uri="{BB962C8B-B14F-4D97-AF65-F5344CB8AC3E}">
        <p14:creationId xmlns:p14="http://schemas.microsoft.com/office/powerpoint/2010/main" val="26243071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A038F53-0BCD-4E8B-950D-726440C1C2A6}"/>
              </a:ext>
            </a:extLst>
          </p:cNvPr>
          <p:cNvSpPr>
            <a:spLocks noGrp="1" noChangeArrowheads="1"/>
          </p:cNvSpPr>
          <p:nvPr>
            <p:ph type="title"/>
          </p:nvPr>
        </p:nvSpPr>
        <p:spPr bwMode="auto">
          <a:xfrm>
            <a:off x="508000" y="152400"/>
            <a:ext cx="11176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CBB66A8-9D60-45BC-B76E-E1432258A4A9}"/>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1BD7C6D-D44E-4A40-8278-A6BA74EC37D9}"/>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930B5FEB-0824-4894-9BFD-C7B436AF4ABA}"/>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47613A0E-95CF-4137-A1F2-D23638B7936B}"/>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3BA7004-C767-4446-920E-1815C3C9948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49" r:id="rId1"/>
    <p:sldLayoutId id="2147483959" r:id="rId2"/>
  </p:sldLayoutIdLst>
  <p:hf hdr="0" ftr="0" dt="0"/>
  <p:txStyles>
    <p:titleStyle>
      <a:lvl1pPr algn="l" rtl="0" eaLnBrk="0" fontAlgn="base" hangingPunct="0">
        <a:spcBef>
          <a:spcPct val="0"/>
        </a:spcBef>
        <a:spcAft>
          <a:spcPct val="0"/>
        </a:spcAft>
        <a:defRPr sz="4000" b="1">
          <a:solidFill>
            <a:srgbClr val="FFFFCC"/>
          </a:solidFill>
          <a:latin typeface="+mj-lt"/>
          <a:ea typeface="+mj-ea"/>
          <a:cs typeface="+mj-cs"/>
        </a:defRPr>
      </a:lvl1pPr>
      <a:lvl2pPr algn="l" rtl="0" eaLnBrk="0" fontAlgn="base" hangingPunct="0">
        <a:spcBef>
          <a:spcPct val="0"/>
        </a:spcBef>
        <a:spcAft>
          <a:spcPct val="0"/>
        </a:spcAft>
        <a:defRPr sz="4000" b="1">
          <a:solidFill>
            <a:srgbClr val="FFFFCC"/>
          </a:solidFill>
          <a:latin typeface="Arial" charset="0"/>
        </a:defRPr>
      </a:lvl2pPr>
      <a:lvl3pPr algn="l" rtl="0" eaLnBrk="0" fontAlgn="base" hangingPunct="0">
        <a:spcBef>
          <a:spcPct val="0"/>
        </a:spcBef>
        <a:spcAft>
          <a:spcPct val="0"/>
        </a:spcAft>
        <a:defRPr sz="4000" b="1">
          <a:solidFill>
            <a:srgbClr val="FFFFCC"/>
          </a:solidFill>
          <a:latin typeface="Arial" charset="0"/>
        </a:defRPr>
      </a:lvl3pPr>
      <a:lvl4pPr algn="l" rtl="0" eaLnBrk="0" fontAlgn="base" hangingPunct="0">
        <a:spcBef>
          <a:spcPct val="0"/>
        </a:spcBef>
        <a:spcAft>
          <a:spcPct val="0"/>
        </a:spcAft>
        <a:defRPr sz="4000" b="1">
          <a:solidFill>
            <a:srgbClr val="FFFFCC"/>
          </a:solidFill>
          <a:latin typeface="Arial" charset="0"/>
        </a:defRPr>
      </a:lvl4pPr>
      <a:lvl5pPr algn="l" rtl="0" eaLnBrk="0" fontAlgn="base" hangingPunct="0">
        <a:spcBef>
          <a:spcPct val="0"/>
        </a:spcBef>
        <a:spcAft>
          <a:spcPct val="0"/>
        </a:spcAft>
        <a:defRPr sz="4000" b="1">
          <a:solidFill>
            <a:srgbClr val="FFFFCC"/>
          </a:solidFill>
          <a:latin typeface="Arial" charset="0"/>
        </a:defRPr>
      </a:lvl5pPr>
      <a:lvl6pPr marL="457200" algn="l" rtl="0" eaLnBrk="1" fontAlgn="base" hangingPunct="1">
        <a:spcBef>
          <a:spcPct val="0"/>
        </a:spcBef>
        <a:spcAft>
          <a:spcPct val="0"/>
        </a:spcAft>
        <a:defRPr sz="4000" b="1">
          <a:solidFill>
            <a:srgbClr val="FFFFCC"/>
          </a:solidFill>
          <a:latin typeface="Arial" charset="0"/>
        </a:defRPr>
      </a:lvl6pPr>
      <a:lvl7pPr marL="914400" algn="l" rtl="0" eaLnBrk="1" fontAlgn="base" hangingPunct="1">
        <a:spcBef>
          <a:spcPct val="0"/>
        </a:spcBef>
        <a:spcAft>
          <a:spcPct val="0"/>
        </a:spcAft>
        <a:defRPr sz="4000" b="1">
          <a:solidFill>
            <a:srgbClr val="FFFFCC"/>
          </a:solidFill>
          <a:latin typeface="Arial" charset="0"/>
        </a:defRPr>
      </a:lvl7pPr>
      <a:lvl8pPr marL="1371600" algn="l" rtl="0" eaLnBrk="1" fontAlgn="base" hangingPunct="1">
        <a:spcBef>
          <a:spcPct val="0"/>
        </a:spcBef>
        <a:spcAft>
          <a:spcPct val="0"/>
        </a:spcAft>
        <a:defRPr sz="4000" b="1">
          <a:solidFill>
            <a:srgbClr val="FFFFCC"/>
          </a:solidFill>
          <a:latin typeface="Arial" charset="0"/>
        </a:defRPr>
      </a:lvl8pPr>
      <a:lvl9pPr marL="1828800" algn="l" rtl="0" eaLnBrk="1" fontAlgn="base" hangingPunct="1">
        <a:spcBef>
          <a:spcPct val="0"/>
        </a:spcBef>
        <a:spcAft>
          <a:spcPct val="0"/>
        </a:spcAft>
        <a:defRPr sz="4000" b="1">
          <a:solidFill>
            <a:srgbClr val="FFFFCC"/>
          </a:solidFill>
          <a:latin typeface="Arial" charset="0"/>
        </a:defRPr>
      </a:lvl9pPr>
    </p:titleStyle>
    <p:bodyStyle>
      <a:lvl1pPr marL="342900" indent="-342900" algn="l" rtl="0" eaLnBrk="0" fontAlgn="base" hangingPunct="0">
        <a:spcBef>
          <a:spcPct val="20000"/>
        </a:spcBef>
        <a:spcAft>
          <a:spcPct val="0"/>
        </a:spcAft>
        <a:buChar char="•"/>
        <a:defRPr sz="2800">
          <a:solidFill>
            <a:srgbClr val="4A2500"/>
          </a:solidFill>
          <a:latin typeface="+mn-lt"/>
          <a:ea typeface="+mn-ea"/>
          <a:cs typeface="+mn-cs"/>
        </a:defRPr>
      </a:lvl1pPr>
      <a:lvl2pPr marL="742950" indent="-285750" algn="l" rtl="0" eaLnBrk="0" fontAlgn="base" hangingPunct="0">
        <a:spcBef>
          <a:spcPct val="20000"/>
        </a:spcBef>
        <a:spcAft>
          <a:spcPct val="0"/>
        </a:spcAft>
        <a:buChar char="–"/>
        <a:defRPr sz="2000">
          <a:solidFill>
            <a:srgbClr val="4A2500"/>
          </a:solidFill>
          <a:latin typeface="+mn-lt"/>
        </a:defRPr>
      </a:lvl2pPr>
      <a:lvl3pPr marL="1143000" indent="-228600" algn="l" rtl="0" eaLnBrk="0" fontAlgn="base" hangingPunct="0">
        <a:spcBef>
          <a:spcPct val="20000"/>
        </a:spcBef>
        <a:spcAft>
          <a:spcPct val="0"/>
        </a:spcAft>
        <a:buChar char="•"/>
        <a:defRPr>
          <a:solidFill>
            <a:srgbClr val="4A2500"/>
          </a:solidFill>
          <a:latin typeface="+mn-lt"/>
        </a:defRPr>
      </a:lvl3pPr>
      <a:lvl4pPr marL="1600200" indent="-228600" algn="l" rtl="0" eaLnBrk="0" fontAlgn="base" hangingPunct="0">
        <a:spcBef>
          <a:spcPct val="20000"/>
        </a:spcBef>
        <a:spcAft>
          <a:spcPct val="0"/>
        </a:spcAft>
        <a:buChar char="–"/>
        <a:defRPr sz="1600">
          <a:solidFill>
            <a:srgbClr val="4A2500"/>
          </a:solidFill>
          <a:latin typeface="+mn-lt"/>
        </a:defRPr>
      </a:lvl4pPr>
      <a:lvl5pPr marL="2057400" indent="-228600" algn="l" rtl="0" eaLnBrk="0" fontAlgn="base" hangingPunct="0">
        <a:spcBef>
          <a:spcPct val="20000"/>
        </a:spcBef>
        <a:spcAft>
          <a:spcPct val="0"/>
        </a:spcAft>
        <a:buChar char="»"/>
        <a:defRPr sz="1600">
          <a:solidFill>
            <a:srgbClr val="4A2500"/>
          </a:solidFill>
          <a:latin typeface="+mn-lt"/>
        </a:defRPr>
      </a:lvl5pPr>
      <a:lvl6pPr marL="2514600" indent="-228600" algn="l" rtl="0" eaLnBrk="1" fontAlgn="base" hangingPunct="1">
        <a:spcBef>
          <a:spcPct val="20000"/>
        </a:spcBef>
        <a:spcAft>
          <a:spcPct val="0"/>
        </a:spcAft>
        <a:buChar char="»"/>
        <a:defRPr sz="2000">
          <a:solidFill>
            <a:srgbClr val="4A2500"/>
          </a:solidFill>
          <a:latin typeface="+mn-lt"/>
        </a:defRPr>
      </a:lvl6pPr>
      <a:lvl7pPr marL="2971800" indent="-228600" algn="l" rtl="0" eaLnBrk="1" fontAlgn="base" hangingPunct="1">
        <a:spcBef>
          <a:spcPct val="20000"/>
        </a:spcBef>
        <a:spcAft>
          <a:spcPct val="0"/>
        </a:spcAft>
        <a:buChar char="»"/>
        <a:defRPr sz="2000">
          <a:solidFill>
            <a:srgbClr val="4A2500"/>
          </a:solidFill>
          <a:latin typeface="+mn-lt"/>
        </a:defRPr>
      </a:lvl7pPr>
      <a:lvl8pPr marL="3429000" indent="-228600" algn="l" rtl="0" eaLnBrk="1" fontAlgn="base" hangingPunct="1">
        <a:spcBef>
          <a:spcPct val="20000"/>
        </a:spcBef>
        <a:spcAft>
          <a:spcPct val="0"/>
        </a:spcAft>
        <a:buChar char="»"/>
        <a:defRPr sz="2000">
          <a:solidFill>
            <a:srgbClr val="4A2500"/>
          </a:solidFill>
          <a:latin typeface="+mn-lt"/>
        </a:defRPr>
      </a:lvl8pPr>
      <a:lvl9pPr marL="3886200" indent="-228600" algn="l" rtl="0" eaLnBrk="1" fontAlgn="base" hangingPunct="1">
        <a:spcBef>
          <a:spcPct val="20000"/>
        </a:spcBef>
        <a:spcAft>
          <a:spcPct val="0"/>
        </a:spcAft>
        <a:buChar char="»"/>
        <a:defRPr sz="2000">
          <a:solidFill>
            <a:srgbClr val="4A25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en.wikipedia.org/wiki/The_Golden_Rule"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5B352E08-E92A-42CE-BB2D-A86194727423}"/>
              </a:ext>
            </a:extLst>
          </p:cNvPr>
          <p:cNvSpPr>
            <a:spLocks noGrp="1"/>
          </p:cNvSpPr>
          <p:nvPr>
            <p:ph type="ctrTitle"/>
          </p:nvPr>
        </p:nvSpPr>
        <p:spPr/>
        <p:txBody>
          <a:bodyPr/>
          <a:lstStyle/>
          <a:p>
            <a:pPr eaLnBrk="1" hangingPunct="1"/>
            <a:r>
              <a:rPr lang="en-US" altLang="en-US"/>
              <a:t>Introduction to Christian Ethics</a:t>
            </a:r>
          </a:p>
        </p:txBody>
      </p:sp>
      <p:sp>
        <p:nvSpPr>
          <p:cNvPr id="3075" name="Subtitle 2">
            <a:extLst>
              <a:ext uri="{FF2B5EF4-FFF2-40B4-BE49-F238E27FC236}">
                <a16:creationId xmlns:a16="http://schemas.microsoft.com/office/drawing/2014/main" id="{6AD4EFDB-37F8-4D58-A25B-3FB772C59400}"/>
              </a:ext>
            </a:extLst>
          </p:cNvPr>
          <p:cNvSpPr>
            <a:spLocks noGrp="1"/>
          </p:cNvSpPr>
          <p:nvPr>
            <p:ph type="subTitle" idx="1"/>
          </p:nvPr>
        </p:nvSpPr>
        <p:spPr>
          <a:xfrm>
            <a:off x="1533525" y="6248400"/>
            <a:ext cx="9144000" cy="304800"/>
          </a:xfrm>
        </p:spPr>
        <p:txBody>
          <a:bodyPr/>
          <a:lstStyle/>
          <a:p>
            <a:pPr eaLnBrk="1" hangingPunct="1"/>
            <a:r>
              <a:rPr lang="en-US" altLang="en-US"/>
              <a:t>Jim Sutherland, PhD</a:t>
            </a:r>
          </a:p>
        </p:txBody>
      </p:sp>
      <p:sp>
        <p:nvSpPr>
          <p:cNvPr id="3076" name="Slide Number Placeholder 3">
            <a:extLst>
              <a:ext uri="{FF2B5EF4-FFF2-40B4-BE49-F238E27FC236}">
                <a16:creationId xmlns:a16="http://schemas.microsoft.com/office/drawing/2014/main" id="{CE24C1DB-0A20-49D8-A039-EA6F6B752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eaLnBrk="1" hangingPunct="1">
              <a:spcBef>
                <a:spcPct val="0"/>
              </a:spcBef>
              <a:buFontTx/>
              <a:buNone/>
            </a:pPr>
            <a:fld id="{3F42E2EB-EC53-455A-83F1-016372F700CA}" type="slidenum">
              <a:rPr lang="en-US" altLang="en-US" sz="1400">
                <a:solidFill>
                  <a:schemeClr val="bg1"/>
                </a:solidFill>
              </a:rPr>
              <a:pPr eaLnBrk="1" hangingPunct="1">
                <a:spcBef>
                  <a:spcPct val="0"/>
                </a:spcBef>
                <a:buFontTx/>
                <a:buNone/>
              </a:pPr>
              <a:t>1</a:t>
            </a:fld>
            <a:endParaRPr lang="en-US" altLang="en-US" sz="1400">
              <a:solidFill>
                <a:schemeClr val="bg1"/>
              </a:solidFill>
            </a:endParaRPr>
          </a:p>
        </p:txBody>
      </p:sp>
    </p:spTree>
    <p:extLst>
      <p:ext uri="{BB962C8B-B14F-4D97-AF65-F5344CB8AC3E}">
        <p14:creationId xmlns:p14="http://schemas.microsoft.com/office/powerpoint/2010/main" val="889966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1E53CCBA-79B5-4602-857F-D31BAFB562E5}"/>
              </a:ext>
            </a:extLst>
          </p:cNvPr>
          <p:cNvSpPr>
            <a:spLocks noGrp="1"/>
          </p:cNvSpPr>
          <p:nvPr>
            <p:ph type="title"/>
          </p:nvPr>
        </p:nvSpPr>
        <p:spPr/>
        <p:txBody>
          <a:bodyPr/>
          <a:lstStyle/>
          <a:p>
            <a:pPr eaLnBrk="1" hangingPunct="1"/>
            <a:r>
              <a:rPr lang="en-US" altLang="en-US" sz="2400"/>
              <a:t>What does it matter to know good from evil, </a:t>
            </a:r>
            <a:br>
              <a:rPr lang="en-US" altLang="en-US" sz="2400"/>
            </a:br>
            <a:r>
              <a:rPr lang="en-US" altLang="en-US" sz="2400"/>
              <a:t>if God is gracious?</a:t>
            </a:r>
          </a:p>
        </p:txBody>
      </p:sp>
      <p:sp>
        <p:nvSpPr>
          <p:cNvPr id="12291" name="Content Placeholder 2">
            <a:extLst>
              <a:ext uri="{FF2B5EF4-FFF2-40B4-BE49-F238E27FC236}">
                <a16:creationId xmlns:a16="http://schemas.microsoft.com/office/drawing/2014/main" id="{64F8AEB9-6C32-469B-A755-5B569F8C1EB4}"/>
              </a:ext>
            </a:extLst>
          </p:cNvPr>
          <p:cNvSpPr>
            <a:spLocks noGrp="1"/>
          </p:cNvSpPr>
          <p:nvPr>
            <p:ph idx="1"/>
          </p:nvPr>
        </p:nvSpPr>
        <p:spPr>
          <a:xfrm>
            <a:off x="1066800" y="1600201"/>
            <a:ext cx="10058400" cy="4525963"/>
          </a:xfrm>
        </p:spPr>
        <p:txBody>
          <a:bodyPr/>
          <a:lstStyle/>
          <a:p>
            <a:pPr eaLnBrk="1" hangingPunct="1"/>
            <a:r>
              <a:rPr lang="en-US" altLang="en-US" dirty="0"/>
              <a:t>Why would we want to sin that grace might abound (Rom. 6:14)?</a:t>
            </a:r>
          </a:p>
          <a:p>
            <a:pPr lvl="1" eaLnBrk="1" hangingPunct="1"/>
            <a:r>
              <a:rPr lang="en-US" altLang="en-US" dirty="0"/>
              <a:t>Sin can enslave us if practiced, leading to death (Rom. 6:16).</a:t>
            </a:r>
          </a:p>
          <a:p>
            <a:pPr lvl="1" eaLnBrk="1" hangingPunct="1"/>
            <a:r>
              <a:rPr lang="en-US" altLang="en-US" dirty="0"/>
              <a:t>Why would we want to put a gracious God to the test (Matt. 4:7)?</a:t>
            </a:r>
          </a:p>
          <a:p>
            <a:pPr eaLnBrk="1" hangingPunct="1"/>
            <a:r>
              <a:rPr lang="en-US" altLang="en-US" dirty="0"/>
              <a:t>Behavior is the best indicator of our actual or operative belief system.</a:t>
            </a:r>
          </a:p>
          <a:p>
            <a:pPr lvl="1" eaLnBrk="1" hangingPunct="1"/>
            <a:r>
              <a:rPr lang="en-US" altLang="en-US" dirty="0"/>
              <a:t>God rewards both good and evil behavior (John 5:29; Rom. 2:9-10; 2 Cor. 5:10).</a:t>
            </a:r>
          </a:p>
          <a:p>
            <a:pPr lvl="2" eaLnBrk="1" hangingPunct="1"/>
            <a:endParaRPr lang="en-US" altLang="en-US" dirty="0"/>
          </a:p>
        </p:txBody>
      </p:sp>
      <p:sp>
        <p:nvSpPr>
          <p:cNvPr id="12292" name="Slide Number Placeholder 3">
            <a:extLst>
              <a:ext uri="{FF2B5EF4-FFF2-40B4-BE49-F238E27FC236}">
                <a16:creationId xmlns:a16="http://schemas.microsoft.com/office/drawing/2014/main" id="{5C2E0E6A-EFFD-4D61-87E0-D797060FA1F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77EA9C28-ADBA-4D11-8E1B-2706030F21DE}" type="slidenum">
              <a:rPr lang="en-US" altLang="en-US" sz="1400">
                <a:solidFill>
                  <a:schemeClr val="tx1"/>
                </a:solidFill>
              </a:rPr>
              <a:pPr>
                <a:spcBef>
                  <a:spcPct val="0"/>
                </a:spcBef>
                <a:buFontTx/>
                <a:buNone/>
              </a:pPr>
              <a:t>10</a:t>
            </a:fld>
            <a:endParaRPr lang="en-US" altLang="en-US" sz="1400">
              <a:solidFill>
                <a:schemeClr val="tx1"/>
              </a:solidFill>
            </a:endParaRPr>
          </a:p>
        </p:txBody>
      </p:sp>
    </p:spTree>
    <p:extLst>
      <p:ext uri="{BB962C8B-B14F-4D97-AF65-F5344CB8AC3E}">
        <p14:creationId xmlns:p14="http://schemas.microsoft.com/office/powerpoint/2010/main" val="3142826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AAABCD43-94F5-4BE7-9194-77358F5E2FBC}"/>
              </a:ext>
            </a:extLst>
          </p:cNvPr>
          <p:cNvSpPr>
            <a:spLocks noGrp="1"/>
          </p:cNvSpPr>
          <p:nvPr>
            <p:ph type="title"/>
          </p:nvPr>
        </p:nvSpPr>
        <p:spPr/>
        <p:txBody>
          <a:bodyPr/>
          <a:lstStyle/>
          <a:p>
            <a:pPr eaLnBrk="1" hangingPunct="1"/>
            <a:r>
              <a:rPr lang="en-US" altLang="en-US" sz="2800"/>
              <a:t>Why is it so hard to be and do good?</a:t>
            </a:r>
          </a:p>
        </p:txBody>
      </p:sp>
      <p:sp>
        <p:nvSpPr>
          <p:cNvPr id="13315" name="Content Placeholder 2">
            <a:extLst>
              <a:ext uri="{FF2B5EF4-FFF2-40B4-BE49-F238E27FC236}">
                <a16:creationId xmlns:a16="http://schemas.microsoft.com/office/drawing/2014/main" id="{9BEB0E48-1C15-49B5-B130-A69600114385}"/>
              </a:ext>
            </a:extLst>
          </p:cNvPr>
          <p:cNvSpPr>
            <a:spLocks noGrp="1"/>
          </p:cNvSpPr>
          <p:nvPr>
            <p:ph idx="1"/>
          </p:nvPr>
        </p:nvSpPr>
        <p:spPr>
          <a:xfrm>
            <a:off x="1066800" y="1600201"/>
            <a:ext cx="10058400" cy="4525963"/>
          </a:xfrm>
        </p:spPr>
        <p:txBody>
          <a:bodyPr/>
          <a:lstStyle/>
          <a:p>
            <a:pPr eaLnBrk="1" hangingPunct="1"/>
            <a:r>
              <a:rPr lang="en-US" altLang="en-US" dirty="0"/>
              <a:t>Humans are radically sinful, not simply ignorant. In fact, people are born evil.</a:t>
            </a:r>
          </a:p>
          <a:p>
            <a:pPr lvl="1" eaLnBrk="1" hangingPunct="1"/>
            <a:r>
              <a:rPr lang="en-US" altLang="en-US" dirty="0"/>
              <a:t>Matthew 7:11 If you, then, though you are evil, know how to give good gifts to your children, how much more will your Father in heaven give good gifts to those who ask him!</a:t>
            </a:r>
          </a:p>
          <a:p>
            <a:pPr lvl="2" eaLnBrk="1" hangingPunct="1"/>
            <a:r>
              <a:rPr lang="en-US" altLang="en-US" dirty="0"/>
              <a:t>We are basically evil, but by common grace (government, etc.), we are generally not as evil as we can be. We still know how to give good gifts.</a:t>
            </a:r>
          </a:p>
          <a:p>
            <a:pPr lvl="2" eaLnBrk="1" hangingPunct="1"/>
            <a:r>
              <a:rPr lang="en-US" altLang="en-US" dirty="0"/>
              <a:t>Romans 7:18-19 I know that nothing good lives in me, that is, in my sinful nature. For I have the desire to do what is good, but I cannot carry it out. For what I do is not the good I want to do; no, the evil I do not want to do-- this I keep on doing..</a:t>
            </a:r>
          </a:p>
          <a:p>
            <a:pPr lvl="2" eaLnBrk="1" hangingPunct="1"/>
            <a:endParaRPr lang="en-US" altLang="en-US" dirty="0"/>
          </a:p>
        </p:txBody>
      </p:sp>
      <p:sp>
        <p:nvSpPr>
          <p:cNvPr id="13316" name="Slide Number Placeholder 3">
            <a:extLst>
              <a:ext uri="{FF2B5EF4-FFF2-40B4-BE49-F238E27FC236}">
                <a16:creationId xmlns:a16="http://schemas.microsoft.com/office/drawing/2014/main" id="{349080E6-7FF0-4B2A-9DFF-C58BF5E7C0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88003C64-B4D0-40BC-ACD7-0880EAAC034E}" type="slidenum">
              <a:rPr lang="en-US" altLang="en-US" sz="1400">
                <a:solidFill>
                  <a:schemeClr val="tx1"/>
                </a:solidFill>
              </a:rPr>
              <a:pPr>
                <a:spcBef>
                  <a:spcPct val="0"/>
                </a:spcBef>
                <a:buFontTx/>
                <a:buNone/>
              </a:pPr>
              <a:t>11</a:t>
            </a:fld>
            <a:endParaRPr lang="en-US" altLang="en-US" sz="1400">
              <a:solidFill>
                <a:schemeClr val="tx1"/>
              </a:solidFill>
            </a:endParaRPr>
          </a:p>
        </p:txBody>
      </p:sp>
    </p:spTree>
    <p:extLst>
      <p:ext uri="{BB962C8B-B14F-4D97-AF65-F5344CB8AC3E}">
        <p14:creationId xmlns:p14="http://schemas.microsoft.com/office/powerpoint/2010/main" val="368055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1374E22C-EB94-4747-B8BB-8F3074443767}"/>
              </a:ext>
            </a:extLst>
          </p:cNvPr>
          <p:cNvSpPr>
            <a:spLocks noGrp="1"/>
          </p:cNvSpPr>
          <p:nvPr>
            <p:ph type="title"/>
          </p:nvPr>
        </p:nvSpPr>
        <p:spPr/>
        <p:txBody>
          <a:bodyPr/>
          <a:lstStyle/>
          <a:p>
            <a:pPr eaLnBrk="1" hangingPunct="1"/>
            <a:r>
              <a:rPr lang="en-US" altLang="en-US" sz="2400"/>
              <a:t>Why is it so hard to be and do good?</a:t>
            </a:r>
          </a:p>
        </p:txBody>
      </p:sp>
      <p:sp>
        <p:nvSpPr>
          <p:cNvPr id="14339" name="Content Placeholder 2">
            <a:extLst>
              <a:ext uri="{FF2B5EF4-FFF2-40B4-BE49-F238E27FC236}">
                <a16:creationId xmlns:a16="http://schemas.microsoft.com/office/drawing/2014/main" id="{A97353CC-27CF-4381-BB01-49C353E353A3}"/>
              </a:ext>
            </a:extLst>
          </p:cNvPr>
          <p:cNvSpPr>
            <a:spLocks noGrp="1"/>
          </p:cNvSpPr>
          <p:nvPr>
            <p:ph idx="1"/>
          </p:nvPr>
        </p:nvSpPr>
        <p:spPr>
          <a:xfrm>
            <a:off x="1066800" y="1600201"/>
            <a:ext cx="10058400" cy="4525963"/>
          </a:xfrm>
        </p:spPr>
        <p:txBody>
          <a:bodyPr/>
          <a:lstStyle/>
          <a:p>
            <a:pPr eaLnBrk="1" hangingPunct="1"/>
            <a:r>
              <a:rPr lang="en-US" altLang="en-US" dirty="0"/>
              <a:t>Each inherits Adam and Eve’s sin (Rom. 5:12), and each of us sins personally (Rom. 3:23).</a:t>
            </a:r>
          </a:p>
          <a:p>
            <a:pPr eaLnBrk="1" hangingPunct="1"/>
            <a:r>
              <a:rPr lang="en-US" altLang="en-US" dirty="0"/>
              <a:t>There is a perversity in our behavior that indicates other forces at work within us and upon us.</a:t>
            </a:r>
          </a:p>
          <a:p>
            <a:pPr lvl="1" eaLnBrk="1" hangingPunct="1"/>
            <a:r>
              <a:rPr lang="en-US" altLang="en-US" dirty="0"/>
              <a:t>Those forces include innate corruption of humans (the fall), and spiritual forces arrayed against us (devil and demons—Eph. 6:12).</a:t>
            </a:r>
          </a:p>
          <a:p>
            <a:pPr eaLnBrk="1" hangingPunct="1"/>
            <a:r>
              <a:rPr lang="en-US" altLang="en-US" dirty="0"/>
              <a:t>We must have power beyond our own to do good consistently—to persevere in doing good.</a:t>
            </a:r>
          </a:p>
        </p:txBody>
      </p:sp>
      <p:sp>
        <p:nvSpPr>
          <p:cNvPr id="14340" name="Slide Number Placeholder 3">
            <a:extLst>
              <a:ext uri="{FF2B5EF4-FFF2-40B4-BE49-F238E27FC236}">
                <a16:creationId xmlns:a16="http://schemas.microsoft.com/office/drawing/2014/main" id="{40947BAB-CFCE-4088-A432-B4DB4FFF5B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B4D710BD-3678-4DF5-8A47-0A94C7D35978}" type="slidenum">
              <a:rPr lang="en-US" altLang="en-US" sz="1400">
                <a:solidFill>
                  <a:schemeClr val="tx1"/>
                </a:solidFill>
              </a:rPr>
              <a:pPr>
                <a:spcBef>
                  <a:spcPct val="0"/>
                </a:spcBef>
                <a:buFontTx/>
                <a:buNone/>
              </a:pPr>
              <a:t>12</a:t>
            </a:fld>
            <a:endParaRPr lang="en-US" altLang="en-US" sz="1400">
              <a:solidFill>
                <a:schemeClr val="tx1"/>
              </a:solidFill>
            </a:endParaRPr>
          </a:p>
        </p:txBody>
      </p:sp>
    </p:spTree>
    <p:extLst>
      <p:ext uri="{BB962C8B-B14F-4D97-AF65-F5344CB8AC3E}">
        <p14:creationId xmlns:p14="http://schemas.microsoft.com/office/powerpoint/2010/main" val="1764771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2E49350-7E17-4842-8433-5614FB45BD82}"/>
              </a:ext>
            </a:extLst>
          </p:cNvPr>
          <p:cNvSpPr>
            <a:spLocks noGrp="1"/>
          </p:cNvSpPr>
          <p:nvPr>
            <p:ph type="title"/>
          </p:nvPr>
        </p:nvSpPr>
        <p:spPr/>
        <p:txBody>
          <a:bodyPr/>
          <a:lstStyle/>
          <a:p>
            <a:pPr eaLnBrk="1" hangingPunct="1"/>
            <a:r>
              <a:rPr lang="en-US" altLang="en-US"/>
              <a:t>The structure of this study</a:t>
            </a:r>
          </a:p>
        </p:txBody>
      </p:sp>
      <p:sp>
        <p:nvSpPr>
          <p:cNvPr id="15363" name="Content Placeholder 2">
            <a:extLst>
              <a:ext uri="{FF2B5EF4-FFF2-40B4-BE49-F238E27FC236}">
                <a16:creationId xmlns:a16="http://schemas.microsoft.com/office/drawing/2014/main" id="{E991DE52-315A-4FC6-B86D-F6AAF73C0DA3}"/>
              </a:ext>
            </a:extLst>
          </p:cNvPr>
          <p:cNvSpPr>
            <a:spLocks noGrp="1"/>
          </p:cNvSpPr>
          <p:nvPr>
            <p:ph idx="1"/>
          </p:nvPr>
        </p:nvSpPr>
        <p:spPr>
          <a:xfrm>
            <a:off x="1066800" y="1600201"/>
            <a:ext cx="10058400" cy="4525963"/>
          </a:xfrm>
        </p:spPr>
        <p:txBody>
          <a:bodyPr/>
          <a:lstStyle/>
          <a:p>
            <a:pPr eaLnBrk="1" hangingPunct="1"/>
            <a:r>
              <a:rPr lang="en-US" altLang="en-US" dirty="0"/>
              <a:t>As Arthur Holmes has noted, the Bible does not specifically answer all moral questions. </a:t>
            </a:r>
          </a:p>
          <a:p>
            <a:pPr lvl="1" eaLnBrk="1" hangingPunct="1"/>
            <a:r>
              <a:rPr lang="en-US" altLang="en-US" dirty="0"/>
              <a:t>Should illegal aliens be granted citizenship, and if so, under what circumstances?</a:t>
            </a:r>
          </a:p>
          <a:p>
            <a:pPr lvl="1" eaLnBrk="1" hangingPunct="1"/>
            <a:r>
              <a:rPr lang="en-US" altLang="en-US" dirty="0"/>
              <a:t>When should contraception be used in marriage?</a:t>
            </a:r>
          </a:p>
          <a:p>
            <a:pPr eaLnBrk="1" hangingPunct="1"/>
            <a:r>
              <a:rPr lang="en-US" altLang="en-US" dirty="0"/>
              <a:t>We’ll look for the priorities among biblical principles by which to decide what is good and right.</a:t>
            </a:r>
          </a:p>
          <a:p>
            <a:pPr lvl="1" eaLnBrk="1" hangingPunct="1"/>
            <a:r>
              <a:rPr lang="en-US" altLang="en-US" dirty="0"/>
              <a:t>We won’t state all that is right and all that is wrong, according to the Bible, but look at the superstructure—general moral principles.</a:t>
            </a:r>
          </a:p>
        </p:txBody>
      </p:sp>
      <p:sp>
        <p:nvSpPr>
          <p:cNvPr id="15364" name="Slide Number Placeholder 3">
            <a:extLst>
              <a:ext uri="{FF2B5EF4-FFF2-40B4-BE49-F238E27FC236}">
                <a16:creationId xmlns:a16="http://schemas.microsoft.com/office/drawing/2014/main" id="{E6E66001-CAD7-4401-93B4-6923F187B1D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2D774A1F-D95E-47FE-A5DD-EB894589CD67}" type="slidenum">
              <a:rPr lang="en-US" altLang="en-US" sz="1400">
                <a:solidFill>
                  <a:schemeClr val="tx1"/>
                </a:solidFill>
              </a:rPr>
              <a:pPr>
                <a:spcBef>
                  <a:spcPct val="0"/>
                </a:spcBef>
                <a:buFontTx/>
                <a:buNone/>
              </a:pPr>
              <a:t>13</a:t>
            </a:fld>
            <a:endParaRPr lang="en-US" altLang="en-US" sz="1400">
              <a:solidFill>
                <a:schemeClr val="tx1"/>
              </a:solidFill>
            </a:endParaRPr>
          </a:p>
        </p:txBody>
      </p:sp>
    </p:spTree>
    <p:extLst>
      <p:ext uri="{BB962C8B-B14F-4D97-AF65-F5344CB8AC3E}">
        <p14:creationId xmlns:p14="http://schemas.microsoft.com/office/powerpoint/2010/main" val="1329453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B3A836B-E2C0-4E28-A7B3-7AC1EBAF8C6C}"/>
              </a:ext>
            </a:extLst>
          </p:cNvPr>
          <p:cNvSpPr>
            <a:spLocks noGrp="1"/>
          </p:cNvSpPr>
          <p:nvPr>
            <p:ph type="ctrTitle"/>
          </p:nvPr>
        </p:nvSpPr>
        <p:spPr/>
        <p:txBody>
          <a:bodyPr/>
          <a:lstStyle/>
          <a:p>
            <a:pPr eaLnBrk="1" hangingPunct="1"/>
            <a:r>
              <a:rPr lang="en-US" altLang="en-US"/>
              <a:t>General Revelation</a:t>
            </a:r>
          </a:p>
        </p:txBody>
      </p:sp>
      <p:sp>
        <p:nvSpPr>
          <p:cNvPr id="16387" name="Slide Number Placeholder 2">
            <a:extLst>
              <a:ext uri="{FF2B5EF4-FFF2-40B4-BE49-F238E27FC236}">
                <a16:creationId xmlns:a16="http://schemas.microsoft.com/office/drawing/2014/main" id="{36B58F5E-D7E3-4789-B92D-A82D03483E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eaLnBrk="1" hangingPunct="1">
              <a:spcBef>
                <a:spcPct val="0"/>
              </a:spcBef>
              <a:buFontTx/>
              <a:buNone/>
            </a:pPr>
            <a:fld id="{64D35E48-82A0-4565-A3C0-C03868C97B8B}" type="slidenum">
              <a:rPr lang="en-US" altLang="en-US" sz="1400">
                <a:solidFill>
                  <a:schemeClr val="bg1"/>
                </a:solidFill>
              </a:rPr>
              <a:pPr eaLnBrk="1" hangingPunct="1">
                <a:spcBef>
                  <a:spcPct val="0"/>
                </a:spcBef>
                <a:buFontTx/>
                <a:buNone/>
              </a:pPr>
              <a:t>14</a:t>
            </a:fld>
            <a:endParaRPr lang="en-US" altLang="en-US" sz="1400">
              <a:solidFill>
                <a:schemeClr val="bg1"/>
              </a:solidFill>
            </a:endParaRPr>
          </a:p>
        </p:txBody>
      </p:sp>
    </p:spTree>
    <p:extLst>
      <p:ext uri="{BB962C8B-B14F-4D97-AF65-F5344CB8AC3E}">
        <p14:creationId xmlns:p14="http://schemas.microsoft.com/office/powerpoint/2010/main" val="2273754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C2ABEB3-43ED-4ABE-AADE-DA9180E9A266}"/>
              </a:ext>
            </a:extLst>
          </p:cNvPr>
          <p:cNvSpPr>
            <a:spLocks noGrp="1"/>
          </p:cNvSpPr>
          <p:nvPr>
            <p:ph type="title"/>
          </p:nvPr>
        </p:nvSpPr>
        <p:spPr/>
        <p:txBody>
          <a:bodyPr/>
          <a:lstStyle/>
          <a:p>
            <a:pPr eaLnBrk="1" hangingPunct="1"/>
            <a:r>
              <a:rPr lang="en-US" altLang="en-US"/>
              <a:t>General Revelation</a:t>
            </a:r>
          </a:p>
        </p:txBody>
      </p:sp>
      <p:sp>
        <p:nvSpPr>
          <p:cNvPr id="17411" name="Content Placeholder 2">
            <a:extLst>
              <a:ext uri="{FF2B5EF4-FFF2-40B4-BE49-F238E27FC236}">
                <a16:creationId xmlns:a16="http://schemas.microsoft.com/office/drawing/2014/main" id="{E6805DE2-EC3E-4F01-BDD5-2C515DCE7167}"/>
              </a:ext>
            </a:extLst>
          </p:cNvPr>
          <p:cNvSpPr>
            <a:spLocks noGrp="1"/>
          </p:cNvSpPr>
          <p:nvPr>
            <p:ph idx="1"/>
          </p:nvPr>
        </p:nvSpPr>
        <p:spPr>
          <a:xfrm>
            <a:off x="1066800" y="1600201"/>
            <a:ext cx="10058400" cy="4525963"/>
          </a:xfrm>
        </p:spPr>
        <p:txBody>
          <a:bodyPr/>
          <a:lstStyle/>
          <a:p>
            <a:pPr eaLnBrk="1" hangingPunct="1"/>
            <a:r>
              <a:rPr lang="en-US" altLang="en-US" dirty="0"/>
              <a:t>The kind of the world around us gives insight into its creator. </a:t>
            </a:r>
          </a:p>
          <a:p>
            <a:pPr lvl="1" eaLnBrk="1" hangingPunct="1"/>
            <a:r>
              <a:rPr lang="en-US" altLang="en-US" dirty="0"/>
              <a:t>Creation is incredibly complex from the lowest to the highest orders of size.</a:t>
            </a:r>
          </a:p>
          <a:p>
            <a:pPr lvl="2" eaLnBrk="1" hangingPunct="1"/>
            <a:r>
              <a:rPr lang="en-US" altLang="en-US" dirty="0"/>
              <a:t>Randomness or chaos sometimes have large and even beautiful patterns that can be plotted.</a:t>
            </a:r>
          </a:p>
          <a:p>
            <a:pPr lvl="2" eaLnBrk="1" hangingPunct="1"/>
            <a:r>
              <a:rPr lang="en-US" altLang="en-US" dirty="0"/>
              <a:t>Evolution is defied by “irreducible complexity,” that whole systems must be in place and working at one time, rather than organisms growing one stage at a time</a:t>
            </a:r>
          </a:p>
          <a:p>
            <a:pPr lvl="3" eaLnBrk="1" hangingPunct="1"/>
            <a:r>
              <a:rPr lang="en-US" altLang="en-US" dirty="0"/>
              <a:t>Blood clotting and single cell systems are an example (see Darwin’s Black Box).</a:t>
            </a:r>
          </a:p>
        </p:txBody>
      </p:sp>
      <p:sp>
        <p:nvSpPr>
          <p:cNvPr id="17412" name="Slide Number Placeholder 3">
            <a:extLst>
              <a:ext uri="{FF2B5EF4-FFF2-40B4-BE49-F238E27FC236}">
                <a16:creationId xmlns:a16="http://schemas.microsoft.com/office/drawing/2014/main" id="{C2B0C5F9-A720-425B-9A17-D024A3DED2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EF266E6A-1C4C-42FE-B568-FE7CB01E7400}" type="slidenum">
              <a:rPr lang="en-US" altLang="en-US" sz="1400">
                <a:solidFill>
                  <a:schemeClr val="tx1"/>
                </a:solidFill>
              </a:rPr>
              <a:pPr>
                <a:spcBef>
                  <a:spcPct val="0"/>
                </a:spcBef>
                <a:buFontTx/>
                <a:buNone/>
              </a:pPr>
              <a:t>15</a:t>
            </a:fld>
            <a:endParaRPr lang="en-US" altLang="en-US" sz="1400">
              <a:solidFill>
                <a:schemeClr val="tx1"/>
              </a:solidFill>
            </a:endParaRPr>
          </a:p>
        </p:txBody>
      </p:sp>
    </p:spTree>
    <p:extLst>
      <p:ext uri="{BB962C8B-B14F-4D97-AF65-F5344CB8AC3E}">
        <p14:creationId xmlns:p14="http://schemas.microsoft.com/office/powerpoint/2010/main" val="2975603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E58514E-0DD0-42E3-931F-C222CBECEAF0}"/>
              </a:ext>
            </a:extLst>
          </p:cNvPr>
          <p:cNvSpPr>
            <a:spLocks noGrp="1"/>
          </p:cNvSpPr>
          <p:nvPr>
            <p:ph type="title"/>
          </p:nvPr>
        </p:nvSpPr>
        <p:spPr/>
        <p:txBody>
          <a:bodyPr/>
          <a:lstStyle/>
          <a:p>
            <a:pPr eaLnBrk="1" hangingPunct="1"/>
            <a:r>
              <a:rPr lang="en-US" altLang="en-US"/>
              <a:t>General Revelation</a:t>
            </a:r>
          </a:p>
        </p:txBody>
      </p:sp>
      <p:sp>
        <p:nvSpPr>
          <p:cNvPr id="18435" name="Content Placeholder 2">
            <a:extLst>
              <a:ext uri="{FF2B5EF4-FFF2-40B4-BE49-F238E27FC236}">
                <a16:creationId xmlns:a16="http://schemas.microsoft.com/office/drawing/2014/main" id="{926DCD73-E07E-46AF-968E-383737E9869D}"/>
              </a:ext>
            </a:extLst>
          </p:cNvPr>
          <p:cNvSpPr>
            <a:spLocks noGrp="1"/>
          </p:cNvSpPr>
          <p:nvPr>
            <p:ph idx="1"/>
          </p:nvPr>
        </p:nvSpPr>
        <p:spPr>
          <a:xfrm>
            <a:off x="1066800" y="1600201"/>
            <a:ext cx="10058400" cy="4525963"/>
          </a:xfrm>
        </p:spPr>
        <p:txBody>
          <a:bodyPr/>
          <a:lstStyle/>
          <a:p>
            <a:pPr eaLnBrk="1" hangingPunct="1"/>
            <a:r>
              <a:rPr lang="en-US" altLang="en-US" sz="2400" dirty="0"/>
              <a:t>Romans 1:18-20 The wrath of God is being revealed from heaven against all the godlessness and wickedness of men who suppress the truth by their wickedness,  19 since what may be known about God is plain to them, because God has made it plain to them.  20 For since the creation of the world God's invisible qualities-- his eternal power and divine nature-- have been clearly seen, being understood from what has been made, so that men are without excuse. </a:t>
            </a:r>
          </a:p>
          <a:p>
            <a:pPr eaLnBrk="1" hangingPunct="1"/>
            <a:r>
              <a:rPr lang="en-US" altLang="en-US" sz="2400" dirty="0"/>
              <a:t>God holds all responsible (without excuse) for what He has revealed in nature—even non-Christians (source?), His power and perfection are that plain. </a:t>
            </a:r>
          </a:p>
        </p:txBody>
      </p:sp>
      <p:sp>
        <p:nvSpPr>
          <p:cNvPr id="18436" name="Slide Number Placeholder 3">
            <a:extLst>
              <a:ext uri="{FF2B5EF4-FFF2-40B4-BE49-F238E27FC236}">
                <a16:creationId xmlns:a16="http://schemas.microsoft.com/office/drawing/2014/main" id="{D20A4888-4D4D-434E-8743-A59ED787F2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02CA06D0-EF3B-47E2-B3D6-208DE40EB57C}" type="slidenum">
              <a:rPr lang="en-US" altLang="en-US" sz="1400">
                <a:solidFill>
                  <a:schemeClr val="tx1"/>
                </a:solidFill>
              </a:rPr>
              <a:pPr>
                <a:spcBef>
                  <a:spcPct val="0"/>
                </a:spcBef>
                <a:buFontTx/>
                <a:buNone/>
              </a:pPr>
              <a:t>16</a:t>
            </a:fld>
            <a:endParaRPr lang="en-US" altLang="en-US" sz="1400">
              <a:solidFill>
                <a:schemeClr val="tx1"/>
              </a:solidFill>
            </a:endParaRPr>
          </a:p>
        </p:txBody>
      </p:sp>
    </p:spTree>
    <p:extLst>
      <p:ext uri="{BB962C8B-B14F-4D97-AF65-F5344CB8AC3E}">
        <p14:creationId xmlns:p14="http://schemas.microsoft.com/office/powerpoint/2010/main" val="1191246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F2B3D12-F98D-448D-9C3C-B14CDD31F353}"/>
              </a:ext>
            </a:extLst>
          </p:cNvPr>
          <p:cNvSpPr>
            <a:spLocks noGrp="1"/>
          </p:cNvSpPr>
          <p:nvPr>
            <p:ph type="title"/>
          </p:nvPr>
        </p:nvSpPr>
        <p:spPr/>
        <p:txBody>
          <a:bodyPr/>
          <a:lstStyle/>
          <a:p>
            <a:pPr eaLnBrk="1" hangingPunct="1"/>
            <a:r>
              <a:rPr lang="en-US" altLang="en-US"/>
              <a:t>Eternal Power &amp; Divine Nature</a:t>
            </a:r>
          </a:p>
        </p:txBody>
      </p:sp>
      <p:sp>
        <p:nvSpPr>
          <p:cNvPr id="19459" name="Content Placeholder 2">
            <a:extLst>
              <a:ext uri="{FF2B5EF4-FFF2-40B4-BE49-F238E27FC236}">
                <a16:creationId xmlns:a16="http://schemas.microsoft.com/office/drawing/2014/main" id="{B23D96CC-EEFC-4CB2-868A-A1E3994634D4}"/>
              </a:ext>
            </a:extLst>
          </p:cNvPr>
          <p:cNvSpPr>
            <a:spLocks noGrp="1"/>
          </p:cNvSpPr>
          <p:nvPr>
            <p:ph idx="1"/>
          </p:nvPr>
        </p:nvSpPr>
        <p:spPr>
          <a:xfrm>
            <a:off x="1066800" y="1600201"/>
            <a:ext cx="10058400" cy="4525963"/>
          </a:xfrm>
        </p:spPr>
        <p:txBody>
          <a:bodyPr/>
          <a:lstStyle/>
          <a:p>
            <a:pPr eaLnBrk="1" hangingPunct="1"/>
            <a:r>
              <a:rPr lang="en-US" altLang="en-US" dirty="0"/>
              <a:t>God’s power is revealed in the construction of the universe. If the Big Bang theory is correct, the expansion of the universe can be plotted by mathematical equations.</a:t>
            </a:r>
          </a:p>
          <a:p>
            <a:pPr lvl="1" eaLnBrk="1" hangingPunct="1"/>
            <a:r>
              <a:rPr lang="en-US" altLang="en-US" dirty="0"/>
              <a:t>This includes moving from a cloudy to a clear universe, change in density, changing from a smooth to a “lumpy” universe and the present increasing speed of expansion. The bang occurred in a very precise way.</a:t>
            </a:r>
          </a:p>
          <a:p>
            <a:pPr lvl="1" eaLnBrk="1" hangingPunct="1"/>
            <a:r>
              <a:rPr lang="en-US" altLang="en-US" dirty="0"/>
              <a:t>The power of our sun is almost incomprehensible, as is the mind of God who created such a perfection of order and scale.</a:t>
            </a:r>
          </a:p>
        </p:txBody>
      </p:sp>
      <p:sp>
        <p:nvSpPr>
          <p:cNvPr id="19460" name="Slide Number Placeholder 3">
            <a:extLst>
              <a:ext uri="{FF2B5EF4-FFF2-40B4-BE49-F238E27FC236}">
                <a16:creationId xmlns:a16="http://schemas.microsoft.com/office/drawing/2014/main" id="{871DB761-EA73-486D-917E-A66AD5B4CB4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4F85B103-E0D9-424A-A835-0BDC3CF82414}" type="slidenum">
              <a:rPr lang="en-US" altLang="en-US" sz="1400">
                <a:solidFill>
                  <a:schemeClr val="tx1"/>
                </a:solidFill>
              </a:rPr>
              <a:pPr>
                <a:spcBef>
                  <a:spcPct val="0"/>
                </a:spcBef>
                <a:buFontTx/>
                <a:buNone/>
              </a:pPr>
              <a:t>17</a:t>
            </a:fld>
            <a:endParaRPr lang="en-US" altLang="en-US" sz="1400">
              <a:solidFill>
                <a:schemeClr val="tx1"/>
              </a:solidFill>
            </a:endParaRPr>
          </a:p>
        </p:txBody>
      </p:sp>
    </p:spTree>
    <p:extLst>
      <p:ext uri="{BB962C8B-B14F-4D97-AF65-F5344CB8AC3E}">
        <p14:creationId xmlns:p14="http://schemas.microsoft.com/office/powerpoint/2010/main" val="3574349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1EC9FB2-76C5-45BC-B297-008EEDD9B251}"/>
              </a:ext>
            </a:extLst>
          </p:cNvPr>
          <p:cNvSpPr>
            <a:spLocks noGrp="1"/>
          </p:cNvSpPr>
          <p:nvPr>
            <p:ph type="title"/>
          </p:nvPr>
        </p:nvSpPr>
        <p:spPr/>
        <p:txBody>
          <a:bodyPr/>
          <a:lstStyle/>
          <a:p>
            <a:pPr eaLnBrk="1" hangingPunct="1"/>
            <a:r>
              <a:rPr lang="en-US" altLang="en-US"/>
              <a:t>Revealed in Nature </a:t>
            </a:r>
            <a:r>
              <a:rPr lang="en-US" altLang="en-US" sz="2000"/>
              <a:t>(natural theology)</a:t>
            </a:r>
          </a:p>
        </p:txBody>
      </p:sp>
      <p:sp>
        <p:nvSpPr>
          <p:cNvPr id="20483" name="Content Placeholder 2">
            <a:extLst>
              <a:ext uri="{FF2B5EF4-FFF2-40B4-BE49-F238E27FC236}">
                <a16:creationId xmlns:a16="http://schemas.microsoft.com/office/drawing/2014/main" id="{708D9194-94E8-46F7-B44D-AE92713BF993}"/>
              </a:ext>
            </a:extLst>
          </p:cNvPr>
          <p:cNvSpPr>
            <a:spLocks noGrp="1"/>
          </p:cNvSpPr>
          <p:nvPr>
            <p:ph idx="1"/>
          </p:nvPr>
        </p:nvSpPr>
        <p:spPr>
          <a:xfrm>
            <a:off x="1066800" y="1600201"/>
            <a:ext cx="10058400" cy="4525963"/>
          </a:xfrm>
        </p:spPr>
        <p:txBody>
          <a:bodyPr/>
          <a:lstStyle/>
          <a:p>
            <a:pPr eaLnBrk="1" hangingPunct="1"/>
            <a:r>
              <a:rPr lang="en-US" altLang="en-US" dirty="0"/>
              <a:t>Nature reveals that God:</a:t>
            </a:r>
          </a:p>
          <a:p>
            <a:pPr lvl="1" eaLnBrk="1" hangingPunct="1"/>
            <a:r>
              <a:rPr lang="en-US" altLang="en-US" dirty="0"/>
              <a:t>Loves beauty—and instills that sense into us</a:t>
            </a:r>
          </a:p>
          <a:p>
            <a:pPr lvl="1" eaLnBrk="1" hangingPunct="1"/>
            <a:r>
              <a:rPr lang="en-US" altLang="en-US" dirty="0"/>
              <a:t>Loves variety—new varieties of flora and fauna are still being discovered</a:t>
            </a:r>
          </a:p>
          <a:p>
            <a:pPr lvl="1" eaLnBrk="1" hangingPunct="1"/>
            <a:r>
              <a:rPr lang="en-US" altLang="en-US" dirty="0"/>
              <a:t>Is gracious to all—sending rain on the just and unjust (Mt. 5:45)</a:t>
            </a:r>
          </a:p>
          <a:p>
            <a:pPr lvl="1" eaLnBrk="1" hangingPunct="1"/>
            <a:r>
              <a:rPr lang="en-US" altLang="en-US" dirty="0"/>
              <a:t>Has all power</a:t>
            </a:r>
          </a:p>
          <a:p>
            <a:pPr lvl="1" eaLnBrk="1" hangingPunct="1"/>
            <a:r>
              <a:rPr lang="en-US" altLang="en-US" dirty="0"/>
              <a:t>Is a God of excellence and precision</a:t>
            </a:r>
          </a:p>
          <a:p>
            <a:pPr lvl="1" eaLnBrk="1" hangingPunct="1"/>
            <a:r>
              <a:rPr lang="en-US" altLang="en-US" dirty="0"/>
              <a:t>Has a sense of humor</a:t>
            </a:r>
          </a:p>
          <a:p>
            <a:pPr lvl="2" eaLnBrk="1" hangingPunct="1"/>
            <a:r>
              <a:rPr lang="en-US" altLang="en-US" dirty="0"/>
              <a:t>Meer cats, proboscis monkeys, dodo birds, ostriches</a:t>
            </a:r>
          </a:p>
          <a:p>
            <a:pPr lvl="1" eaLnBrk="1" hangingPunct="1"/>
            <a:r>
              <a:rPr lang="en-US" altLang="en-US" dirty="0"/>
              <a:t>Defines creativity</a:t>
            </a:r>
          </a:p>
          <a:p>
            <a:pPr lvl="1" eaLnBrk="1" hangingPunct="1"/>
            <a:endParaRPr lang="en-US" altLang="en-US" dirty="0"/>
          </a:p>
        </p:txBody>
      </p:sp>
      <p:sp>
        <p:nvSpPr>
          <p:cNvPr id="20484" name="Slide Number Placeholder 3">
            <a:extLst>
              <a:ext uri="{FF2B5EF4-FFF2-40B4-BE49-F238E27FC236}">
                <a16:creationId xmlns:a16="http://schemas.microsoft.com/office/drawing/2014/main" id="{0BE67D93-6CA5-4DA2-A24D-1FE66DD331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8C1FC27B-5A4F-4507-B410-00D7117968D7}" type="slidenum">
              <a:rPr lang="en-US" altLang="en-US" sz="1400">
                <a:solidFill>
                  <a:schemeClr val="tx1"/>
                </a:solidFill>
              </a:rPr>
              <a:pPr>
                <a:spcBef>
                  <a:spcPct val="0"/>
                </a:spcBef>
                <a:buFontTx/>
                <a:buNone/>
              </a:pPr>
              <a:t>18</a:t>
            </a:fld>
            <a:endParaRPr lang="en-US" altLang="en-US" sz="1400">
              <a:solidFill>
                <a:schemeClr val="tx1"/>
              </a:solidFill>
            </a:endParaRPr>
          </a:p>
        </p:txBody>
      </p:sp>
    </p:spTree>
    <p:extLst>
      <p:ext uri="{BB962C8B-B14F-4D97-AF65-F5344CB8AC3E}">
        <p14:creationId xmlns:p14="http://schemas.microsoft.com/office/powerpoint/2010/main" val="1833789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3E62562-68BE-4F05-8725-EA76DEF0E8D6}"/>
              </a:ext>
            </a:extLst>
          </p:cNvPr>
          <p:cNvSpPr>
            <a:spLocks noGrp="1"/>
          </p:cNvSpPr>
          <p:nvPr>
            <p:ph type="title"/>
          </p:nvPr>
        </p:nvSpPr>
        <p:spPr/>
        <p:txBody>
          <a:bodyPr/>
          <a:lstStyle/>
          <a:p>
            <a:pPr eaLnBrk="1" hangingPunct="1"/>
            <a:r>
              <a:rPr lang="en-US" altLang="en-US"/>
              <a:t>Revealed in Nature </a:t>
            </a:r>
            <a:r>
              <a:rPr lang="en-US" altLang="en-US" sz="2400"/>
              <a:t>(natural theology)</a:t>
            </a:r>
          </a:p>
        </p:txBody>
      </p:sp>
      <p:sp>
        <p:nvSpPr>
          <p:cNvPr id="21507" name="Content Placeholder 2">
            <a:extLst>
              <a:ext uri="{FF2B5EF4-FFF2-40B4-BE49-F238E27FC236}">
                <a16:creationId xmlns:a16="http://schemas.microsoft.com/office/drawing/2014/main" id="{41C346B4-4F21-4B70-A6BD-725AC13B16CF}"/>
              </a:ext>
            </a:extLst>
          </p:cNvPr>
          <p:cNvSpPr>
            <a:spLocks noGrp="1"/>
          </p:cNvSpPr>
          <p:nvPr>
            <p:ph idx="1"/>
          </p:nvPr>
        </p:nvSpPr>
        <p:spPr>
          <a:xfrm>
            <a:off x="1066800" y="1600201"/>
            <a:ext cx="10058400" cy="4525963"/>
          </a:xfrm>
        </p:spPr>
        <p:txBody>
          <a:bodyPr/>
          <a:lstStyle/>
          <a:p>
            <a:pPr eaLnBrk="1" hangingPunct="1"/>
            <a:r>
              <a:rPr lang="en-US" altLang="en-US" dirty="0"/>
              <a:t>Nature reveals that God:</a:t>
            </a:r>
          </a:p>
          <a:p>
            <a:pPr lvl="1" eaLnBrk="1" hangingPunct="1"/>
            <a:r>
              <a:rPr lang="en-US" altLang="en-US" dirty="0"/>
              <a:t>Is an orderly God, creating regular seasons, day and night.</a:t>
            </a:r>
          </a:p>
          <a:p>
            <a:pPr lvl="1" eaLnBrk="1" hangingPunct="1"/>
            <a:r>
              <a:rPr lang="en-US" altLang="en-US" dirty="0"/>
              <a:t>Is a provider, sustaining creation with food, oxygen and means of defense. He has built into organisms the ability to survive and multiply, under normal conditions (Carl FH Henry, p. 55).</a:t>
            </a:r>
          </a:p>
          <a:p>
            <a:pPr eaLnBrk="1" hangingPunct="1"/>
            <a:r>
              <a:rPr lang="en-US" altLang="en-US" dirty="0"/>
              <a:t>Romans 11:33-34  Oh, the depth of the riches of the wisdom and knowledge of God! How unsearchable his judgments, and his paths beyond tracing out!  34 "Who has known the mind of the Lord? </a:t>
            </a:r>
          </a:p>
          <a:p>
            <a:pPr lvl="1" eaLnBrk="1" hangingPunct="1"/>
            <a:endParaRPr lang="en-US" altLang="en-US" dirty="0"/>
          </a:p>
        </p:txBody>
      </p:sp>
      <p:sp>
        <p:nvSpPr>
          <p:cNvPr id="21508" name="Slide Number Placeholder 3">
            <a:extLst>
              <a:ext uri="{FF2B5EF4-FFF2-40B4-BE49-F238E27FC236}">
                <a16:creationId xmlns:a16="http://schemas.microsoft.com/office/drawing/2014/main" id="{853BB362-EB97-4F34-AA9D-FCCB1D1DAE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039D02EF-DD4A-4C13-82B2-4075BD1A9BEE}" type="slidenum">
              <a:rPr lang="en-US" altLang="en-US" sz="1400">
                <a:solidFill>
                  <a:schemeClr val="tx1"/>
                </a:solidFill>
              </a:rPr>
              <a:pPr>
                <a:spcBef>
                  <a:spcPct val="0"/>
                </a:spcBef>
                <a:buFontTx/>
                <a:buNone/>
              </a:pPr>
              <a:t>19</a:t>
            </a:fld>
            <a:endParaRPr lang="en-US" altLang="en-US" sz="1400">
              <a:solidFill>
                <a:schemeClr val="tx1"/>
              </a:solidFill>
            </a:endParaRPr>
          </a:p>
        </p:txBody>
      </p:sp>
    </p:spTree>
    <p:extLst>
      <p:ext uri="{BB962C8B-B14F-4D97-AF65-F5344CB8AC3E}">
        <p14:creationId xmlns:p14="http://schemas.microsoft.com/office/powerpoint/2010/main" val="125480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65D62CFD-7A98-4B5C-94D1-3452694A735E}"/>
              </a:ext>
            </a:extLst>
          </p:cNvPr>
          <p:cNvSpPr>
            <a:spLocks noGrp="1"/>
          </p:cNvSpPr>
          <p:nvPr>
            <p:ph type="title"/>
          </p:nvPr>
        </p:nvSpPr>
        <p:spPr/>
        <p:txBody>
          <a:bodyPr/>
          <a:lstStyle/>
          <a:p>
            <a:pPr eaLnBrk="1" hangingPunct="1"/>
            <a:r>
              <a:rPr lang="en-US" altLang="en-US"/>
              <a:t>Study Goals:</a:t>
            </a:r>
          </a:p>
        </p:txBody>
      </p:sp>
      <p:sp>
        <p:nvSpPr>
          <p:cNvPr id="4099" name="Content Placeholder 2">
            <a:extLst>
              <a:ext uri="{FF2B5EF4-FFF2-40B4-BE49-F238E27FC236}">
                <a16:creationId xmlns:a16="http://schemas.microsoft.com/office/drawing/2014/main" id="{869D0592-74F0-49F9-A3BE-D065CA3B4332}"/>
              </a:ext>
            </a:extLst>
          </p:cNvPr>
          <p:cNvSpPr>
            <a:spLocks noGrp="1"/>
          </p:cNvSpPr>
          <p:nvPr>
            <p:ph idx="1"/>
          </p:nvPr>
        </p:nvSpPr>
        <p:spPr>
          <a:xfrm>
            <a:off x="1066800" y="1600201"/>
            <a:ext cx="10058400" cy="4525963"/>
          </a:xfrm>
        </p:spPr>
        <p:txBody>
          <a:bodyPr/>
          <a:lstStyle/>
          <a:p>
            <a:pPr marL="514350" indent="-514350" eaLnBrk="1" hangingPunct="1">
              <a:buFont typeface="+mj-lt"/>
              <a:buAutoNum type="arabicPeriod"/>
            </a:pPr>
            <a:r>
              <a:rPr lang="en-US" altLang="en-US" dirty="0"/>
              <a:t>To better distinguish among what is right and good and virtuous</a:t>
            </a:r>
          </a:p>
          <a:p>
            <a:pPr marL="514350" indent="-514350" eaLnBrk="1" hangingPunct="1">
              <a:buFont typeface="+mj-lt"/>
              <a:buAutoNum type="arabicPeriod"/>
            </a:pPr>
            <a:r>
              <a:rPr lang="en-US" altLang="en-US" dirty="0"/>
              <a:t>To discern the ethical bases of moral decisions, both our own and those of others </a:t>
            </a:r>
          </a:p>
          <a:p>
            <a:pPr marL="514350" indent="-514350" eaLnBrk="1" hangingPunct="1">
              <a:buFont typeface="+mj-lt"/>
              <a:buAutoNum type="arabicPeriod"/>
            </a:pPr>
            <a:r>
              <a:rPr lang="en-US" altLang="en-US" dirty="0"/>
              <a:t>To show the superiority of biblical ethics to other ethical systems</a:t>
            </a:r>
          </a:p>
          <a:p>
            <a:pPr lvl="1" eaLnBrk="1" hangingPunct="1"/>
            <a:r>
              <a:rPr lang="en-US" altLang="en-US" dirty="0"/>
              <a:t>To bring every thought captive to the obedience of Christ (2 Co 10:5) by exposing fallacies in non-Christian ethical systems</a:t>
            </a:r>
          </a:p>
          <a:p>
            <a:pPr marL="514350" indent="-514350" eaLnBrk="1" hangingPunct="1">
              <a:buFont typeface="+mj-lt"/>
              <a:buAutoNum type="arabicPeriod"/>
            </a:pPr>
            <a:r>
              <a:rPr lang="en-US" altLang="en-US" dirty="0"/>
              <a:t>To discern a biblical position on some current moral and ethical issues</a:t>
            </a:r>
          </a:p>
        </p:txBody>
      </p:sp>
      <p:sp>
        <p:nvSpPr>
          <p:cNvPr id="4100" name="Slide Number Placeholder 3">
            <a:extLst>
              <a:ext uri="{FF2B5EF4-FFF2-40B4-BE49-F238E27FC236}">
                <a16:creationId xmlns:a16="http://schemas.microsoft.com/office/drawing/2014/main" id="{833C13A5-82ED-4D0D-8C4E-BE46558E57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BE01164F-5F43-4FD4-8E4B-0CC863653BF3}" type="slidenum">
              <a:rPr lang="en-US" altLang="en-US" sz="1400">
                <a:solidFill>
                  <a:schemeClr val="tx1"/>
                </a:solidFill>
              </a:rPr>
              <a:pPr>
                <a:spcBef>
                  <a:spcPct val="0"/>
                </a:spcBef>
                <a:buFontTx/>
                <a:buNone/>
              </a:pPr>
              <a:t>2</a:t>
            </a:fld>
            <a:endParaRPr lang="en-US" altLang="en-US" sz="1400">
              <a:solidFill>
                <a:schemeClr val="tx1"/>
              </a:solidFill>
            </a:endParaRPr>
          </a:p>
        </p:txBody>
      </p:sp>
    </p:spTree>
    <p:extLst>
      <p:ext uri="{BB962C8B-B14F-4D97-AF65-F5344CB8AC3E}">
        <p14:creationId xmlns:p14="http://schemas.microsoft.com/office/powerpoint/2010/main" val="3483465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4159069-5AB0-405D-BE51-E16B4EFC21D3}"/>
              </a:ext>
            </a:extLst>
          </p:cNvPr>
          <p:cNvSpPr>
            <a:spLocks noGrp="1"/>
          </p:cNvSpPr>
          <p:nvPr>
            <p:ph type="title"/>
          </p:nvPr>
        </p:nvSpPr>
        <p:spPr/>
        <p:txBody>
          <a:bodyPr/>
          <a:lstStyle/>
          <a:p>
            <a:pPr eaLnBrk="1" hangingPunct="1"/>
            <a:r>
              <a:rPr lang="en-US" altLang="en-US"/>
              <a:t>Revealed in Nature </a:t>
            </a:r>
            <a:r>
              <a:rPr lang="en-US" altLang="en-US" sz="2400"/>
              <a:t>(natural theology)</a:t>
            </a:r>
          </a:p>
        </p:txBody>
      </p:sp>
      <p:sp>
        <p:nvSpPr>
          <p:cNvPr id="22531" name="Content Placeholder 2">
            <a:extLst>
              <a:ext uri="{FF2B5EF4-FFF2-40B4-BE49-F238E27FC236}">
                <a16:creationId xmlns:a16="http://schemas.microsoft.com/office/drawing/2014/main" id="{C4304F36-4E73-4484-A250-51150194F483}"/>
              </a:ext>
            </a:extLst>
          </p:cNvPr>
          <p:cNvSpPr>
            <a:spLocks noGrp="1"/>
          </p:cNvSpPr>
          <p:nvPr>
            <p:ph idx="1"/>
          </p:nvPr>
        </p:nvSpPr>
        <p:spPr>
          <a:xfrm>
            <a:off x="1066800" y="1600201"/>
            <a:ext cx="10058400" cy="4525963"/>
          </a:xfrm>
        </p:spPr>
        <p:txBody>
          <a:bodyPr/>
          <a:lstStyle/>
          <a:p>
            <a:pPr eaLnBrk="1" hangingPunct="1"/>
            <a:r>
              <a:rPr lang="en-US" altLang="en-US" dirty="0"/>
              <a:t>Natural theology contains moral implications. </a:t>
            </a:r>
          </a:p>
          <a:p>
            <a:pPr lvl="1" eaLnBrk="1" hangingPunct="1"/>
            <a:r>
              <a:rPr lang="en-US" altLang="en-US" dirty="0"/>
              <a:t>God holds us accountable to understand His eternal power and divine nature. </a:t>
            </a:r>
          </a:p>
          <a:p>
            <a:pPr lvl="1" eaLnBrk="1" hangingPunct="1"/>
            <a:r>
              <a:rPr lang="en-US" altLang="en-US" dirty="0"/>
              <a:t>It’s appropriate to worship God, not an idol (Rom 1:23, 25). God has put up with idolatry long enough—it’s time to repent (Acts 17:29-30).</a:t>
            </a:r>
          </a:p>
          <a:p>
            <a:pPr lvl="2" eaLnBrk="1" hangingPunct="1"/>
            <a:r>
              <a:rPr lang="en-US" altLang="en-US" dirty="0"/>
              <a:t>Those who have not heard the Gospel are still without excuse (Rom. 1:20).</a:t>
            </a:r>
          </a:p>
        </p:txBody>
      </p:sp>
      <p:sp>
        <p:nvSpPr>
          <p:cNvPr id="22532" name="Slide Number Placeholder 3">
            <a:extLst>
              <a:ext uri="{FF2B5EF4-FFF2-40B4-BE49-F238E27FC236}">
                <a16:creationId xmlns:a16="http://schemas.microsoft.com/office/drawing/2014/main" id="{97881F88-D2AA-4B6D-B995-94268168B8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886107AB-143A-4FB4-BE25-0A00967EF5AA}" type="slidenum">
              <a:rPr lang="en-US" altLang="en-US" sz="1400">
                <a:solidFill>
                  <a:schemeClr val="tx1"/>
                </a:solidFill>
              </a:rPr>
              <a:pPr>
                <a:spcBef>
                  <a:spcPct val="0"/>
                </a:spcBef>
                <a:buFontTx/>
                <a:buNone/>
              </a:pPr>
              <a:t>20</a:t>
            </a:fld>
            <a:endParaRPr lang="en-US" altLang="en-US" sz="1400">
              <a:solidFill>
                <a:schemeClr val="tx1"/>
              </a:solidFill>
            </a:endParaRPr>
          </a:p>
        </p:txBody>
      </p:sp>
    </p:spTree>
    <p:extLst>
      <p:ext uri="{BB962C8B-B14F-4D97-AF65-F5344CB8AC3E}">
        <p14:creationId xmlns:p14="http://schemas.microsoft.com/office/powerpoint/2010/main" val="1181515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E337B512-9953-4A42-B649-3B9E821035FB}"/>
              </a:ext>
            </a:extLst>
          </p:cNvPr>
          <p:cNvSpPr>
            <a:spLocks noGrp="1"/>
          </p:cNvSpPr>
          <p:nvPr>
            <p:ph type="title"/>
          </p:nvPr>
        </p:nvSpPr>
        <p:spPr/>
        <p:txBody>
          <a:bodyPr/>
          <a:lstStyle/>
          <a:p>
            <a:pPr eaLnBrk="1" hangingPunct="1"/>
            <a:r>
              <a:rPr lang="en-US" altLang="en-US"/>
              <a:t>Physiology</a:t>
            </a:r>
          </a:p>
        </p:txBody>
      </p:sp>
      <p:sp>
        <p:nvSpPr>
          <p:cNvPr id="23555" name="Content Placeholder 2">
            <a:extLst>
              <a:ext uri="{FF2B5EF4-FFF2-40B4-BE49-F238E27FC236}">
                <a16:creationId xmlns:a16="http://schemas.microsoft.com/office/drawing/2014/main" id="{469E13AD-927B-4BE2-A1F7-0937076B5390}"/>
              </a:ext>
            </a:extLst>
          </p:cNvPr>
          <p:cNvSpPr>
            <a:spLocks noGrp="1"/>
          </p:cNvSpPr>
          <p:nvPr>
            <p:ph idx="1"/>
          </p:nvPr>
        </p:nvSpPr>
        <p:spPr>
          <a:xfrm>
            <a:off x="1066800" y="1600201"/>
            <a:ext cx="10058400" cy="4525963"/>
          </a:xfrm>
        </p:spPr>
        <p:txBody>
          <a:bodyPr/>
          <a:lstStyle/>
          <a:p>
            <a:pPr marL="342900" lvl="1" indent="-342900" eaLnBrk="1" hangingPunct="1">
              <a:buFontTx/>
              <a:buChar char="•"/>
            </a:pPr>
            <a:r>
              <a:rPr lang="en-US" altLang="en-US" dirty="0"/>
              <a:t>Our physiology shows that appropriate sexual expression is between a male and a female (“natural relations”), not between males or between females (Rom. 1:26-27), which are “degrading,” ”shameful,” and “unnatural.”</a:t>
            </a:r>
          </a:p>
          <a:p>
            <a:pPr eaLnBrk="1" hangingPunct="1"/>
            <a:endParaRPr lang="en-US" altLang="en-US" dirty="0"/>
          </a:p>
        </p:txBody>
      </p:sp>
      <p:sp>
        <p:nvSpPr>
          <p:cNvPr id="23556" name="Slide Number Placeholder 3">
            <a:extLst>
              <a:ext uri="{FF2B5EF4-FFF2-40B4-BE49-F238E27FC236}">
                <a16:creationId xmlns:a16="http://schemas.microsoft.com/office/drawing/2014/main" id="{BD9A4B68-9F68-4041-AB81-599E8A8EE8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eaLnBrk="1" hangingPunct="1">
              <a:spcBef>
                <a:spcPct val="0"/>
              </a:spcBef>
              <a:buFontTx/>
              <a:buNone/>
            </a:pPr>
            <a:fld id="{70B51E1F-1885-44D9-A528-F2ED41C59FD4}" type="slidenum">
              <a:rPr lang="en-US" altLang="en-US" sz="1400">
                <a:solidFill>
                  <a:schemeClr val="tx1"/>
                </a:solidFill>
              </a:rPr>
              <a:pPr eaLnBrk="1" hangingPunct="1">
                <a:spcBef>
                  <a:spcPct val="0"/>
                </a:spcBef>
                <a:buFontTx/>
                <a:buNone/>
              </a:pPr>
              <a:t>21</a:t>
            </a:fld>
            <a:endParaRPr lang="en-US" altLang="en-US" sz="1400">
              <a:solidFill>
                <a:schemeClr val="tx1"/>
              </a:solidFill>
            </a:endParaRPr>
          </a:p>
        </p:txBody>
      </p:sp>
    </p:spTree>
    <p:extLst>
      <p:ext uri="{BB962C8B-B14F-4D97-AF65-F5344CB8AC3E}">
        <p14:creationId xmlns:p14="http://schemas.microsoft.com/office/powerpoint/2010/main" val="29760008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9F61FCA-2ABC-4E3D-9F1E-1AE826D2DA48}"/>
              </a:ext>
            </a:extLst>
          </p:cNvPr>
          <p:cNvSpPr>
            <a:spLocks noGrp="1"/>
          </p:cNvSpPr>
          <p:nvPr>
            <p:ph type="title"/>
          </p:nvPr>
        </p:nvSpPr>
        <p:spPr/>
        <p:txBody>
          <a:bodyPr/>
          <a:lstStyle/>
          <a:p>
            <a:pPr eaLnBrk="1" hangingPunct="1"/>
            <a:r>
              <a:rPr lang="en-US" altLang="en-US"/>
              <a:t>Sodom and Gomorrah</a:t>
            </a:r>
          </a:p>
        </p:txBody>
      </p:sp>
      <p:sp>
        <p:nvSpPr>
          <p:cNvPr id="24579" name="Content Placeholder 2">
            <a:extLst>
              <a:ext uri="{FF2B5EF4-FFF2-40B4-BE49-F238E27FC236}">
                <a16:creationId xmlns:a16="http://schemas.microsoft.com/office/drawing/2014/main" id="{883DBB89-F21E-484D-93CF-D70D3A97AA1A}"/>
              </a:ext>
            </a:extLst>
          </p:cNvPr>
          <p:cNvSpPr>
            <a:spLocks noGrp="1"/>
          </p:cNvSpPr>
          <p:nvPr>
            <p:ph idx="1"/>
          </p:nvPr>
        </p:nvSpPr>
        <p:spPr>
          <a:xfrm>
            <a:off x="1066800" y="1600201"/>
            <a:ext cx="10058400" cy="4525963"/>
          </a:xfrm>
        </p:spPr>
        <p:txBody>
          <a:bodyPr/>
          <a:lstStyle/>
          <a:p>
            <a:pPr eaLnBrk="1" hangingPunct="1"/>
            <a:r>
              <a:rPr lang="en-US" altLang="en-US" dirty="0"/>
              <a:t>An “outcry” to God against people of these cities indicates that people generally knew, understood and agreed with what was sexually natural and right (Gen. 18:20-21).</a:t>
            </a:r>
          </a:p>
          <a:p>
            <a:pPr lvl="1" eaLnBrk="1" hangingPunct="1"/>
            <a:r>
              <a:rPr lang="en-US" altLang="en-US" dirty="0"/>
              <a:t>They asked God to intervene against pervasive sexual perversion, which He did by sending a cataclysmic inferno, killing all but Lot and his two daughters (Gen. 19:24-25).</a:t>
            </a:r>
          </a:p>
          <a:p>
            <a:pPr lvl="1" eaLnBrk="1" hangingPunct="1"/>
            <a:r>
              <a:rPr lang="en-US" altLang="en-US" dirty="0"/>
              <a:t>This is how seriously God holds us accountable to natural revelation.</a:t>
            </a:r>
          </a:p>
          <a:p>
            <a:pPr lvl="1" eaLnBrk="1" hangingPunct="1"/>
            <a:endParaRPr lang="en-US" altLang="en-US" dirty="0"/>
          </a:p>
        </p:txBody>
      </p:sp>
      <p:sp>
        <p:nvSpPr>
          <p:cNvPr id="24580" name="Slide Number Placeholder 3">
            <a:extLst>
              <a:ext uri="{FF2B5EF4-FFF2-40B4-BE49-F238E27FC236}">
                <a16:creationId xmlns:a16="http://schemas.microsoft.com/office/drawing/2014/main" id="{BC0C66E4-7CF9-4E15-A489-62F8D7B7B49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6A81419B-EF34-427E-AD51-0076E9F85CBA}" type="slidenum">
              <a:rPr lang="en-US" altLang="en-US" sz="1400">
                <a:solidFill>
                  <a:schemeClr val="tx1"/>
                </a:solidFill>
              </a:rPr>
              <a:pPr>
                <a:spcBef>
                  <a:spcPct val="0"/>
                </a:spcBef>
                <a:buFontTx/>
                <a:buNone/>
              </a:pPr>
              <a:t>22</a:t>
            </a:fld>
            <a:endParaRPr lang="en-US" altLang="en-US" sz="1400">
              <a:solidFill>
                <a:schemeClr val="tx1"/>
              </a:solidFill>
            </a:endParaRPr>
          </a:p>
        </p:txBody>
      </p:sp>
    </p:spTree>
    <p:extLst>
      <p:ext uri="{BB962C8B-B14F-4D97-AF65-F5344CB8AC3E}">
        <p14:creationId xmlns:p14="http://schemas.microsoft.com/office/powerpoint/2010/main" val="1729516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C4EE525-1E0B-4785-A1B0-F161C4893156}"/>
              </a:ext>
            </a:extLst>
          </p:cNvPr>
          <p:cNvSpPr>
            <a:spLocks noGrp="1"/>
          </p:cNvSpPr>
          <p:nvPr>
            <p:ph type="title"/>
          </p:nvPr>
        </p:nvSpPr>
        <p:spPr/>
        <p:txBody>
          <a:bodyPr/>
          <a:lstStyle/>
          <a:p>
            <a:pPr eaLnBrk="1" hangingPunct="1"/>
            <a:r>
              <a:rPr lang="en-US" altLang="en-US"/>
              <a:t>Revealed in Nature</a:t>
            </a:r>
          </a:p>
        </p:txBody>
      </p:sp>
      <p:sp>
        <p:nvSpPr>
          <p:cNvPr id="25603" name="Content Placeholder 2">
            <a:extLst>
              <a:ext uri="{FF2B5EF4-FFF2-40B4-BE49-F238E27FC236}">
                <a16:creationId xmlns:a16="http://schemas.microsoft.com/office/drawing/2014/main" id="{DBE0EDAC-0A70-4BD6-A413-FF4A47D8A57E}"/>
              </a:ext>
            </a:extLst>
          </p:cNvPr>
          <p:cNvSpPr>
            <a:spLocks noGrp="1"/>
          </p:cNvSpPr>
          <p:nvPr>
            <p:ph idx="1"/>
          </p:nvPr>
        </p:nvSpPr>
        <p:spPr>
          <a:xfrm>
            <a:off x="1066800" y="1600201"/>
            <a:ext cx="10058400" cy="4525963"/>
          </a:xfrm>
        </p:spPr>
        <p:txBody>
          <a:bodyPr/>
          <a:lstStyle/>
          <a:p>
            <a:pPr eaLnBrk="1" hangingPunct="1"/>
            <a:r>
              <a:rPr lang="en-US" altLang="en-US" dirty="0"/>
              <a:t>We would be expected to seek to know and have a relationship to such an incredibly superior creator.</a:t>
            </a:r>
          </a:p>
          <a:p>
            <a:pPr lvl="1" eaLnBrk="1" hangingPunct="1"/>
            <a:r>
              <a:rPr lang="en-US" altLang="en-US" dirty="0"/>
              <a:t>Instead we tend to suppress the truth about God found in nature (Rom. 1:18), or to draw incomplete conclusions.</a:t>
            </a:r>
          </a:p>
          <a:p>
            <a:pPr lvl="2" eaLnBrk="1" hangingPunct="1"/>
            <a:r>
              <a:rPr lang="en-US" altLang="en-US" dirty="0"/>
              <a:t>Naturalistic theology illustrates how intelligent people can miss finding God in creation.</a:t>
            </a:r>
          </a:p>
        </p:txBody>
      </p:sp>
    </p:spTree>
    <p:extLst>
      <p:ext uri="{BB962C8B-B14F-4D97-AF65-F5344CB8AC3E}">
        <p14:creationId xmlns:p14="http://schemas.microsoft.com/office/powerpoint/2010/main" val="2084997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E6C1AC0-69E3-485A-BAF2-21692A6D3F72}"/>
              </a:ext>
            </a:extLst>
          </p:cNvPr>
          <p:cNvSpPr>
            <a:spLocks noGrp="1"/>
          </p:cNvSpPr>
          <p:nvPr>
            <p:ph type="title"/>
          </p:nvPr>
        </p:nvSpPr>
        <p:spPr/>
        <p:txBody>
          <a:bodyPr/>
          <a:lstStyle/>
          <a:p>
            <a:pPr eaLnBrk="1" hangingPunct="1"/>
            <a:r>
              <a:rPr lang="en-US" altLang="en-US"/>
              <a:t>Naturalistic ethics</a:t>
            </a:r>
          </a:p>
        </p:txBody>
      </p:sp>
      <p:sp>
        <p:nvSpPr>
          <p:cNvPr id="26627" name="Content Placeholder 2">
            <a:extLst>
              <a:ext uri="{FF2B5EF4-FFF2-40B4-BE49-F238E27FC236}">
                <a16:creationId xmlns:a16="http://schemas.microsoft.com/office/drawing/2014/main" id="{A26D0083-DB38-43AA-BBAB-622A10251AA6}"/>
              </a:ext>
            </a:extLst>
          </p:cNvPr>
          <p:cNvSpPr>
            <a:spLocks noGrp="1"/>
          </p:cNvSpPr>
          <p:nvPr>
            <p:ph idx="1"/>
          </p:nvPr>
        </p:nvSpPr>
        <p:spPr>
          <a:xfrm>
            <a:off x="1066800" y="1600201"/>
            <a:ext cx="10058400" cy="4525963"/>
          </a:xfrm>
        </p:spPr>
        <p:txBody>
          <a:bodyPr/>
          <a:lstStyle/>
          <a:p>
            <a:pPr eaLnBrk="1" hangingPunct="1"/>
            <a:r>
              <a:rPr lang="en-US" altLang="en-US" dirty="0"/>
              <a:t>Carl Henry provides three characteristics of this system: “(1) that nature is the ultimate reality; (2) that man is essentially an animal; (3) that truth and right are intrinsically time-bound and changing.“ (Henry, p. 23)</a:t>
            </a:r>
          </a:p>
          <a:p>
            <a:pPr lvl="1" eaLnBrk="1" hangingPunct="1"/>
            <a:r>
              <a:rPr lang="en-US" altLang="en-US" dirty="0"/>
              <a:t>Nature is all there is and becomes supreme.</a:t>
            </a:r>
          </a:p>
          <a:p>
            <a:pPr lvl="1" eaLnBrk="1" hangingPunct="1"/>
            <a:r>
              <a:rPr lang="en-US" altLang="en-US" dirty="0"/>
              <a:t>People are simply higher animals, with no more intrinsic value than other animals.</a:t>
            </a:r>
          </a:p>
        </p:txBody>
      </p:sp>
    </p:spTree>
    <p:extLst>
      <p:ext uri="{BB962C8B-B14F-4D97-AF65-F5344CB8AC3E}">
        <p14:creationId xmlns:p14="http://schemas.microsoft.com/office/powerpoint/2010/main" val="2379165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3C0964F-8ED0-48B2-A0F2-857D3C267DD9}"/>
              </a:ext>
            </a:extLst>
          </p:cNvPr>
          <p:cNvSpPr>
            <a:spLocks noGrp="1"/>
          </p:cNvSpPr>
          <p:nvPr>
            <p:ph type="title"/>
          </p:nvPr>
        </p:nvSpPr>
        <p:spPr/>
        <p:txBody>
          <a:bodyPr/>
          <a:lstStyle/>
          <a:p>
            <a:pPr eaLnBrk="1" hangingPunct="1"/>
            <a:r>
              <a:rPr lang="en-US" altLang="en-US"/>
              <a:t>Early Greek Naturalism</a:t>
            </a:r>
          </a:p>
        </p:txBody>
      </p:sp>
      <p:sp>
        <p:nvSpPr>
          <p:cNvPr id="27651" name="Content Placeholder 2">
            <a:extLst>
              <a:ext uri="{FF2B5EF4-FFF2-40B4-BE49-F238E27FC236}">
                <a16:creationId xmlns:a16="http://schemas.microsoft.com/office/drawing/2014/main" id="{A7A6781A-1E41-4EA3-98E1-6B6A84CD14E6}"/>
              </a:ext>
            </a:extLst>
          </p:cNvPr>
          <p:cNvSpPr>
            <a:spLocks noGrp="1"/>
          </p:cNvSpPr>
          <p:nvPr>
            <p:ph idx="1"/>
          </p:nvPr>
        </p:nvSpPr>
        <p:spPr>
          <a:xfrm>
            <a:off x="1066800" y="1600201"/>
            <a:ext cx="10058400" cy="4525963"/>
          </a:xfrm>
        </p:spPr>
        <p:txBody>
          <a:bodyPr/>
          <a:lstStyle/>
          <a:p>
            <a:pPr eaLnBrk="1" hangingPunct="1"/>
            <a:r>
              <a:rPr lang="en-US" altLang="en-US" dirty="0"/>
              <a:t>Physical pleasure--the more intense the better--is the only reliable "good," so the good life is hedonistic—pleasure seeking. </a:t>
            </a:r>
          </a:p>
          <a:p>
            <a:pPr lvl="1" eaLnBrk="1" hangingPunct="1"/>
            <a:r>
              <a:rPr lang="en-US" altLang="en-US" dirty="0"/>
              <a:t>This was the philosophy of Aristippus (b. 435 BC)-- of Cyrenaicism—eat, drink and be merry (Henry, p. 26).</a:t>
            </a:r>
          </a:p>
          <a:p>
            <a:pPr eaLnBrk="1" hangingPunct="1"/>
            <a:r>
              <a:rPr lang="en-US" altLang="en-US" dirty="0"/>
              <a:t>Epicurus (341-270 BC), modified hedonism by aiming at longer-term mental pleasures and moderation. </a:t>
            </a:r>
          </a:p>
          <a:p>
            <a:pPr lvl="1" eaLnBrk="1" hangingPunct="1"/>
            <a:r>
              <a:rPr lang="en-US" altLang="en-US" dirty="0"/>
              <a:t>The ideal state became ataraxia, or being undisturbed. The best pleasure is having no desire for pleasure at all, which could disturb us (Henry, pp. 31-36). This has become the earthly goal of Buddhism.</a:t>
            </a:r>
          </a:p>
        </p:txBody>
      </p:sp>
    </p:spTree>
    <p:extLst>
      <p:ext uri="{BB962C8B-B14F-4D97-AF65-F5344CB8AC3E}">
        <p14:creationId xmlns:p14="http://schemas.microsoft.com/office/powerpoint/2010/main" val="1661393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722D7263-E1A9-4D00-B5DD-09A84C7D6FAC}"/>
              </a:ext>
            </a:extLst>
          </p:cNvPr>
          <p:cNvSpPr>
            <a:spLocks noGrp="1"/>
          </p:cNvSpPr>
          <p:nvPr>
            <p:ph type="title"/>
          </p:nvPr>
        </p:nvSpPr>
        <p:spPr/>
        <p:txBody>
          <a:bodyPr/>
          <a:lstStyle/>
          <a:p>
            <a:pPr eaLnBrk="1" hangingPunct="1"/>
            <a:r>
              <a:rPr lang="en-US" altLang="en-US"/>
              <a:t>Power ethics</a:t>
            </a:r>
          </a:p>
        </p:txBody>
      </p:sp>
      <p:sp>
        <p:nvSpPr>
          <p:cNvPr id="28675" name="Content Placeholder 2">
            <a:extLst>
              <a:ext uri="{FF2B5EF4-FFF2-40B4-BE49-F238E27FC236}">
                <a16:creationId xmlns:a16="http://schemas.microsoft.com/office/drawing/2014/main" id="{11FF4F89-6DCC-4A5F-A736-CC5EEFC8707B}"/>
              </a:ext>
            </a:extLst>
          </p:cNvPr>
          <p:cNvSpPr>
            <a:spLocks noGrp="1"/>
          </p:cNvSpPr>
          <p:nvPr>
            <p:ph idx="1"/>
          </p:nvPr>
        </p:nvSpPr>
        <p:spPr>
          <a:xfrm>
            <a:off x="1066800" y="1600201"/>
            <a:ext cx="10058400" cy="4525963"/>
          </a:xfrm>
        </p:spPr>
        <p:txBody>
          <a:bodyPr/>
          <a:lstStyle/>
          <a:p>
            <a:pPr eaLnBrk="1" hangingPunct="1"/>
            <a:r>
              <a:rPr lang="en-US" altLang="en-US" dirty="0"/>
              <a:t>A competing application from nature was that power rules. Stronger animals dominate weaker ones.</a:t>
            </a:r>
          </a:p>
          <a:p>
            <a:pPr lvl="1" eaLnBrk="1" hangingPunct="1"/>
            <a:r>
              <a:rPr lang="en-US" altLang="en-US" dirty="0"/>
              <a:t>The corollary drawn is that might is right.</a:t>
            </a:r>
          </a:p>
          <a:p>
            <a:pPr lvl="1" eaLnBrk="1" hangingPunct="1"/>
            <a:r>
              <a:rPr lang="en-US" altLang="en-US" dirty="0"/>
              <a:t>Thrasymachus (ca 459-400 BC) came to that conclusion, as did </a:t>
            </a:r>
            <a:r>
              <a:rPr lang="en-US" altLang="en-US" dirty="0" err="1"/>
              <a:t>Niccolo</a:t>
            </a:r>
            <a:r>
              <a:rPr lang="en-US" altLang="en-US" dirty="0"/>
              <a:t> Machiavelli (1469-1527), in his book, The Prince.</a:t>
            </a:r>
          </a:p>
          <a:p>
            <a:pPr lvl="2" eaLnBrk="1" hangingPunct="1"/>
            <a:r>
              <a:rPr lang="en-US" altLang="en-US" dirty="0"/>
              <a:t>Since power is located in the state, good is what strengthens the state. The Prince, as the exerciser of power, decides what is right and wrong (Henry pp. 52-3).</a:t>
            </a:r>
          </a:p>
          <a:p>
            <a:pPr lvl="2" eaLnBrk="1" hangingPunct="1"/>
            <a:r>
              <a:rPr lang="en-US" altLang="en-US" dirty="0"/>
              <a:t>Such thinking justifies a “super race” dominating others, so Nazis dominated Jews and weaker states.</a:t>
            </a:r>
          </a:p>
        </p:txBody>
      </p:sp>
    </p:spTree>
    <p:extLst>
      <p:ext uri="{BB962C8B-B14F-4D97-AF65-F5344CB8AC3E}">
        <p14:creationId xmlns:p14="http://schemas.microsoft.com/office/powerpoint/2010/main" val="23611831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a:extLst>
              <a:ext uri="{FF2B5EF4-FFF2-40B4-BE49-F238E27FC236}">
                <a16:creationId xmlns:a16="http://schemas.microsoft.com/office/drawing/2014/main" id="{BB4CC6B7-00B2-4B2F-B050-907535FDB47C}"/>
              </a:ext>
            </a:extLst>
          </p:cNvPr>
          <p:cNvSpPr>
            <a:spLocks noGrp="1"/>
          </p:cNvSpPr>
          <p:nvPr>
            <p:ph type="ctrTitle"/>
          </p:nvPr>
        </p:nvSpPr>
        <p:spPr>
          <a:xfrm>
            <a:off x="1524000" y="5791200"/>
            <a:ext cx="9144000" cy="762000"/>
          </a:xfrm>
        </p:spPr>
        <p:txBody>
          <a:bodyPr/>
          <a:lstStyle/>
          <a:p>
            <a:pPr eaLnBrk="1" hangingPunct="1"/>
            <a:r>
              <a:rPr lang="en-US" altLang="en-US"/>
              <a:t>Special Revelation</a:t>
            </a:r>
          </a:p>
        </p:txBody>
      </p:sp>
      <p:sp>
        <p:nvSpPr>
          <p:cNvPr id="29699" name="Slide Number Placeholder 2">
            <a:extLst>
              <a:ext uri="{FF2B5EF4-FFF2-40B4-BE49-F238E27FC236}">
                <a16:creationId xmlns:a16="http://schemas.microsoft.com/office/drawing/2014/main" id="{F0467031-43D9-4E10-8E4D-6C941A5D82C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eaLnBrk="1" hangingPunct="1">
              <a:spcBef>
                <a:spcPct val="0"/>
              </a:spcBef>
              <a:buFontTx/>
              <a:buNone/>
            </a:pPr>
            <a:fld id="{2E7FEA28-787D-4352-9830-F0124D8F016B}" type="slidenum">
              <a:rPr lang="en-US" altLang="en-US" sz="1400">
                <a:solidFill>
                  <a:schemeClr val="bg1"/>
                </a:solidFill>
              </a:rPr>
              <a:pPr eaLnBrk="1" hangingPunct="1">
                <a:spcBef>
                  <a:spcPct val="0"/>
                </a:spcBef>
                <a:buFontTx/>
                <a:buNone/>
              </a:pPr>
              <a:t>27</a:t>
            </a:fld>
            <a:endParaRPr lang="en-US" altLang="en-US" sz="1400">
              <a:solidFill>
                <a:schemeClr val="bg1"/>
              </a:solidFill>
            </a:endParaRPr>
          </a:p>
        </p:txBody>
      </p:sp>
    </p:spTree>
    <p:extLst>
      <p:ext uri="{BB962C8B-B14F-4D97-AF65-F5344CB8AC3E}">
        <p14:creationId xmlns:p14="http://schemas.microsoft.com/office/powerpoint/2010/main" val="3415573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8A10725B-0E8B-4D4F-9FB0-A3C5BDFF678B}"/>
              </a:ext>
            </a:extLst>
          </p:cNvPr>
          <p:cNvSpPr>
            <a:spLocks noGrp="1"/>
          </p:cNvSpPr>
          <p:nvPr>
            <p:ph type="title"/>
          </p:nvPr>
        </p:nvSpPr>
        <p:spPr/>
        <p:txBody>
          <a:bodyPr/>
          <a:lstStyle/>
          <a:p>
            <a:pPr eaLnBrk="1" hangingPunct="1"/>
            <a:r>
              <a:rPr lang="en-US" altLang="en-US"/>
              <a:t>Old Testament Ethics</a:t>
            </a:r>
          </a:p>
        </p:txBody>
      </p:sp>
      <p:sp>
        <p:nvSpPr>
          <p:cNvPr id="30723" name="Content Placeholder 2">
            <a:extLst>
              <a:ext uri="{FF2B5EF4-FFF2-40B4-BE49-F238E27FC236}">
                <a16:creationId xmlns:a16="http://schemas.microsoft.com/office/drawing/2014/main" id="{CCF6F277-9B21-4877-8659-9EA24993C385}"/>
              </a:ext>
            </a:extLst>
          </p:cNvPr>
          <p:cNvSpPr>
            <a:spLocks noGrp="1"/>
          </p:cNvSpPr>
          <p:nvPr>
            <p:ph idx="1"/>
          </p:nvPr>
        </p:nvSpPr>
        <p:spPr>
          <a:xfrm>
            <a:off x="1066800" y="1600201"/>
            <a:ext cx="10058400" cy="4525963"/>
          </a:xfrm>
        </p:spPr>
        <p:txBody>
          <a:bodyPr/>
          <a:lstStyle/>
          <a:p>
            <a:pPr eaLnBrk="1" hangingPunct="1"/>
            <a:r>
              <a:rPr lang="en-US" altLang="en-US" dirty="0"/>
              <a:t>Ethics was simple before the Fall: don’t eat of the tree of the knowledge of good and evil (Gen. 2:17). God preferred no need for ethics.</a:t>
            </a:r>
          </a:p>
          <a:p>
            <a:pPr eaLnBrk="1" hangingPunct="1"/>
            <a:r>
              <a:rPr lang="en-US" altLang="en-US" dirty="0"/>
              <a:t>Perhaps the most important concept for ethics is found in Genesis 1-3, that male and female are made in God’s image (Gen. 1:27).</a:t>
            </a:r>
          </a:p>
          <a:p>
            <a:pPr lvl="1" eaLnBrk="1" hangingPunct="1"/>
            <a:r>
              <a:rPr lang="en-US" altLang="en-US" dirty="0"/>
              <a:t>They are of one substance and equal in value before God (Joe Huebscher).</a:t>
            </a:r>
          </a:p>
          <a:p>
            <a:pPr lvl="1" eaLnBrk="1" hangingPunct="1"/>
            <a:r>
              <a:rPr lang="en-US" altLang="en-US" dirty="0"/>
              <a:t>Two become one flesh (Gen. 2:24)—the natural pattern of one man and one woman joining.</a:t>
            </a:r>
          </a:p>
          <a:p>
            <a:pPr lvl="2" eaLnBrk="1" hangingPunct="1"/>
            <a:r>
              <a:rPr lang="en-US" altLang="en-US" dirty="0"/>
              <a:t>Polygamy, androgyny, and sex outside of marriage are illicit.</a:t>
            </a:r>
          </a:p>
        </p:txBody>
      </p:sp>
      <p:sp>
        <p:nvSpPr>
          <p:cNvPr id="30724" name="Slide Number Placeholder 3">
            <a:extLst>
              <a:ext uri="{FF2B5EF4-FFF2-40B4-BE49-F238E27FC236}">
                <a16:creationId xmlns:a16="http://schemas.microsoft.com/office/drawing/2014/main" id="{790F6C3A-BBA8-4C7F-BC21-98399FCE9F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886D423B-7182-4A2B-ABE8-8E2D71B086CF}" type="slidenum">
              <a:rPr lang="en-US" altLang="en-US" sz="1400">
                <a:solidFill>
                  <a:schemeClr val="tx1"/>
                </a:solidFill>
              </a:rPr>
              <a:pPr>
                <a:spcBef>
                  <a:spcPct val="0"/>
                </a:spcBef>
                <a:buFontTx/>
                <a:buNone/>
              </a:pPr>
              <a:t>28</a:t>
            </a:fld>
            <a:endParaRPr lang="en-US" altLang="en-US" sz="1400">
              <a:solidFill>
                <a:schemeClr val="tx1"/>
              </a:solidFill>
            </a:endParaRPr>
          </a:p>
        </p:txBody>
      </p:sp>
    </p:spTree>
    <p:extLst>
      <p:ext uri="{BB962C8B-B14F-4D97-AF65-F5344CB8AC3E}">
        <p14:creationId xmlns:p14="http://schemas.microsoft.com/office/powerpoint/2010/main" val="594080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53C77EEC-65E9-4AEF-9293-AF62C199E2F3}"/>
              </a:ext>
            </a:extLst>
          </p:cNvPr>
          <p:cNvSpPr>
            <a:spLocks noGrp="1"/>
          </p:cNvSpPr>
          <p:nvPr>
            <p:ph type="title"/>
          </p:nvPr>
        </p:nvSpPr>
        <p:spPr/>
        <p:txBody>
          <a:bodyPr/>
          <a:lstStyle/>
          <a:p>
            <a:pPr eaLnBrk="1" hangingPunct="1"/>
            <a:r>
              <a:rPr lang="en-US" altLang="en-US"/>
              <a:t>Ethics from Genesis</a:t>
            </a:r>
          </a:p>
        </p:txBody>
      </p:sp>
      <p:sp>
        <p:nvSpPr>
          <p:cNvPr id="31747" name="Content Placeholder 2">
            <a:extLst>
              <a:ext uri="{FF2B5EF4-FFF2-40B4-BE49-F238E27FC236}">
                <a16:creationId xmlns:a16="http://schemas.microsoft.com/office/drawing/2014/main" id="{D32679B9-DCFA-4326-BEC2-E800B89E69C6}"/>
              </a:ext>
            </a:extLst>
          </p:cNvPr>
          <p:cNvSpPr>
            <a:spLocks noGrp="1"/>
          </p:cNvSpPr>
          <p:nvPr>
            <p:ph idx="1"/>
          </p:nvPr>
        </p:nvSpPr>
        <p:spPr>
          <a:xfrm>
            <a:off x="1066800" y="1600201"/>
            <a:ext cx="10134600" cy="4525963"/>
          </a:xfrm>
        </p:spPr>
        <p:txBody>
          <a:bodyPr/>
          <a:lstStyle/>
          <a:p>
            <a:pPr eaLnBrk="1" hangingPunct="1"/>
            <a:r>
              <a:rPr lang="en-US" altLang="en-US" dirty="0"/>
              <a:t>Gen. 2:15 teaches that work is God’s will, that man was designed for it in a perfect world. Adam tilled, providing food for Eve.</a:t>
            </a:r>
          </a:p>
          <a:p>
            <a:pPr eaLnBrk="1" hangingPunct="1"/>
            <a:r>
              <a:rPr lang="en-US" altLang="en-US" dirty="0"/>
              <a:t>Nature is “very good,” but not ultimate. </a:t>
            </a:r>
          </a:p>
          <a:p>
            <a:pPr eaLnBrk="1" hangingPunct="1"/>
            <a:r>
              <a:rPr lang="en-US" altLang="en-US" dirty="0"/>
              <a:t>Nature was created to serve humans, who have dominion over it </a:t>
            </a:r>
            <a:r>
              <a:rPr lang="en-US" altLang="en-US" sz="2400" dirty="0"/>
              <a:t>(Gen. 1:28). </a:t>
            </a:r>
            <a:r>
              <a:rPr lang="en-US" altLang="en-US" dirty="0"/>
              <a:t>The earth remains the Lord’s </a:t>
            </a:r>
            <a:r>
              <a:rPr lang="en-US" altLang="en-US" sz="2400" dirty="0"/>
              <a:t>(Ps. 24:1) </a:t>
            </a:r>
            <a:r>
              <a:rPr lang="en-US" altLang="en-US" dirty="0"/>
              <a:t>and separate from its creator.</a:t>
            </a:r>
          </a:p>
          <a:p>
            <a:pPr eaLnBrk="1" hangingPunct="1"/>
            <a:r>
              <a:rPr lang="en-US" altLang="en-US" dirty="0"/>
              <a:t>Murder is an offense before God, due to the high value God places upon human life </a:t>
            </a:r>
            <a:r>
              <a:rPr lang="en-US" altLang="en-US" sz="2400" dirty="0"/>
              <a:t>(Gen. 4:10-12).</a:t>
            </a:r>
          </a:p>
        </p:txBody>
      </p:sp>
      <p:sp>
        <p:nvSpPr>
          <p:cNvPr id="31748" name="Slide Number Placeholder 3">
            <a:extLst>
              <a:ext uri="{FF2B5EF4-FFF2-40B4-BE49-F238E27FC236}">
                <a16:creationId xmlns:a16="http://schemas.microsoft.com/office/drawing/2014/main" id="{E77746C8-6753-4E60-A767-8B36D6CE3F8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1182C6E4-5EF9-4F06-8299-682BC2CA8EB6}" type="slidenum">
              <a:rPr lang="en-US" altLang="en-US" sz="1400">
                <a:solidFill>
                  <a:schemeClr val="tx1"/>
                </a:solidFill>
              </a:rPr>
              <a:pPr>
                <a:spcBef>
                  <a:spcPct val="0"/>
                </a:spcBef>
                <a:buFontTx/>
                <a:buNone/>
              </a:pPr>
              <a:t>29</a:t>
            </a:fld>
            <a:endParaRPr lang="en-US" altLang="en-US" sz="1400">
              <a:solidFill>
                <a:schemeClr val="tx1"/>
              </a:solidFill>
            </a:endParaRPr>
          </a:p>
        </p:txBody>
      </p:sp>
    </p:spTree>
    <p:extLst>
      <p:ext uri="{BB962C8B-B14F-4D97-AF65-F5344CB8AC3E}">
        <p14:creationId xmlns:p14="http://schemas.microsoft.com/office/powerpoint/2010/main" val="2099519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3DD3221-B013-48E2-9B89-44028CA0891B}"/>
              </a:ext>
            </a:extLst>
          </p:cNvPr>
          <p:cNvSpPr>
            <a:spLocks noGrp="1"/>
          </p:cNvSpPr>
          <p:nvPr>
            <p:ph type="title"/>
          </p:nvPr>
        </p:nvSpPr>
        <p:spPr/>
        <p:txBody>
          <a:bodyPr/>
          <a:lstStyle/>
          <a:p>
            <a:pPr eaLnBrk="1" hangingPunct="1"/>
            <a:r>
              <a:rPr lang="en-US" altLang="en-US"/>
              <a:t>Why study ethics?</a:t>
            </a:r>
          </a:p>
        </p:txBody>
      </p:sp>
      <p:sp>
        <p:nvSpPr>
          <p:cNvPr id="5123" name="Content Placeholder 2">
            <a:extLst>
              <a:ext uri="{FF2B5EF4-FFF2-40B4-BE49-F238E27FC236}">
                <a16:creationId xmlns:a16="http://schemas.microsoft.com/office/drawing/2014/main" id="{5D233000-FEB7-4ED3-987A-3AC7263E891B}"/>
              </a:ext>
            </a:extLst>
          </p:cNvPr>
          <p:cNvSpPr>
            <a:spLocks noGrp="1"/>
          </p:cNvSpPr>
          <p:nvPr>
            <p:ph idx="1"/>
          </p:nvPr>
        </p:nvSpPr>
        <p:spPr>
          <a:xfrm>
            <a:off x="1066800" y="1600201"/>
            <a:ext cx="10058400" cy="4525963"/>
          </a:xfrm>
        </p:spPr>
        <p:txBody>
          <a:bodyPr/>
          <a:lstStyle/>
          <a:p>
            <a:pPr marL="0" indent="0" eaLnBrk="1" hangingPunct="1">
              <a:buNone/>
            </a:pPr>
            <a:r>
              <a:rPr lang="en-US" altLang="en-US" dirty="0"/>
              <a:t>Peter exhorts Christians that, “applying all diligence,” add to faith “moral excellence,” then knowledge in that moral excellence. 2 Pet. 1:5 </a:t>
            </a:r>
            <a:r>
              <a:rPr lang="en-US" altLang="en-US" sz="1200" dirty="0"/>
              <a:t>(All Scriptures NIV—unless otherwise noted).</a:t>
            </a:r>
          </a:p>
          <a:p>
            <a:pPr lvl="1" eaLnBrk="1" hangingPunct="1"/>
            <a:r>
              <a:rPr lang="en-US" altLang="en-US" dirty="0"/>
              <a:t>What is moral excellence?</a:t>
            </a:r>
          </a:p>
          <a:p>
            <a:pPr lvl="1" eaLnBrk="1" hangingPunct="1"/>
            <a:r>
              <a:rPr lang="en-US" altLang="en-US" dirty="0"/>
              <a:t>Knowledge can help refine our morality.</a:t>
            </a:r>
          </a:p>
          <a:p>
            <a:pPr lvl="1" eaLnBrk="1" hangingPunct="1"/>
            <a:r>
              <a:rPr lang="en-US" altLang="en-US" dirty="0"/>
              <a:t>Mature Christians “have trained themselves to distinguish good and evil.” Heb. 5:1. The more mature, the more moral and good the Christian.</a:t>
            </a:r>
          </a:p>
          <a:p>
            <a:pPr lvl="1" eaLnBrk="1" hangingPunct="1"/>
            <a:r>
              <a:rPr lang="en-US" altLang="en-US" dirty="0"/>
              <a:t>Christians must “turn from evil and do good” 1 Pet. 3:11. We should know the difference.</a:t>
            </a:r>
          </a:p>
        </p:txBody>
      </p:sp>
      <p:sp>
        <p:nvSpPr>
          <p:cNvPr id="5124" name="Slide Number Placeholder 3">
            <a:extLst>
              <a:ext uri="{FF2B5EF4-FFF2-40B4-BE49-F238E27FC236}">
                <a16:creationId xmlns:a16="http://schemas.microsoft.com/office/drawing/2014/main" id="{4F980E7E-BA01-41B6-832B-88C403AF00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2DA8F588-6244-44F8-848E-B4EE63584A03}" type="slidenum">
              <a:rPr lang="en-US" altLang="en-US" sz="1400">
                <a:solidFill>
                  <a:schemeClr val="tx1"/>
                </a:solidFill>
              </a:rPr>
              <a:pPr>
                <a:spcBef>
                  <a:spcPct val="0"/>
                </a:spcBef>
                <a:buFontTx/>
                <a:buNone/>
              </a:pPr>
              <a:t>3</a:t>
            </a:fld>
            <a:endParaRPr lang="en-US" altLang="en-US" sz="1400">
              <a:solidFill>
                <a:schemeClr val="tx1"/>
              </a:solidFill>
            </a:endParaRPr>
          </a:p>
        </p:txBody>
      </p:sp>
    </p:spTree>
    <p:extLst>
      <p:ext uri="{BB962C8B-B14F-4D97-AF65-F5344CB8AC3E}">
        <p14:creationId xmlns:p14="http://schemas.microsoft.com/office/powerpoint/2010/main" val="3599080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7CA9DFC0-09FC-4B70-B76A-D2A331A42D19}"/>
              </a:ext>
            </a:extLst>
          </p:cNvPr>
          <p:cNvSpPr>
            <a:spLocks noGrp="1"/>
          </p:cNvSpPr>
          <p:nvPr>
            <p:ph type="title"/>
          </p:nvPr>
        </p:nvSpPr>
        <p:spPr/>
        <p:txBody>
          <a:bodyPr/>
          <a:lstStyle/>
          <a:p>
            <a:pPr eaLnBrk="1" hangingPunct="1"/>
            <a:r>
              <a:rPr lang="en-US" altLang="en-US"/>
              <a:t>Old Covenant: Mosaic Law</a:t>
            </a:r>
          </a:p>
        </p:txBody>
      </p:sp>
      <p:sp>
        <p:nvSpPr>
          <p:cNvPr id="32771" name="Content Placeholder 2">
            <a:extLst>
              <a:ext uri="{FF2B5EF4-FFF2-40B4-BE49-F238E27FC236}">
                <a16:creationId xmlns:a16="http://schemas.microsoft.com/office/drawing/2014/main" id="{F76F4F74-EB05-4EC7-9436-FC84CA2A9FE6}"/>
              </a:ext>
            </a:extLst>
          </p:cNvPr>
          <p:cNvSpPr>
            <a:spLocks noGrp="1"/>
          </p:cNvSpPr>
          <p:nvPr>
            <p:ph idx="1"/>
          </p:nvPr>
        </p:nvSpPr>
        <p:spPr>
          <a:xfrm>
            <a:off x="1066800" y="1600201"/>
            <a:ext cx="10058400" cy="4525963"/>
          </a:xfrm>
        </p:spPr>
        <p:txBody>
          <a:bodyPr/>
          <a:lstStyle/>
          <a:p>
            <a:pPr eaLnBrk="1" hangingPunct="1"/>
            <a:r>
              <a:rPr lang="en-US" altLang="en-US" dirty="0"/>
              <a:t>Through Abraham and Moses, God called out the Israelites. He provided the opportunity to first hear His laws (which by definition were right and good), before entering into covenant. Israel heard the 612 (613) laws and vowed “Everything the Lord has said we will do.” (Ex. 19:8; 24:3). </a:t>
            </a:r>
          </a:p>
          <a:p>
            <a:pPr lvl="1" eaLnBrk="1" hangingPunct="1"/>
            <a:r>
              <a:rPr lang="en-US" altLang="en-US" dirty="0"/>
              <a:t>God responded: Exodus 19:5  “Now if you obey me fully and keep my covenant, then out of all nations you will be my treasured possession.”</a:t>
            </a:r>
          </a:p>
          <a:p>
            <a:pPr lvl="1" eaLnBrk="1" hangingPunct="1"/>
            <a:r>
              <a:rPr lang="en-US" altLang="en-US" dirty="0"/>
              <a:t>Israel became a theocracy, with God ruling through Moses and 70 elders.</a:t>
            </a:r>
          </a:p>
        </p:txBody>
      </p:sp>
      <p:sp>
        <p:nvSpPr>
          <p:cNvPr id="32772" name="Slide Number Placeholder 3">
            <a:extLst>
              <a:ext uri="{FF2B5EF4-FFF2-40B4-BE49-F238E27FC236}">
                <a16:creationId xmlns:a16="http://schemas.microsoft.com/office/drawing/2014/main" id="{553C2445-F2EE-4D02-B8E6-FB437506A1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23B1DDBD-7A1F-4A92-9525-E33EA2F4762E}" type="slidenum">
              <a:rPr lang="en-US" altLang="en-US" sz="1400">
                <a:solidFill>
                  <a:schemeClr val="tx1"/>
                </a:solidFill>
              </a:rPr>
              <a:pPr>
                <a:spcBef>
                  <a:spcPct val="0"/>
                </a:spcBef>
                <a:buFontTx/>
                <a:buNone/>
              </a:pPr>
              <a:t>30</a:t>
            </a:fld>
            <a:endParaRPr lang="en-US" altLang="en-US" sz="1400">
              <a:solidFill>
                <a:schemeClr val="tx1"/>
              </a:solidFill>
            </a:endParaRPr>
          </a:p>
        </p:txBody>
      </p:sp>
    </p:spTree>
    <p:extLst>
      <p:ext uri="{BB962C8B-B14F-4D97-AF65-F5344CB8AC3E}">
        <p14:creationId xmlns:p14="http://schemas.microsoft.com/office/powerpoint/2010/main" val="25948064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214E93AE-A1A0-4454-BB41-0E1691AD0577}"/>
              </a:ext>
            </a:extLst>
          </p:cNvPr>
          <p:cNvSpPr>
            <a:spLocks noGrp="1"/>
          </p:cNvSpPr>
          <p:nvPr>
            <p:ph type="title"/>
          </p:nvPr>
        </p:nvSpPr>
        <p:spPr/>
        <p:txBody>
          <a:bodyPr/>
          <a:lstStyle/>
          <a:p>
            <a:pPr eaLnBrk="1" hangingPunct="1"/>
            <a:r>
              <a:rPr lang="en-US" altLang="en-US"/>
              <a:t>Superior laws</a:t>
            </a:r>
          </a:p>
        </p:txBody>
      </p:sp>
      <p:sp>
        <p:nvSpPr>
          <p:cNvPr id="33795" name="Content Placeholder 2">
            <a:extLst>
              <a:ext uri="{FF2B5EF4-FFF2-40B4-BE49-F238E27FC236}">
                <a16:creationId xmlns:a16="http://schemas.microsoft.com/office/drawing/2014/main" id="{BE0CF6BC-83E4-4AE0-B22A-131CEE032220}"/>
              </a:ext>
            </a:extLst>
          </p:cNvPr>
          <p:cNvSpPr>
            <a:spLocks noGrp="1"/>
          </p:cNvSpPr>
          <p:nvPr>
            <p:ph idx="1"/>
          </p:nvPr>
        </p:nvSpPr>
        <p:spPr>
          <a:xfrm>
            <a:off x="1066800" y="1600201"/>
            <a:ext cx="10058400" cy="4525963"/>
          </a:xfrm>
        </p:spPr>
        <p:txBody>
          <a:bodyPr/>
          <a:lstStyle/>
          <a:p>
            <a:pPr eaLnBrk="1" hangingPunct="1"/>
            <a:r>
              <a:rPr lang="en-US" altLang="en-US" dirty="0"/>
              <a:t>Deuteronomy 4:8  And what other nation is so great as to have such righteous decrees and laws as this body of laws I [Moses] am setting before you today?</a:t>
            </a:r>
          </a:p>
          <a:p>
            <a:pPr eaLnBrk="1" hangingPunct="1"/>
            <a:r>
              <a:rPr lang="en-US" altLang="en-US" dirty="0"/>
              <a:t>Read Exodus 20:1-17</a:t>
            </a:r>
          </a:p>
        </p:txBody>
      </p:sp>
      <p:sp>
        <p:nvSpPr>
          <p:cNvPr id="33796" name="Slide Number Placeholder 3">
            <a:extLst>
              <a:ext uri="{FF2B5EF4-FFF2-40B4-BE49-F238E27FC236}">
                <a16:creationId xmlns:a16="http://schemas.microsoft.com/office/drawing/2014/main" id="{46890F60-C45A-4EF0-A664-DA654EC64B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8937B02C-23DD-4A61-A60B-B25CDF93C33F}" type="slidenum">
              <a:rPr lang="en-US" altLang="en-US" sz="1400">
                <a:solidFill>
                  <a:schemeClr val="tx1"/>
                </a:solidFill>
              </a:rPr>
              <a:pPr>
                <a:spcBef>
                  <a:spcPct val="0"/>
                </a:spcBef>
                <a:buFontTx/>
                <a:buNone/>
              </a:pPr>
              <a:t>31</a:t>
            </a:fld>
            <a:endParaRPr lang="en-US" altLang="en-US" sz="1400">
              <a:solidFill>
                <a:schemeClr val="tx1"/>
              </a:solidFill>
            </a:endParaRPr>
          </a:p>
        </p:txBody>
      </p:sp>
    </p:spTree>
    <p:extLst>
      <p:ext uri="{BB962C8B-B14F-4D97-AF65-F5344CB8AC3E}">
        <p14:creationId xmlns:p14="http://schemas.microsoft.com/office/powerpoint/2010/main" val="1232652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C35FEC3C-941D-44F8-9C8B-45A4373DC2B1}"/>
              </a:ext>
            </a:extLst>
          </p:cNvPr>
          <p:cNvSpPr>
            <a:spLocks noGrp="1"/>
          </p:cNvSpPr>
          <p:nvPr>
            <p:ph type="title"/>
          </p:nvPr>
        </p:nvSpPr>
        <p:spPr/>
        <p:txBody>
          <a:bodyPr/>
          <a:lstStyle/>
          <a:p>
            <a:pPr eaLnBrk="1" hangingPunct="1"/>
            <a:r>
              <a:rPr lang="en-US" altLang="en-US"/>
              <a:t>India without the 10 Commands</a:t>
            </a:r>
          </a:p>
        </p:txBody>
      </p:sp>
      <p:sp>
        <p:nvSpPr>
          <p:cNvPr id="34819" name="Content Placeholder 2">
            <a:extLst>
              <a:ext uri="{FF2B5EF4-FFF2-40B4-BE49-F238E27FC236}">
                <a16:creationId xmlns:a16="http://schemas.microsoft.com/office/drawing/2014/main" id="{FD40125D-F6B8-440D-A238-C7948EA6EB43}"/>
              </a:ext>
            </a:extLst>
          </p:cNvPr>
          <p:cNvSpPr>
            <a:spLocks noGrp="1"/>
          </p:cNvSpPr>
          <p:nvPr>
            <p:ph idx="1"/>
          </p:nvPr>
        </p:nvSpPr>
        <p:spPr>
          <a:xfrm>
            <a:off x="1066800" y="1371600"/>
            <a:ext cx="10058400" cy="5029200"/>
          </a:xfrm>
        </p:spPr>
        <p:txBody>
          <a:bodyPr/>
          <a:lstStyle/>
          <a:p>
            <a:pPr eaLnBrk="1" hangingPunct="1">
              <a:defRPr/>
            </a:pPr>
            <a:r>
              <a:rPr lang="en-US" altLang="en-US" dirty="0"/>
              <a:t>Vishal </a:t>
            </a:r>
            <a:r>
              <a:rPr lang="en-US" altLang="en-US" dirty="0" err="1"/>
              <a:t>Mangalwadi</a:t>
            </a:r>
            <a:r>
              <a:rPr lang="en-US" altLang="en-US" dirty="0"/>
              <a:t> told of Indian village life:</a:t>
            </a:r>
          </a:p>
          <a:p>
            <a:pPr lvl="1" eaLnBrk="1" hangingPunct="1">
              <a:defRPr/>
            </a:pPr>
            <a:r>
              <a:rPr lang="en-US" altLang="en-US" dirty="0"/>
              <a:t>“…we were living on a farm outside a village. No one did that. It was an invitation to robbers called dacoits. It took us no time to learn that one factor behind our people’s poverty was that they were not able to make use of the land they had. If you don’t live on your land, you can’t protect vegetables, fruit, or livestock. You don’t grow fruits or vegetables, or keep chickens or rabbits, because they will be stolen. A mango from India sells for as much as three dollars in America. Growing mangoes or guavas alone could lift whole families out of poverty. But if hardworking peasants grew good mangoes and guavas, the higher castes would come and take them. If the peasants tried to protect their fruit, they would be beaten and their wives raped.” </a:t>
            </a:r>
          </a:p>
          <a:p>
            <a:pPr marL="457200" lvl="1" indent="0" eaLnBrk="1" hangingPunct="1">
              <a:buNone/>
              <a:defRPr/>
            </a:pPr>
            <a:r>
              <a:rPr lang="en-US" altLang="en-US" sz="1800" dirty="0"/>
              <a:t>Truth and Transformation: A manifesto for ailing nations, 2009, ISBN: 978-1576585122,    p. 36, </a:t>
            </a:r>
          </a:p>
        </p:txBody>
      </p:sp>
      <p:sp>
        <p:nvSpPr>
          <p:cNvPr id="34820" name="Slide Number Placeholder 3">
            <a:extLst>
              <a:ext uri="{FF2B5EF4-FFF2-40B4-BE49-F238E27FC236}">
                <a16:creationId xmlns:a16="http://schemas.microsoft.com/office/drawing/2014/main" id="{08CD936D-E777-42D4-9814-B006AABA98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B6A23F79-D525-41D4-9285-187F7F71F3CF}" type="slidenum">
              <a:rPr lang="en-US" altLang="en-US" sz="1400">
                <a:solidFill>
                  <a:schemeClr val="tx1"/>
                </a:solidFill>
              </a:rPr>
              <a:pPr>
                <a:spcBef>
                  <a:spcPct val="0"/>
                </a:spcBef>
                <a:buFontTx/>
                <a:buNone/>
              </a:pPr>
              <a:t>32</a:t>
            </a:fld>
            <a:endParaRPr lang="en-US" altLang="en-US" sz="1400">
              <a:solidFill>
                <a:schemeClr val="tx1"/>
              </a:solidFill>
            </a:endParaRPr>
          </a:p>
        </p:txBody>
      </p:sp>
    </p:spTree>
    <p:extLst>
      <p:ext uri="{BB962C8B-B14F-4D97-AF65-F5344CB8AC3E}">
        <p14:creationId xmlns:p14="http://schemas.microsoft.com/office/powerpoint/2010/main" val="2043174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3BB539C5-13C0-4836-A690-C212498AB1C6}"/>
              </a:ext>
            </a:extLst>
          </p:cNvPr>
          <p:cNvSpPr>
            <a:spLocks noGrp="1"/>
          </p:cNvSpPr>
          <p:nvPr>
            <p:ph type="title"/>
          </p:nvPr>
        </p:nvSpPr>
        <p:spPr/>
        <p:txBody>
          <a:bodyPr/>
          <a:lstStyle/>
          <a:p>
            <a:pPr eaLnBrk="1" hangingPunct="1"/>
            <a:r>
              <a:rPr lang="en-US" altLang="en-US"/>
              <a:t>Prophetic Ethics</a:t>
            </a:r>
          </a:p>
        </p:txBody>
      </p:sp>
      <p:sp>
        <p:nvSpPr>
          <p:cNvPr id="35843" name="Content Placeholder 2">
            <a:extLst>
              <a:ext uri="{FF2B5EF4-FFF2-40B4-BE49-F238E27FC236}">
                <a16:creationId xmlns:a16="http://schemas.microsoft.com/office/drawing/2014/main" id="{166574CA-12B6-46F9-AA46-1403646DFECE}"/>
              </a:ext>
            </a:extLst>
          </p:cNvPr>
          <p:cNvSpPr>
            <a:spLocks noGrp="1"/>
          </p:cNvSpPr>
          <p:nvPr>
            <p:ph idx="1"/>
          </p:nvPr>
        </p:nvSpPr>
        <p:spPr>
          <a:xfrm>
            <a:off x="1066800" y="1600201"/>
            <a:ext cx="10058400" cy="4525963"/>
          </a:xfrm>
        </p:spPr>
        <p:txBody>
          <a:bodyPr/>
          <a:lstStyle/>
          <a:p>
            <a:pPr eaLnBrk="1" hangingPunct="1"/>
            <a:r>
              <a:rPr lang="en-US" altLang="en-US" dirty="0"/>
              <a:t>Faithful prophets attempted to hold the people, leaders, priests and other prophets to the Mosaic covenant, the divine definition of good.</a:t>
            </a:r>
          </a:p>
          <a:p>
            <a:pPr lvl="1" eaLnBrk="1" hangingPunct="1"/>
            <a:r>
              <a:rPr lang="en-US" altLang="en-US" dirty="0"/>
              <a:t>Jeremiah 2:26 "As a thief is disgraced when he is caught, so the house of Israel is disgraced-- they, their kings and their officials, their priests and their prophets. </a:t>
            </a:r>
          </a:p>
          <a:p>
            <a:pPr lvl="1" eaLnBrk="1" hangingPunct="1"/>
            <a:r>
              <a:rPr lang="en-US" altLang="en-US" dirty="0"/>
              <a:t>Prophets were almost entirely ignored (Amos 2:11-12). Jonah was an exception but hated his success.</a:t>
            </a:r>
          </a:p>
        </p:txBody>
      </p:sp>
      <p:sp>
        <p:nvSpPr>
          <p:cNvPr id="35844" name="Slide Number Placeholder 3">
            <a:extLst>
              <a:ext uri="{FF2B5EF4-FFF2-40B4-BE49-F238E27FC236}">
                <a16:creationId xmlns:a16="http://schemas.microsoft.com/office/drawing/2014/main" id="{27483168-FE57-47FE-AADF-9E51000E534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40BC87DE-7F3C-4B13-9C72-6E701176635F}" type="slidenum">
              <a:rPr lang="en-US" altLang="en-US" sz="1400">
                <a:solidFill>
                  <a:schemeClr val="tx1"/>
                </a:solidFill>
              </a:rPr>
              <a:pPr>
                <a:spcBef>
                  <a:spcPct val="0"/>
                </a:spcBef>
                <a:buFontTx/>
                <a:buNone/>
              </a:pPr>
              <a:t>33</a:t>
            </a:fld>
            <a:endParaRPr lang="en-US" altLang="en-US" sz="1400">
              <a:solidFill>
                <a:schemeClr val="tx1"/>
              </a:solidFill>
            </a:endParaRPr>
          </a:p>
        </p:txBody>
      </p:sp>
    </p:spTree>
    <p:extLst>
      <p:ext uri="{BB962C8B-B14F-4D97-AF65-F5344CB8AC3E}">
        <p14:creationId xmlns:p14="http://schemas.microsoft.com/office/powerpoint/2010/main" val="24106392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B162556E-1E96-402C-A4E4-CF29E8851F70}"/>
              </a:ext>
            </a:extLst>
          </p:cNvPr>
          <p:cNvSpPr>
            <a:spLocks noGrp="1"/>
          </p:cNvSpPr>
          <p:nvPr>
            <p:ph type="title"/>
          </p:nvPr>
        </p:nvSpPr>
        <p:spPr/>
        <p:txBody>
          <a:bodyPr/>
          <a:lstStyle/>
          <a:p>
            <a:pPr eaLnBrk="1" hangingPunct="1"/>
            <a:r>
              <a:rPr lang="en-US" altLang="en-US"/>
              <a:t>OT Ethical Summary</a:t>
            </a:r>
          </a:p>
        </p:txBody>
      </p:sp>
      <p:sp>
        <p:nvSpPr>
          <p:cNvPr id="36867" name="Content Placeholder 2">
            <a:extLst>
              <a:ext uri="{FF2B5EF4-FFF2-40B4-BE49-F238E27FC236}">
                <a16:creationId xmlns:a16="http://schemas.microsoft.com/office/drawing/2014/main" id="{28536A11-77ED-4AE5-BA7F-2326A28E4042}"/>
              </a:ext>
            </a:extLst>
          </p:cNvPr>
          <p:cNvSpPr>
            <a:spLocks noGrp="1"/>
          </p:cNvSpPr>
          <p:nvPr>
            <p:ph idx="1"/>
          </p:nvPr>
        </p:nvSpPr>
        <p:spPr>
          <a:xfrm>
            <a:off x="1066800" y="1600201"/>
            <a:ext cx="10058400" cy="4525963"/>
          </a:xfrm>
        </p:spPr>
        <p:txBody>
          <a:bodyPr/>
          <a:lstStyle/>
          <a:p>
            <a:pPr lvl="1" eaLnBrk="1" hangingPunct="1"/>
            <a:r>
              <a:rPr lang="en-US" altLang="en-US" dirty="0"/>
              <a:t>Micah 6:8 He has showed you, O man, what is good. And what does the LORD require of you? To act justly and to love mercy and to walk humbly with your God.</a:t>
            </a:r>
          </a:p>
          <a:p>
            <a:pPr lvl="1" eaLnBrk="1" hangingPunct="1"/>
            <a:r>
              <a:rPr lang="en-US" altLang="en-US" dirty="0"/>
              <a:t>Ravi Zacarias noted that this verse summarizes God’s requirements up to Micah’s day.</a:t>
            </a:r>
          </a:p>
          <a:p>
            <a:pPr lvl="1" eaLnBrk="1" hangingPunct="1"/>
            <a:r>
              <a:rPr lang="en-US" altLang="en-US" dirty="0"/>
              <a:t>Considering the rapacious behavior of Israel in Micah’s time, mercy is explicitly added to the 10 Commandments, although mercy includes not taking advantage of others in ways found in Ex. 20.</a:t>
            </a:r>
          </a:p>
          <a:p>
            <a:pPr lvl="2" eaLnBrk="1" hangingPunct="1"/>
            <a:r>
              <a:rPr lang="en-US" altLang="en-US" dirty="0"/>
              <a:t>Micah 2:2  They covet fields and seize them, and houses, and take them. They defraud a man of his home, a fellowman of his inheritance. </a:t>
            </a:r>
          </a:p>
          <a:p>
            <a:pPr lvl="1" eaLnBrk="1" hangingPunct="1"/>
            <a:r>
              <a:rPr lang="en-US" altLang="en-US" dirty="0"/>
              <a:t>These behaviors do not save anyone today.</a:t>
            </a:r>
          </a:p>
        </p:txBody>
      </p:sp>
      <p:sp>
        <p:nvSpPr>
          <p:cNvPr id="36868" name="Slide Number Placeholder 3">
            <a:extLst>
              <a:ext uri="{FF2B5EF4-FFF2-40B4-BE49-F238E27FC236}">
                <a16:creationId xmlns:a16="http://schemas.microsoft.com/office/drawing/2014/main" id="{3A3F914A-270F-4CA3-8F15-51B59A81FB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6F1FFADA-FD58-429E-8B83-FFEF4A08C67D}" type="slidenum">
              <a:rPr lang="en-US" altLang="en-US" sz="1400">
                <a:solidFill>
                  <a:schemeClr val="tx1"/>
                </a:solidFill>
              </a:rPr>
              <a:pPr>
                <a:spcBef>
                  <a:spcPct val="0"/>
                </a:spcBef>
                <a:buFontTx/>
                <a:buNone/>
              </a:pPr>
              <a:t>34</a:t>
            </a:fld>
            <a:endParaRPr lang="en-US" altLang="en-US" sz="1400">
              <a:solidFill>
                <a:schemeClr val="tx1"/>
              </a:solidFill>
            </a:endParaRPr>
          </a:p>
        </p:txBody>
      </p:sp>
    </p:spTree>
    <p:extLst>
      <p:ext uri="{BB962C8B-B14F-4D97-AF65-F5344CB8AC3E}">
        <p14:creationId xmlns:p14="http://schemas.microsoft.com/office/powerpoint/2010/main" val="4070201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4">
            <a:extLst>
              <a:ext uri="{FF2B5EF4-FFF2-40B4-BE49-F238E27FC236}">
                <a16:creationId xmlns:a16="http://schemas.microsoft.com/office/drawing/2014/main" id="{74CB6034-E8FA-4D28-BCCC-A6BBB16B1C6B}"/>
              </a:ext>
            </a:extLst>
          </p:cNvPr>
          <p:cNvSpPr>
            <a:spLocks noGrp="1"/>
          </p:cNvSpPr>
          <p:nvPr>
            <p:ph type="ctrTitle"/>
          </p:nvPr>
        </p:nvSpPr>
        <p:spPr/>
        <p:txBody>
          <a:bodyPr/>
          <a:lstStyle/>
          <a:p>
            <a:pPr eaLnBrk="1" hangingPunct="1"/>
            <a:r>
              <a:rPr lang="en-US" altLang="en-US"/>
              <a:t>New Testament special revelation: Ethics</a:t>
            </a:r>
          </a:p>
        </p:txBody>
      </p:sp>
      <p:sp>
        <p:nvSpPr>
          <p:cNvPr id="37891" name="Slide Number Placeholder 3">
            <a:extLst>
              <a:ext uri="{FF2B5EF4-FFF2-40B4-BE49-F238E27FC236}">
                <a16:creationId xmlns:a16="http://schemas.microsoft.com/office/drawing/2014/main" id="{2D55E46F-8C79-493F-9485-C972690376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F2F3130D-E508-4898-9F5D-D01DE3CF62FB}" type="slidenum">
              <a:rPr lang="en-US" altLang="en-US" sz="1400">
                <a:solidFill>
                  <a:schemeClr val="tx1"/>
                </a:solidFill>
              </a:rPr>
              <a:pPr>
                <a:spcBef>
                  <a:spcPct val="0"/>
                </a:spcBef>
                <a:buFontTx/>
                <a:buNone/>
              </a:pPr>
              <a:t>35</a:t>
            </a:fld>
            <a:endParaRPr lang="en-US" altLang="en-US" sz="1400">
              <a:solidFill>
                <a:schemeClr val="tx1"/>
              </a:solidFill>
            </a:endParaRPr>
          </a:p>
        </p:txBody>
      </p:sp>
    </p:spTree>
    <p:extLst>
      <p:ext uri="{BB962C8B-B14F-4D97-AF65-F5344CB8AC3E}">
        <p14:creationId xmlns:p14="http://schemas.microsoft.com/office/powerpoint/2010/main" val="1594440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4">
            <a:extLst>
              <a:ext uri="{FF2B5EF4-FFF2-40B4-BE49-F238E27FC236}">
                <a16:creationId xmlns:a16="http://schemas.microsoft.com/office/drawing/2014/main" id="{D94C0D3F-AB48-47B0-A42D-272342AFB76E}"/>
              </a:ext>
            </a:extLst>
          </p:cNvPr>
          <p:cNvSpPr>
            <a:spLocks noGrp="1"/>
          </p:cNvSpPr>
          <p:nvPr>
            <p:ph type="title"/>
          </p:nvPr>
        </p:nvSpPr>
        <p:spPr/>
        <p:txBody>
          <a:bodyPr/>
          <a:lstStyle/>
          <a:p>
            <a:pPr eaLnBrk="1" hangingPunct="1"/>
            <a:r>
              <a:rPr lang="en-US" altLang="en-US"/>
              <a:t>The New Covenant</a:t>
            </a:r>
          </a:p>
        </p:txBody>
      </p:sp>
      <p:sp>
        <p:nvSpPr>
          <p:cNvPr id="38915" name="Content Placeholder 5">
            <a:extLst>
              <a:ext uri="{FF2B5EF4-FFF2-40B4-BE49-F238E27FC236}">
                <a16:creationId xmlns:a16="http://schemas.microsoft.com/office/drawing/2014/main" id="{A51ECA22-111C-4B20-B507-BE3485184F96}"/>
              </a:ext>
            </a:extLst>
          </p:cNvPr>
          <p:cNvSpPr>
            <a:spLocks noGrp="1"/>
          </p:cNvSpPr>
          <p:nvPr>
            <p:ph idx="1"/>
          </p:nvPr>
        </p:nvSpPr>
        <p:spPr>
          <a:xfrm>
            <a:off x="1066800" y="1600201"/>
            <a:ext cx="10058400" cy="4525963"/>
          </a:xfrm>
        </p:spPr>
        <p:txBody>
          <a:bodyPr/>
          <a:lstStyle/>
          <a:p>
            <a:pPr eaLnBrk="1" hangingPunct="1"/>
            <a:r>
              <a:rPr lang="en-US" altLang="en-US" sz="2400" dirty="0"/>
              <a:t>Jeremiah predicted a New Covenant (Jer. 31:31-34). While it isn’t completely fulfilled, it is identified as that made by the shedding of the blood of Christ (Luke 22:20). Jesus is the High Priest of that New Covenant, which is superior to the Old (Hebrews 8:6-7).  That Jesus’ is the New Covenant predicted in Jer. 31 is clear by the writer of Hebrews quoting Jer. 31 in Heb. 8:8-12. Furthermore, “By calling this covenant ‘new,’ he has made the first one obsolete; and what is obsolete and aging will soon disappear” (Heb. 8:13).</a:t>
            </a:r>
          </a:p>
        </p:txBody>
      </p:sp>
      <p:sp>
        <p:nvSpPr>
          <p:cNvPr id="38916" name="Slide Number Placeholder 3">
            <a:extLst>
              <a:ext uri="{FF2B5EF4-FFF2-40B4-BE49-F238E27FC236}">
                <a16:creationId xmlns:a16="http://schemas.microsoft.com/office/drawing/2014/main" id="{B83927EC-2688-462A-932B-29A4620293A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2714937D-656F-4539-9A60-8F46396C4370}" type="slidenum">
              <a:rPr lang="en-US" altLang="en-US" sz="1400">
                <a:solidFill>
                  <a:schemeClr val="tx1"/>
                </a:solidFill>
              </a:rPr>
              <a:pPr>
                <a:spcBef>
                  <a:spcPct val="0"/>
                </a:spcBef>
                <a:buFontTx/>
                <a:buNone/>
              </a:pPr>
              <a:t>36</a:t>
            </a:fld>
            <a:endParaRPr lang="en-US" altLang="en-US" sz="1400">
              <a:solidFill>
                <a:schemeClr val="tx1"/>
              </a:solidFill>
            </a:endParaRPr>
          </a:p>
        </p:txBody>
      </p:sp>
    </p:spTree>
    <p:extLst>
      <p:ext uri="{BB962C8B-B14F-4D97-AF65-F5344CB8AC3E}">
        <p14:creationId xmlns:p14="http://schemas.microsoft.com/office/powerpoint/2010/main" val="410001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4">
            <a:extLst>
              <a:ext uri="{FF2B5EF4-FFF2-40B4-BE49-F238E27FC236}">
                <a16:creationId xmlns:a16="http://schemas.microsoft.com/office/drawing/2014/main" id="{EBCA7A76-9236-4EF6-A4E0-29C9504F895A}"/>
              </a:ext>
            </a:extLst>
          </p:cNvPr>
          <p:cNvSpPr>
            <a:spLocks noGrp="1"/>
          </p:cNvSpPr>
          <p:nvPr>
            <p:ph type="title"/>
          </p:nvPr>
        </p:nvSpPr>
        <p:spPr/>
        <p:txBody>
          <a:bodyPr/>
          <a:lstStyle/>
          <a:p>
            <a:pPr eaLnBrk="1" hangingPunct="1"/>
            <a:r>
              <a:rPr lang="en-US" altLang="en-US"/>
              <a:t>The Need for a New Ethic</a:t>
            </a:r>
          </a:p>
        </p:txBody>
      </p:sp>
      <p:sp>
        <p:nvSpPr>
          <p:cNvPr id="39939" name="Content Placeholder 5">
            <a:extLst>
              <a:ext uri="{FF2B5EF4-FFF2-40B4-BE49-F238E27FC236}">
                <a16:creationId xmlns:a16="http://schemas.microsoft.com/office/drawing/2014/main" id="{C19AF236-0F4C-4948-B7D2-F59E34BEBC40}"/>
              </a:ext>
            </a:extLst>
          </p:cNvPr>
          <p:cNvSpPr>
            <a:spLocks noGrp="1"/>
          </p:cNvSpPr>
          <p:nvPr>
            <p:ph idx="1"/>
          </p:nvPr>
        </p:nvSpPr>
        <p:spPr>
          <a:xfrm>
            <a:off x="1066800" y="1371600"/>
            <a:ext cx="10058400" cy="4876800"/>
          </a:xfrm>
        </p:spPr>
        <p:txBody>
          <a:bodyPr/>
          <a:lstStyle/>
          <a:p>
            <a:pPr eaLnBrk="1" hangingPunct="1"/>
            <a:r>
              <a:rPr lang="en-US" altLang="en-US" sz="2400" dirty="0"/>
              <a:t>The Mosaic Law was good (Rom. 7:12), but none could keep it (Acts 15:10). Christ came to redeem those under the Law (Gal. 4:5). </a:t>
            </a:r>
          </a:p>
          <a:p>
            <a:pPr eaLnBrk="1" hangingPunct="1"/>
            <a:r>
              <a:rPr lang="en-US" altLang="en-US" sz="2400" dirty="0"/>
              <a:t>One purpose of the Law was to lead us to Christ (Gal. 3:24), showing our need for a savior and our inability to save ourselves, except through faith in Christ.</a:t>
            </a:r>
          </a:p>
          <a:p>
            <a:pPr lvl="1" eaLnBrk="1" hangingPunct="1"/>
            <a:r>
              <a:rPr lang="en-US" altLang="en-US" dirty="0"/>
              <a:t>We are no longer under the OT Law (Gal. 3:24).</a:t>
            </a:r>
          </a:p>
          <a:p>
            <a:pPr lvl="1" eaLnBrk="1" hangingPunct="1"/>
            <a:r>
              <a:rPr lang="en-US" altLang="en-US" dirty="0"/>
              <a:t>We are to stand firm in the new freedom in the New Covenant (Gal. 5:1-4), not going back under the OT (Gal. 3:10; James 2:10).</a:t>
            </a:r>
          </a:p>
          <a:p>
            <a:pPr eaLnBrk="1" hangingPunct="1"/>
            <a:r>
              <a:rPr lang="en-US" altLang="en-US" sz="2400" dirty="0"/>
              <a:t>The NT is the inspired, infallible and authoritative word of God (2 Tim. 3:16-17). The only command of the 10 Commandments not repeated concerns the Sabbath.</a:t>
            </a:r>
          </a:p>
        </p:txBody>
      </p:sp>
      <p:sp>
        <p:nvSpPr>
          <p:cNvPr id="39940" name="Slide Number Placeholder 3">
            <a:extLst>
              <a:ext uri="{FF2B5EF4-FFF2-40B4-BE49-F238E27FC236}">
                <a16:creationId xmlns:a16="http://schemas.microsoft.com/office/drawing/2014/main" id="{923A1DD0-695A-4E81-9FB0-C2606F9F0B1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F319D6E9-8474-454C-9F05-4694440D0F72}" type="slidenum">
              <a:rPr lang="en-US" altLang="en-US" sz="1400">
                <a:solidFill>
                  <a:schemeClr val="tx1"/>
                </a:solidFill>
              </a:rPr>
              <a:pPr>
                <a:spcBef>
                  <a:spcPct val="0"/>
                </a:spcBef>
                <a:buFontTx/>
                <a:buNone/>
              </a:pPr>
              <a:t>37</a:t>
            </a:fld>
            <a:endParaRPr lang="en-US" altLang="en-US" sz="1400">
              <a:solidFill>
                <a:schemeClr val="tx1"/>
              </a:solidFill>
            </a:endParaRPr>
          </a:p>
        </p:txBody>
      </p:sp>
    </p:spTree>
    <p:extLst>
      <p:ext uri="{BB962C8B-B14F-4D97-AF65-F5344CB8AC3E}">
        <p14:creationId xmlns:p14="http://schemas.microsoft.com/office/powerpoint/2010/main" val="39099114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C17ACDD3-4FDB-42DC-98E4-617CF9F9A595}"/>
              </a:ext>
            </a:extLst>
          </p:cNvPr>
          <p:cNvSpPr>
            <a:spLocks noGrp="1"/>
          </p:cNvSpPr>
          <p:nvPr>
            <p:ph type="title"/>
          </p:nvPr>
        </p:nvSpPr>
        <p:spPr/>
        <p:txBody>
          <a:bodyPr/>
          <a:lstStyle/>
          <a:p>
            <a:pPr eaLnBrk="1" hangingPunct="1"/>
            <a:r>
              <a:rPr lang="en-US" altLang="en-US" sz="2800"/>
              <a:t>The Law of Love: </a:t>
            </a:r>
            <a:br>
              <a:rPr lang="en-US" altLang="en-US" sz="2800"/>
            </a:br>
            <a:r>
              <a:rPr lang="en-US" altLang="en-US" sz="2800"/>
              <a:t>The New Command (John 13:34)</a:t>
            </a:r>
          </a:p>
        </p:txBody>
      </p:sp>
      <p:sp>
        <p:nvSpPr>
          <p:cNvPr id="40963" name="Content Placeholder 2">
            <a:extLst>
              <a:ext uri="{FF2B5EF4-FFF2-40B4-BE49-F238E27FC236}">
                <a16:creationId xmlns:a16="http://schemas.microsoft.com/office/drawing/2014/main" id="{BFBEA0B8-C0D8-4502-BBFE-B6DD12206709}"/>
              </a:ext>
            </a:extLst>
          </p:cNvPr>
          <p:cNvSpPr>
            <a:spLocks noGrp="1"/>
          </p:cNvSpPr>
          <p:nvPr>
            <p:ph idx="1"/>
          </p:nvPr>
        </p:nvSpPr>
        <p:spPr>
          <a:xfrm>
            <a:off x="1066800" y="1600201"/>
            <a:ext cx="10058400" cy="4525963"/>
          </a:xfrm>
        </p:spPr>
        <p:txBody>
          <a:bodyPr/>
          <a:lstStyle/>
          <a:p>
            <a:pPr eaLnBrk="1" hangingPunct="1"/>
            <a:r>
              <a:rPr lang="en-US" altLang="en-US" sz="2400" dirty="0"/>
              <a:t>Matthew 22:36-40  "Teacher, which is the greatest commandment in the Law?"  </a:t>
            </a:r>
            <a:r>
              <a:rPr lang="en-US" altLang="en-US" sz="2400" baseline="30000" dirty="0"/>
              <a:t>37</a:t>
            </a:r>
            <a:r>
              <a:rPr lang="en-US" altLang="en-US" sz="2400" dirty="0"/>
              <a:t>Jesus replied: "'Love the Lord your God with all your heart and with all your soul and with all your mind.'  </a:t>
            </a:r>
            <a:r>
              <a:rPr lang="en-US" altLang="en-US" sz="2400" baseline="30000" dirty="0"/>
              <a:t>38</a:t>
            </a:r>
            <a:r>
              <a:rPr lang="en-US" altLang="en-US" sz="2400" dirty="0"/>
              <a:t>This is the first and greatest commandment.  </a:t>
            </a:r>
            <a:r>
              <a:rPr lang="en-US" altLang="en-US" sz="2400" baseline="30000" dirty="0"/>
              <a:t>39</a:t>
            </a:r>
            <a:r>
              <a:rPr lang="en-US" altLang="en-US" sz="2400" dirty="0"/>
              <a:t>And the second is like it: 'Love your neighbor as yourself.'  </a:t>
            </a:r>
            <a:r>
              <a:rPr lang="en-US" altLang="en-US" sz="2400" baseline="30000" dirty="0"/>
              <a:t>40</a:t>
            </a:r>
            <a:r>
              <a:rPr lang="en-US" altLang="en-US" sz="2400" dirty="0"/>
              <a:t>All the Law and the Prophets hang on these two commandments." </a:t>
            </a:r>
          </a:p>
          <a:p>
            <a:pPr lvl="1" eaLnBrk="1" hangingPunct="1"/>
            <a:r>
              <a:rPr lang="en-US" altLang="en-US" dirty="0"/>
              <a:t>Romans 13:9-10  The commandments, "Do not commit adultery," "Do not murder," "Do not steal," "Do not covet," and whatever other commandment there may be, are summed up in this one rule: "Love your neighbor as yourself."  </a:t>
            </a:r>
            <a:r>
              <a:rPr lang="en-US" altLang="en-US" baseline="30000" dirty="0"/>
              <a:t>10</a:t>
            </a:r>
            <a:r>
              <a:rPr lang="en-US" altLang="en-US" dirty="0"/>
              <a:t>Love does no harm to its neighbor. Therefore love is the fulfillment of the law. </a:t>
            </a:r>
          </a:p>
        </p:txBody>
      </p:sp>
      <p:sp>
        <p:nvSpPr>
          <p:cNvPr id="40964" name="Slide Number Placeholder 3">
            <a:extLst>
              <a:ext uri="{FF2B5EF4-FFF2-40B4-BE49-F238E27FC236}">
                <a16:creationId xmlns:a16="http://schemas.microsoft.com/office/drawing/2014/main" id="{5D933058-3BA4-4596-A740-1399A3DBA1E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55DC6C52-ED09-4B69-A4AA-BD95910F015C}" type="slidenum">
              <a:rPr lang="en-US" altLang="en-US" sz="1400">
                <a:solidFill>
                  <a:schemeClr val="tx1"/>
                </a:solidFill>
              </a:rPr>
              <a:pPr>
                <a:spcBef>
                  <a:spcPct val="0"/>
                </a:spcBef>
                <a:buFontTx/>
                <a:buNone/>
              </a:pPr>
              <a:t>38</a:t>
            </a:fld>
            <a:endParaRPr lang="en-US" altLang="en-US" sz="1400">
              <a:solidFill>
                <a:schemeClr val="tx1"/>
              </a:solidFill>
            </a:endParaRPr>
          </a:p>
        </p:txBody>
      </p:sp>
    </p:spTree>
    <p:extLst>
      <p:ext uri="{BB962C8B-B14F-4D97-AF65-F5344CB8AC3E}">
        <p14:creationId xmlns:p14="http://schemas.microsoft.com/office/powerpoint/2010/main" val="12873695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997F11F9-57B2-41A4-8073-C2B47720B852}"/>
              </a:ext>
            </a:extLst>
          </p:cNvPr>
          <p:cNvSpPr>
            <a:spLocks noGrp="1"/>
          </p:cNvSpPr>
          <p:nvPr>
            <p:ph type="title"/>
          </p:nvPr>
        </p:nvSpPr>
        <p:spPr/>
        <p:txBody>
          <a:bodyPr/>
          <a:lstStyle/>
          <a:p>
            <a:pPr eaLnBrk="1" hangingPunct="1"/>
            <a:r>
              <a:rPr lang="en-US" altLang="en-US"/>
              <a:t>The Golden Rule</a:t>
            </a:r>
          </a:p>
        </p:txBody>
      </p:sp>
      <p:sp>
        <p:nvSpPr>
          <p:cNvPr id="41987" name="Content Placeholder 2">
            <a:extLst>
              <a:ext uri="{FF2B5EF4-FFF2-40B4-BE49-F238E27FC236}">
                <a16:creationId xmlns:a16="http://schemas.microsoft.com/office/drawing/2014/main" id="{61FB420D-32E6-4068-8560-750F9DCE4894}"/>
              </a:ext>
            </a:extLst>
          </p:cNvPr>
          <p:cNvSpPr>
            <a:spLocks noGrp="1"/>
          </p:cNvSpPr>
          <p:nvPr>
            <p:ph idx="1"/>
          </p:nvPr>
        </p:nvSpPr>
        <p:spPr>
          <a:xfrm>
            <a:off x="1066800" y="1600201"/>
            <a:ext cx="10058400" cy="4525963"/>
          </a:xfrm>
        </p:spPr>
        <p:txBody>
          <a:bodyPr/>
          <a:lstStyle/>
          <a:p>
            <a:pPr eaLnBrk="1" hangingPunct="1"/>
            <a:r>
              <a:rPr lang="en-US" altLang="en-US" dirty="0"/>
              <a:t>Jesus had earlier restated the second great commandment as the “Golden Rule.” </a:t>
            </a:r>
          </a:p>
          <a:p>
            <a:pPr lvl="1" eaLnBrk="1" hangingPunct="1"/>
            <a:r>
              <a:rPr lang="en-US" altLang="en-US" dirty="0"/>
              <a:t>Matthew 7:12   So in everything, do to others what you would have them do to you, for this sums up the Law and the Prophets. </a:t>
            </a:r>
          </a:p>
          <a:p>
            <a:pPr lvl="2" eaLnBrk="1" hangingPunct="1"/>
            <a:r>
              <a:rPr lang="en-US" altLang="en-US" dirty="0"/>
              <a:t>This summarizes person-to-person obligations, while making the concept easily understood.</a:t>
            </a:r>
          </a:p>
          <a:p>
            <a:pPr lvl="2" eaLnBrk="1" hangingPunct="1"/>
            <a:r>
              <a:rPr lang="en-US" altLang="en-US" dirty="0"/>
              <a:t>This teaching is also found at Lev. 19:18,34, and is restated at Rom. 13:9; Gal. 5:14 and James 2:8.</a:t>
            </a:r>
          </a:p>
          <a:p>
            <a:pPr lvl="2" eaLnBrk="1" hangingPunct="1"/>
            <a:r>
              <a:rPr lang="en-US" altLang="en-US" dirty="0"/>
              <a:t>The command is stated positively, rather than negatively, as Greek philosophers and other religions generally put it (the “Silver Rule”) </a:t>
            </a:r>
            <a:r>
              <a:rPr lang="en-US" altLang="en-US" dirty="0">
                <a:hlinkClick r:id="rId3"/>
              </a:rPr>
              <a:t>http://en.wikipedia.org/wiki/The_Golden_Rule</a:t>
            </a:r>
            <a:r>
              <a:rPr lang="en-US" altLang="en-US" dirty="0"/>
              <a:t> accessed 4/5/10</a:t>
            </a:r>
          </a:p>
          <a:p>
            <a:pPr eaLnBrk="1" hangingPunct="1"/>
            <a:endParaRPr lang="en-US" altLang="en-US" dirty="0"/>
          </a:p>
        </p:txBody>
      </p:sp>
      <p:sp>
        <p:nvSpPr>
          <p:cNvPr id="41988" name="Slide Number Placeholder 3">
            <a:extLst>
              <a:ext uri="{FF2B5EF4-FFF2-40B4-BE49-F238E27FC236}">
                <a16:creationId xmlns:a16="http://schemas.microsoft.com/office/drawing/2014/main" id="{4A496C16-8414-4CAB-A70E-E07AAFF207E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C34FD745-4297-4526-9393-001A1B5E7AB8}" type="slidenum">
              <a:rPr lang="en-US" altLang="en-US" sz="1400">
                <a:solidFill>
                  <a:schemeClr val="tx1"/>
                </a:solidFill>
              </a:rPr>
              <a:pPr>
                <a:spcBef>
                  <a:spcPct val="0"/>
                </a:spcBef>
                <a:buFontTx/>
                <a:buNone/>
              </a:pPr>
              <a:t>39</a:t>
            </a:fld>
            <a:endParaRPr lang="en-US" altLang="en-US" sz="1400">
              <a:solidFill>
                <a:schemeClr val="tx1"/>
              </a:solidFill>
            </a:endParaRPr>
          </a:p>
        </p:txBody>
      </p:sp>
    </p:spTree>
    <p:extLst>
      <p:ext uri="{BB962C8B-B14F-4D97-AF65-F5344CB8AC3E}">
        <p14:creationId xmlns:p14="http://schemas.microsoft.com/office/powerpoint/2010/main" val="396749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D4690BB-A1FD-4823-A677-C519D34ED3D6}"/>
              </a:ext>
            </a:extLst>
          </p:cNvPr>
          <p:cNvSpPr>
            <a:spLocks noGrp="1"/>
          </p:cNvSpPr>
          <p:nvPr>
            <p:ph type="title"/>
          </p:nvPr>
        </p:nvSpPr>
        <p:spPr/>
        <p:txBody>
          <a:bodyPr/>
          <a:lstStyle/>
          <a:p>
            <a:pPr eaLnBrk="1" hangingPunct="1"/>
            <a:r>
              <a:rPr lang="en-US" altLang="en-US"/>
              <a:t>New Testament assumptions:</a:t>
            </a:r>
          </a:p>
        </p:txBody>
      </p:sp>
      <p:sp>
        <p:nvSpPr>
          <p:cNvPr id="6147" name="Content Placeholder 2">
            <a:extLst>
              <a:ext uri="{FF2B5EF4-FFF2-40B4-BE49-F238E27FC236}">
                <a16:creationId xmlns:a16="http://schemas.microsoft.com/office/drawing/2014/main" id="{1C34B310-EEF3-4275-9E02-C948ADA5A992}"/>
              </a:ext>
            </a:extLst>
          </p:cNvPr>
          <p:cNvSpPr>
            <a:spLocks noGrp="1"/>
          </p:cNvSpPr>
          <p:nvPr>
            <p:ph idx="1"/>
          </p:nvPr>
        </p:nvSpPr>
        <p:spPr>
          <a:xfrm>
            <a:off x="1066800" y="1600201"/>
            <a:ext cx="10058400" cy="4525963"/>
          </a:xfrm>
        </p:spPr>
        <p:txBody>
          <a:bodyPr/>
          <a:lstStyle/>
          <a:p>
            <a:pPr eaLnBrk="1" hangingPunct="1"/>
            <a:r>
              <a:rPr lang="en-US" altLang="en-US" dirty="0"/>
              <a:t>Good and evil do in fact exist. It does not teach moral relativism—that nothing moral is absolute.</a:t>
            </a:r>
          </a:p>
          <a:p>
            <a:pPr lvl="1" eaLnBrk="1" hangingPunct="1"/>
            <a:r>
              <a:rPr lang="en-US" altLang="en-US" dirty="0"/>
              <a:t>Rom.2:2,8 </a:t>
            </a:r>
            <a:r>
              <a:rPr lang="en-US" altLang="en-US" baseline="30000" dirty="0"/>
              <a:t>2</a:t>
            </a:r>
            <a:r>
              <a:rPr lang="en-US" altLang="en-US" dirty="0"/>
              <a:t>Now we know that God's judgment against those who do such things is based on truth. </a:t>
            </a:r>
            <a:r>
              <a:rPr lang="en-US" altLang="en-US" baseline="30000" dirty="0"/>
              <a:t>8</a:t>
            </a:r>
            <a:r>
              <a:rPr lang="en-US" altLang="en-US" dirty="0"/>
              <a:t>But for those who are self-seeking and who reject the truth and follow evil, there will be wrath and anger.</a:t>
            </a:r>
          </a:p>
          <a:p>
            <a:pPr lvl="1" eaLnBrk="1" hangingPunct="1"/>
            <a:r>
              <a:rPr lang="en-US" altLang="en-US" dirty="0"/>
              <a:t>In the West, absolutes are disparaged in favor of relativism and tolerance, which has been elevated into an absolute. In the USA in 2009 only 34% of Americans believe in absolute moral truth “Consequently, more and more people are engaged in hybrid faiths, mixing elements from different historical eras and divergent theological perspectives….”</a:t>
            </a:r>
          </a:p>
          <a:p>
            <a:pPr lvl="2" eaLnBrk="1" hangingPunct="1"/>
            <a:r>
              <a:rPr lang="en-US" altLang="en-US" dirty="0"/>
              <a:t>www.barna.org/barna-update/article/12-faithspirituality/325-barna-studies-the-research-offers-a-year-in-review-perspective accessed 2/3/10</a:t>
            </a:r>
          </a:p>
          <a:p>
            <a:pPr lvl="1" eaLnBrk="1" hangingPunct="1"/>
            <a:endParaRPr lang="en-US" altLang="en-US" dirty="0"/>
          </a:p>
        </p:txBody>
      </p:sp>
      <p:sp>
        <p:nvSpPr>
          <p:cNvPr id="6148" name="Slide Number Placeholder 3">
            <a:extLst>
              <a:ext uri="{FF2B5EF4-FFF2-40B4-BE49-F238E27FC236}">
                <a16:creationId xmlns:a16="http://schemas.microsoft.com/office/drawing/2014/main" id="{C5E60F8A-E523-45C0-8053-B3E95917A4D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1E29CA38-6BB6-48F2-BDE8-5736DAADC76E}" type="slidenum">
              <a:rPr lang="en-US" altLang="en-US" sz="1400">
                <a:solidFill>
                  <a:schemeClr val="tx1"/>
                </a:solidFill>
              </a:rPr>
              <a:pPr>
                <a:spcBef>
                  <a:spcPct val="0"/>
                </a:spcBef>
                <a:buFontTx/>
                <a:buNone/>
              </a:pPr>
              <a:t>4</a:t>
            </a:fld>
            <a:endParaRPr lang="en-US" altLang="en-US" sz="1400">
              <a:solidFill>
                <a:schemeClr val="tx1"/>
              </a:solidFill>
            </a:endParaRPr>
          </a:p>
        </p:txBody>
      </p:sp>
    </p:spTree>
    <p:extLst>
      <p:ext uri="{BB962C8B-B14F-4D97-AF65-F5344CB8AC3E}">
        <p14:creationId xmlns:p14="http://schemas.microsoft.com/office/powerpoint/2010/main" val="10068058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3B6F95EA-743D-452A-91A2-39D20B229887}"/>
              </a:ext>
            </a:extLst>
          </p:cNvPr>
          <p:cNvSpPr>
            <a:spLocks noGrp="1"/>
          </p:cNvSpPr>
          <p:nvPr>
            <p:ph type="title"/>
          </p:nvPr>
        </p:nvSpPr>
        <p:spPr/>
        <p:txBody>
          <a:bodyPr/>
          <a:lstStyle/>
          <a:p>
            <a:pPr eaLnBrk="1" hangingPunct="1"/>
            <a:r>
              <a:rPr lang="en-US" altLang="en-US"/>
              <a:t>A Fuller Definition of Love</a:t>
            </a:r>
          </a:p>
        </p:txBody>
      </p:sp>
      <p:sp>
        <p:nvSpPr>
          <p:cNvPr id="43011" name="Content Placeholder 2">
            <a:extLst>
              <a:ext uri="{FF2B5EF4-FFF2-40B4-BE49-F238E27FC236}">
                <a16:creationId xmlns:a16="http://schemas.microsoft.com/office/drawing/2014/main" id="{9A24B3C7-14EF-4B4D-A1A4-E4A37F92BACB}"/>
              </a:ext>
            </a:extLst>
          </p:cNvPr>
          <p:cNvSpPr>
            <a:spLocks noGrp="1"/>
          </p:cNvSpPr>
          <p:nvPr>
            <p:ph idx="1"/>
          </p:nvPr>
        </p:nvSpPr>
        <p:spPr>
          <a:xfrm>
            <a:off x="1066800" y="1600201"/>
            <a:ext cx="10058400" cy="4525963"/>
          </a:xfrm>
        </p:spPr>
        <p:txBody>
          <a:bodyPr/>
          <a:lstStyle/>
          <a:p>
            <a:pPr lvl="1" eaLnBrk="1" hangingPunct="1"/>
            <a:r>
              <a:rPr lang="en-US" altLang="en-US" dirty="0"/>
              <a:t>1 Corinthians 13:4-7 Love is patient, love is kind. It does not envy, it does not boast, it is not proud.  5 It is not rude, it is not self-seeking, it is not easily angered, it keeps no record of wrongs.  6 Love does not delight in evil but rejoices with the truth.  7 It always protects, always trusts, always hopes, always perseveres. </a:t>
            </a:r>
          </a:p>
          <a:p>
            <a:pPr lvl="1" eaLnBrk="1" hangingPunct="1"/>
            <a:r>
              <a:rPr lang="en-US" altLang="en-US" dirty="0"/>
              <a:t>The work of the Holy Spirit in a Christian produces love (Gal. 5:22).</a:t>
            </a:r>
          </a:p>
          <a:p>
            <a:pPr lvl="1" eaLnBrk="1" hangingPunct="1"/>
            <a:r>
              <a:rPr lang="en-US" altLang="en-US" dirty="0"/>
              <a:t>Love to God also means obedience. </a:t>
            </a:r>
          </a:p>
          <a:p>
            <a:pPr lvl="2" eaLnBrk="1" hangingPunct="1"/>
            <a:r>
              <a:rPr lang="en-US" altLang="en-US" dirty="0"/>
              <a:t>John 14:23  Jesus replied, "If anyone loves me, he will obey my teaching.</a:t>
            </a:r>
          </a:p>
        </p:txBody>
      </p:sp>
      <p:sp>
        <p:nvSpPr>
          <p:cNvPr id="43012" name="Slide Number Placeholder 3">
            <a:extLst>
              <a:ext uri="{FF2B5EF4-FFF2-40B4-BE49-F238E27FC236}">
                <a16:creationId xmlns:a16="http://schemas.microsoft.com/office/drawing/2014/main" id="{949163BF-B851-40D5-8CF1-5187844A741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A55EC465-30DF-4575-AD3F-75B6E1DBAE56}" type="slidenum">
              <a:rPr lang="en-US" altLang="en-US" sz="1400">
                <a:solidFill>
                  <a:schemeClr val="tx1"/>
                </a:solidFill>
              </a:rPr>
              <a:pPr>
                <a:spcBef>
                  <a:spcPct val="0"/>
                </a:spcBef>
                <a:buFontTx/>
                <a:buNone/>
              </a:pPr>
              <a:t>40</a:t>
            </a:fld>
            <a:endParaRPr lang="en-US" altLang="en-US" sz="1400">
              <a:solidFill>
                <a:schemeClr val="tx1"/>
              </a:solidFill>
            </a:endParaRPr>
          </a:p>
        </p:txBody>
      </p:sp>
    </p:spTree>
    <p:extLst>
      <p:ext uri="{BB962C8B-B14F-4D97-AF65-F5344CB8AC3E}">
        <p14:creationId xmlns:p14="http://schemas.microsoft.com/office/powerpoint/2010/main" val="25989603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648BB625-153C-4C8E-8445-184049333F72}"/>
              </a:ext>
            </a:extLst>
          </p:cNvPr>
          <p:cNvSpPr>
            <a:spLocks noGrp="1"/>
          </p:cNvSpPr>
          <p:nvPr>
            <p:ph type="title"/>
          </p:nvPr>
        </p:nvSpPr>
        <p:spPr/>
        <p:txBody>
          <a:bodyPr/>
          <a:lstStyle/>
          <a:p>
            <a:pPr eaLnBrk="1" hangingPunct="1"/>
            <a:r>
              <a:rPr lang="en-US" altLang="en-US"/>
              <a:t>An Understandable Ethic</a:t>
            </a:r>
          </a:p>
        </p:txBody>
      </p:sp>
      <p:sp>
        <p:nvSpPr>
          <p:cNvPr id="44035" name="Content Placeholder 2">
            <a:extLst>
              <a:ext uri="{FF2B5EF4-FFF2-40B4-BE49-F238E27FC236}">
                <a16:creationId xmlns:a16="http://schemas.microsoft.com/office/drawing/2014/main" id="{060A5D07-296D-4966-A26E-2DEC63ED95F3}"/>
              </a:ext>
            </a:extLst>
          </p:cNvPr>
          <p:cNvSpPr>
            <a:spLocks noGrp="1"/>
          </p:cNvSpPr>
          <p:nvPr>
            <p:ph idx="1"/>
          </p:nvPr>
        </p:nvSpPr>
        <p:spPr>
          <a:xfrm>
            <a:off x="1066800" y="1600201"/>
            <a:ext cx="10058400" cy="4525963"/>
          </a:xfrm>
        </p:spPr>
        <p:txBody>
          <a:bodyPr/>
          <a:lstStyle/>
          <a:p>
            <a:pPr eaLnBrk="1" hangingPunct="1"/>
            <a:r>
              <a:rPr lang="en-US" altLang="en-US" dirty="0"/>
              <a:t>Perhaps the majority of ethical issues can be resolved by determining the form that love takes in a situation. Here are some forms:</a:t>
            </a:r>
          </a:p>
          <a:p>
            <a:pPr lvl="1" eaLnBrk="1" hangingPunct="1"/>
            <a:r>
              <a:rPr lang="en-US" altLang="en-US" dirty="0"/>
              <a:t>Romans 12:10 Be devoted to one another in brotherly love. Honor one another above yourselves.</a:t>
            </a:r>
          </a:p>
          <a:p>
            <a:pPr lvl="1" eaLnBrk="1" hangingPunct="1"/>
            <a:r>
              <a:rPr lang="en-US" altLang="en-US" dirty="0"/>
              <a:t>Galatians 5:13  serve one another in love.</a:t>
            </a:r>
          </a:p>
          <a:p>
            <a:pPr lvl="1" eaLnBrk="1" hangingPunct="1"/>
            <a:r>
              <a:rPr lang="en-US" altLang="en-US" dirty="0"/>
              <a:t>Ephesians 4:2  bearing with one another in love.</a:t>
            </a:r>
          </a:p>
          <a:p>
            <a:pPr lvl="1" eaLnBrk="1" hangingPunct="1"/>
            <a:r>
              <a:rPr lang="en-US" altLang="en-US" dirty="0"/>
              <a:t>1 Peter 3:8  love as brothers</a:t>
            </a:r>
          </a:p>
        </p:txBody>
      </p:sp>
      <p:sp>
        <p:nvSpPr>
          <p:cNvPr id="44036" name="Slide Number Placeholder 3">
            <a:extLst>
              <a:ext uri="{FF2B5EF4-FFF2-40B4-BE49-F238E27FC236}">
                <a16:creationId xmlns:a16="http://schemas.microsoft.com/office/drawing/2014/main" id="{42D7841C-538F-4732-BB56-CB627C66C4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9064C1CD-228E-43B5-9C31-A07959BE4257}" type="slidenum">
              <a:rPr lang="en-US" altLang="en-US" sz="1400">
                <a:solidFill>
                  <a:schemeClr val="tx1"/>
                </a:solidFill>
              </a:rPr>
              <a:pPr>
                <a:spcBef>
                  <a:spcPct val="0"/>
                </a:spcBef>
                <a:buFontTx/>
                <a:buNone/>
              </a:pPr>
              <a:t>41</a:t>
            </a:fld>
            <a:endParaRPr lang="en-US" altLang="en-US" sz="1400">
              <a:solidFill>
                <a:schemeClr val="tx1"/>
              </a:solidFill>
            </a:endParaRPr>
          </a:p>
        </p:txBody>
      </p:sp>
    </p:spTree>
    <p:extLst>
      <p:ext uri="{BB962C8B-B14F-4D97-AF65-F5344CB8AC3E}">
        <p14:creationId xmlns:p14="http://schemas.microsoft.com/office/powerpoint/2010/main" val="3146269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C356490D-0648-4FFB-B769-2C6EBF866B29}"/>
              </a:ext>
            </a:extLst>
          </p:cNvPr>
          <p:cNvSpPr>
            <a:spLocks noGrp="1"/>
          </p:cNvSpPr>
          <p:nvPr>
            <p:ph type="title"/>
          </p:nvPr>
        </p:nvSpPr>
        <p:spPr/>
        <p:txBody>
          <a:bodyPr/>
          <a:lstStyle/>
          <a:p>
            <a:pPr eaLnBrk="1" hangingPunct="1"/>
            <a:r>
              <a:rPr lang="en-US" altLang="en-US"/>
              <a:t>Moral Maturity</a:t>
            </a:r>
          </a:p>
        </p:txBody>
      </p:sp>
      <p:sp>
        <p:nvSpPr>
          <p:cNvPr id="45059" name="Content Placeholder 2">
            <a:extLst>
              <a:ext uri="{FF2B5EF4-FFF2-40B4-BE49-F238E27FC236}">
                <a16:creationId xmlns:a16="http://schemas.microsoft.com/office/drawing/2014/main" id="{7EBD5B8A-2ECD-40A1-A248-45E0E28D6B62}"/>
              </a:ext>
            </a:extLst>
          </p:cNvPr>
          <p:cNvSpPr>
            <a:spLocks noGrp="1"/>
          </p:cNvSpPr>
          <p:nvPr>
            <p:ph idx="1"/>
          </p:nvPr>
        </p:nvSpPr>
        <p:spPr>
          <a:xfrm>
            <a:off x="1066800" y="1600201"/>
            <a:ext cx="10058400" cy="4525963"/>
          </a:xfrm>
        </p:spPr>
        <p:txBody>
          <a:bodyPr/>
          <a:lstStyle/>
          <a:p>
            <a:pPr eaLnBrk="1" hangingPunct="1"/>
            <a:r>
              <a:rPr lang="en-US" altLang="en-US" dirty="0"/>
              <a:t>Christ gave us not only the most important virtue, but gave us the model of moral maturity—Himself.</a:t>
            </a:r>
          </a:p>
          <a:p>
            <a:pPr lvl="1" eaLnBrk="1" hangingPunct="1"/>
            <a:r>
              <a:rPr lang="en-US" altLang="en-US" dirty="0"/>
              <a:t>Christian maturity is defined by Christ (Eph. 4:11).</a:t>
            </a:r>
          </a:p>
          <a:p>
            <a:pPr lvl="2" eaLnBrk="1" hangingPunct="1"/>
            <a:r>
              <a:rPr lang="en-US" altLang="en-US" dirty="0"/>
              <a:t>He admonished us not to make superficial judgments, based upon appearances (John 7:24). </a:t>
            </a:r>
          </a:p>
          <a:p>
            <a:pPr lvl="1" eaLnBrk="1" hangingPunct="1"/>
            <a:r>
              <a:rPr lang="en-US" altLang="en-US" dirty="0"/>
              <a:t>So asking what Christ might do is not a bad idea.</a:t>
            </a:r>
          </a:p>
          <a:p>
            <a:pPr lvl="2" eaLnBrk="1" hangingPunct="1"/>
            <a:r>
              <a:rPr lang="en-US" altLang="en-US" dirty="0"/>
              <a:t>I recently asked a professing Christian man to ask the Lord what seat Jesus would take in a van traveling on very bad roads. The next day he still didn’t know. Which seat would He take, assuming that He did not need to talk with a particular person?</a:t>
            </a:r>
          </a:p>
        </p:txBody>
      </p:sp>
      <p:sp>
        <p:nvSpPr>
          <p:cNvPr id="45060" name="Slide Number Placeholder 3">
            <a:extLst>
              <a:ext uri="{FF2B5EF4-FFF2-40B4-BE49-F238E27FC236}">
                <a16:creationId xmlns:a16="http://schemas.microsoft.com/office/drawing/2014/main" id="{9140EB04-3F3E-4354-B3B2-77A7064BD53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4977F078-F3F2-4E38-8069-3083EEC6FC05}" type="slidenum">
              <a:rPr lang="en-US" altLang="en-US" sz="1400">
                <a:solidFill>
                  <a:schemeClr val="tx1"/>
                </a:solidFill>
              </a:rPr>
              <a:pPr>
                <a:spcBef>
                  <a:spcPct val="0"/>
                </a:spcBef>
                <a:buFontTx/>
                <a:buNone/>
              </a:pPr>
              <a:t>42</a:t>
            </a:fld>
            <a:endParaRPr lang="en-US" altLang="en-US" sz="1400">
              <a:solidFill>
                <a:schemeClr val="tx1"/>
              </a:solidFill>
            </a:endParaRPr>
          </a:p>
        </p:txBody>
      </p:sp>
    </p:spTree>
    <p:extLst>
      <p:ext uri="{BB962C8B-B14F-4D97-AF65-F5344CB8AC3E}">
        <p14:creationId xmlns:p14="http://schemas.microsoft.com/office/powerpoint/2010/main" val="2277968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813A5039-E081-4B55-B137-441E7C8A9BFC}"/>
              </a:ext>
            </a:extLst>
          </p:cNvPr>
          <p:cNvSpPr>
            <a:spLocks noGrp="1"/>
          </p:cNvSpPr>
          <p:nvPr>
            <p:ph type="title"/>
          </p:nvPr>
        </p:nvSpPr>
        <p:spPr/>
        <p:txBody>
          <a:bodyPr/>
          <a:lstStyle/>
          <a:p>
            <a:pPr eaLnBrk="1" hangingPunct="1"/>
            <a:r>
              <a:rPr lang="en-US" altLang="en-US"/>
              <a:t>A Minimal Morality</a:t>
            </a:r>
          </a:p>
        </p:txBody>
      </p:sp>
      <p:sp>
        <p:nvSpPr>
          <p:cNvPr id="46083" name="Content Placeholder 2">
            <a:extLst>
              <a:ext uri="{FF2B5EF4-FFF2-40B4-BE49-F238E27FC236}">
                <a16:creationId xmlns:a16="http://schemas.microsoft.com/office/drawing/2014/main" id="{23BAB95C-61BA-43A0-BDA0-DCAFAF1F173A}"/>
              </a:ext>
            </a:extLst>
          </p:cNvPr>
          <p:cNvSpPr>
            <a:spLocks noGrp="1"/>
          </p:cNvSpPr>
          <p:nvPr>
            <p:ph idx="1"/>
          </p:nvPr>
        </p:nvSpPr>
        <p:spPr>
          <a:xfrm>
            <a:off x="1066800" y="1600201"/>
            <a:ext cx="10058400" cy="4525963"/>
          </a:xfrm>
        </p:spPr>
        <p:txBody>
          <a:bodyPr/>
          <a:lstStyle/>
          <a:p>
            <a:pPr eaLnBrk="1" hangingPunct="1"/>
            <a:r>
              <a:rPr lang="en-US" altLang="en-US" dirty="0"/>
              <a:t>Arthur Holmes notes that the NT offers us a minimal morality for harmony in a pluralistic society. God enters into covenant with those who become Christians, but not with a whole society, who covenant to obey His laws.</a:t>
            </a:r>
          </a:p>
          <a:p>
            <a:pPr lvl="1" eaLnBrk="1" hangingPunct="1"/>
            <a:r>
              <a:rPr lang="en-US" altLang="en-US" dirty="0"/>
              <a:t>Is everyone held to NT standards? It appears so, and they will be judged by them.</a:t>
            </a:r>
          </a:p>
          <a:p>
            <a:pPr lvl="2" eaLnBrk="1" hangingPunct="1"/>
            <a:r>
              <a:rPr lang="en-US" altLang="en-US" dirty="0"/>
              <a:t>Revelation 21:8  “But the cowardly, the unbelieving, the vile, the murderers, the sexually immoral, those who practice magic arts, the idolaters and all liars-- their place will be in the fiery lake of burning sulfur. This is the second death.”</a:t>
            </a:r>
          </a:p>
          <a:p>
            <a:pPr lvl="3" eaLnBrk="1" hangingPunct="1"/>
            <a:r>
              <a:rPr lang="en-US" altLang="en-US" dirty="0"/>
              <a:t>Failing to believe in Christ is a sin (John 16:8-9).</a:t>
            </a:r>
          </a:p>
        </p:txBody>
      </p:sp>
      <p:sp>
        <p:nvSpPr>
          <p:cNvPr id="46084" name="Slide Number Placeholder 3">
            <a:extLst>
              <a:ext uri="{FF2B5EF4-FFF2-40B4-BE49-F238E27FC236}">
                <a16:creationId xmlns:a16="http://schemas.microsoft.com/office/drawing/2014/main" id="{70E6E90C-9E15-46EF-915D-D6C40FBA937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78FAA32E-5CED-45CB-A680-54EACDE7A394}" type="slidenum">
              <a:rPr lang="en-US" altLang="en-US" sz="1400">
                <a:solidFill>
                  <a:schemeClr val="tx1"/>
                </a:solidFill>
              </a:rPr>
              <a:pPr>
                <a:spcBef>
                  <a:spcPct val="0"/>
                </a:spcBef>
                <a:buFontTx/>
                <a:buNone/>
              </a:pPr>
              <a:t>43</a:t>
            </a:fld>
            <a:endParaRPr lang="en-US" altLang="en-US" sz="1400">
              <a:solidFill>
                <a:schemeClr val="tx1"/>
              </a:solidFill>
            </a:endParaRPr>
          </a:p>
        </p:txBody>
      </p:sp>
    </p:spTree>
    <p:extLst>
      <p:ext uri="{BB962C8B-B14F-4D97-AF65-F5344CB8AC3E}">
        <p14:creationId xmlns:p14="http://schemas.microsoft.com/office/powerpoint/2010/main" val="3930915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011F723E-3489-4419-8AA8-A48A49EF9895}"/>
              </a:ext>
            </a:extLst>
          </p:cNvPr>
          <p:cNvSpPr>
            <a:spLocks noGrp="1"/>
          </p:cNvSpPr>
          <p:nvPr>
            <p:ph type="title"/>
          </p:nvPr>
        </p:nvSpPr>
        <p:spPr/>
        <p:txBody>
          <a:bodyPr/>
          <a:lstStyle/>
          <a:p>
            <a:pPr eaLnBrk="1" hangingPunct="1"/>
            <a:r>
              <a:rPr lang="en-US" altLang="en-US" sz="3200"/>
              <a:t>Assistance in Moral Discernment</a:t>
            </a:r>
          </a:p>
        </p:txBody>
      </p:sp>
      <p:sp>
        <p:nvSpPr>
          <p:cNvPr id="47107" name="Content Placeholder 2">
            <a:extLst>
              <a:ext uri="{FF2B5EF4-FFF2-40B4-BE49-F238E27FC236}">
                <a16:creationId xmlns:a16="http://schemas.microsoft.com/office/drawing/2014/main" id="{07709B4A-BA71-4715-B113-0DB366907E82}"/>
              </a:ext>
            </a:extLst>
          </p:cNvPr>
          <p:cNvSpPr>
            <a:spLocks noGrp="1"/>
          </p:cNvSpPr>
          <p:nvPr>
            <p:ph idx="1"/>
          </p:nvPr>
        </p:nvSpPr>
        <p:spPr>
          <a:xfrm>
            <a:off x="1066800" y="1600201"/>
            <a:ext cx="10058400" cy="4525963"/>
          </a:xfrm>
        </p:spPr>
        <p:txBody>
          <a:bodyPr/>
          <a:lstStyle/>
          <a:p>
            <a:pPr eaLnBrk="1" hangingPunct="1"/>
            <a:r>
              <a:rPr lang="en-US" altLang="en-US" sz="2400" dirty="0"/>
              <a:t>The Spirit helps Christians to make judgments. This teacher lives within us (1 Jn. 2:27)!</a:t>
            </a:r>
          </a:p>
          <a:p>
            <a:pPr lvl="1" eaLnBrk="1" hangingPunct="1"/>
            <a:r>
              <a:rPr lang="en-US" altLang="en-US" dirty="0"/>
              <a:t>1 Corinthians 2:14-15  The man without the Spirit does not accept the things that come from the Spirit of God, for they are foolishness to him, and he cannot understand them, because they are spiritually discerned.  </a:t>
            </a:r>
            <a:r>
              <a:rPr lang="en-US" altLang="en-US" baseline="30000" dirty="0"/>
              <a:t>15</a:t>
            </a:r>
            <a:r>
              <a:rPr lang="en-US" altLang="en-US" dirty="0"/>
              <a:t>The spiritual man makes judgments about all things, but he himself is not subject to any man's judgment:</a:t>
            </a:r>
          </a:p>
          <a:p>
            <a:pPr eaLnBrk="1" hangingPunct="1"/>
            <a:r>
              <a:rPr lang="en-US" altLang="en-US" sz="2400" dirty="0"/>
              <a:t>As we surrender our body for God’s will (Rom. 12:1), and renew our minds [through the Word]: Romans 12:2  Then [we] will be able to test and approve what God's will is-- his good, pleasing and perfect will. </a:t>
            </a:r>
          </a:p>
          <a:p>
            <a:pPr eaLnBrk="1" hangingPunct="1"/>
            <a:r>
              <a:rPr lang="en-US" altLang="en-US" sz="2400" dirty="0"/>
              <a:t>Lacking wisdom, we can ask God directly (James 1:5).</a:t>
            </a:r>
          </a:p>
        </p:txBody>
      </p:sp>
    </p:spTree>
    <p:extLst>
      <p:ext uri="{BB962C8B-B14F-4D97-AF65-F5344CB8AC3E}">
        <p14:creationId xmlns:p14="http://schemas.microsoft.com/office/powerpoint/2010/main" val="14061122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132574B5-65E4-427A-8873-A02331C9D67E}"/>
              </a:ext>
            </a:extLst>
          </p:cNvPr>
          <p:cNvSpPr>
            <a:spLocks noGrp="1"/>
          </p:cNvSpPr>
          <p:nvPr>
            <p:ph type="ctrTitle"/>
          </p:nvPr>
        </p:nvSpPr>
        <p:spPr>
          <a:xfrm>
            <a:off x="1524000" y="5943600"/>
            <a:ext cx="9144000" cy="533400"/>
          </a:xfrm>
        </p:spPr>
        <p:txBody>
          <a:bodyPr/>
          <a:lstStyle/>
          <a:p>
            <a:pPr eaLnBrk="1" hangingPunct="1"/>
            <a:r>
              <a:rPr lang="en-US" altLang="en-US">
                <a:solidFill>
                  <a:schemeClr val="bg1"/>
                </a:solidFill>
              </a:rPr>
              <a:t>Making Right Judgments</a:t>
            </a:r>
          </a:p>
        </p:txBody>
      </p:sp>
      <p:sp>
        <p:nvSpPr>
          <p:cNvPr id="48131" name="Slide Number Placeholder 3">
            <a:extLst>
              <a:ext uri="{FF2B5EF4-FFF2-40B4-BE49-F238E27FC236}">
                <a16:creationId xmlns:a16="http://schemas.microsoft.com/office/drawing/2014/main" id="{4584E83A-9F83-4C0D-8203-62ECEAEE18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eaLnBrk="1" hangingPunct="1">
              <a:spcBef>
                <a:spcPct val="0"/>
              </a:spcBef>
              <a:buFontTx/>
              <a:buNone/>
            </a:pPr>
            <a:fld id="{1F8ED5DC-2F8A-49A0-B154-7065EB286171}" type="slidenum">
              <a:rPr lang="en-US" altLang="en-US" sz="1400">
                <a:solidFill>
                  <a:schemeClr val="tx1"/>
                </a:solidFill>
              </a:rPr>
              <a:pPr eaLnBrk="1" hangingPunct="1">
                <a:spcBef>
                  <a:spcPct val="0"/>
                </a:spcBef>
                <a:buFontTx/>
                <a:buNone/>
              </a:pPr>
              <a:t>45</a:t>
            </a:fld>
            <a:endParaRPr lang="en-US" altLang="en-US" sz="1400">
              <a:solidFill>
                <a:schemeClr val="tx1"/>
              </a:solidFill>
            </a:endParaRPr>
          </a:p>
        </p:txBody>
      </p:sp>
    </p:spTree>
    <p:extLst>
      <p:ext uri="{BB962C8B-B14F-4D97-AF65-F5344CB8AC3E}">
        <p14:creationId xmlns:p14="http://schemas.microsoft.com/office/powerpoint/2010/main" val="15816179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4">
            <a:extLst>
              <a:ext uri="{FF2B5EF4-FFF2-40B4-BE49-F238E27FC236}">
                <a16:creationId xmlns:a16="http://schemas.microsoft.com/office/drawing/2014/main" id="{CDFEB10D-726D-48A4-961B-9D2FB3A27F2A}"/>
              </a:ext>
            </a:extLst>
          </p:cNvPr>
          <p:cNvSpPr>
            <a:spLocks noGrp="1"/>
          </p:cNvSpPr>
          <p:nvPr>
            <p:ph type="title"/>
          </p:nvPr>
        </p:nvSpPr>
        <p:spPr/>
        <p:txBody>
          <a:bodyPr/>
          <a:lstStyle/>
          <a:p>
            <a:pPr eaLnBrk="1" hangingPunct="1"/>
            <a:r>
              <a:rPr lang="en-US" altLang="en-US"/>
              <a:t>Judgments are Required</a:t>
            </a:r>
          </a:p>
        </p:txBody>
      </p:sp>
      <p:sp>
        <p:nvSpPr>
          <p:cNvPr id="49155" name="Content Placeholder 5">
            <a:extLst>
              <a:ext uri="{FF2B5EF4-FFF2-40B4-BE49-F238E27FC236}">
                <a16:creationId xmlns:a16="http://schemas.microsoft.com/office/drawing/2014/main" id="{22C2F784-D8B9-4F46-A982-280FFDA72D44}"/>
              </a:ext>
            </a:extLst>
          </p:cNvPr>
          <p:cNvSpPr>
            <a:spLocks noGrp="1"/>
          </p:cNvSpPr>
          <p:nvPr>
            <p:ph idx="1"/>
          </p:nvPr>
        </p:nvSpPr>
        <p:spPr>
          <a:xfrm>
            <a:off x="1066800" y="1600201"/>
            <a:ext cx="10058400" cy="4525963"/>
          </a:xfrm>
        </p:spPr>
        <p:txBody>
          <a:bodyPr/>
          <a:lstStyle/>
          <a:p>
            <a:pPr eaLnBrk="1" hangingPunct="1"/>
            <a:r>
              <a:rPr lang="en-US" altLang="en-US" dirty="0"/>
              <a:t>We must judge. Otherwise, how could we tell whether a person is bearing good or bad fruit (Matt. 7:17-20)? </a:t>
            </a:r>
          </a:p>
          <a:p>
            <a:pPr eaLnBrk="1" hangingPunct="1"/>
            <a:r>
              <a:rPr lang="en-US" altLang="en-US" dirty="0"/>
              <a:t>How would we discern a false prophet--why would Jude and Peter list their characteristics if we weren't to take note of them (2 Pet. 2, Jude)? </a:t>
            </a:r>
          </a:p>
        </p:txBody>
      </p:sp>
      <p:sp>
        <p:nvSpPr>
          <p:cNvPr id="49156" name="Slide Number Placeholder 3">
            <a:extLst>
              <a:ext uri="{FF2B5EF4-FFF2-40B4-BE49-F238E27FC236}">
                <a16:creationId xmlns:a16="http://schemas.microsoft.com/office/drawing/2014/main" id="{E26D38D3-CE58-4350-9508-2F788A5F17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50764BC8-6B85-4EC7-AD55-FC15718B4E64}" type="slidenum">
              <a:rPr lang="en-US" altLang="en-US" sz="1400">
                <a:solidFill>
                  <a:schemeClr val="tx1"/>
                </a:solidFill>
              </a:rPr>
              <a:pPr>
                <a:spcBef>
                  <a:spcPct val="0"/>
                </a:spcBef>
                <a:buFontTx/>
                <a:buNone/>
              </a:pPr>
              <a:t>46</a:t>
            </a:fld>
            <a:endParaRPr lang="en-US" altLang="en-US" sz="1400">
              <a:solidFill>
                <a:schemeClr val="tx1"/>
              </a:solidFill>
            </a:endParaRPr>
          </a:p>
        </p:txBody>
      </p:sp>
    </p:spTree>
    <p:extLst>
      <p:ext uri="{BB962C8B-B14F-4D97-AF65-F5344CB8AC3E}">
        <p14:creationId xmlns:p14="http://schemas.microsoft.com/office/powerpoint/2010/main" val="19207261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3BF38A05-33BF-4E60-92E7-3709894ADA89}"/>
              </a:ext>
            </a:extLst>
          </p:cNvPr>
          <p:cNvSpPr>
            <a:spLocks noGrp="1"/>
          </p:cNvSpPr>
          <p:nvPr>
            <p:ph type="title"/>
          </p:nvPr>
        </p:nvSpPr>
        <p:spPr/>
        <p:txBody>
          <a:bodyPr/>
          <a:lstStyle/>
          <a:p>
            <a:pPr eaLnBrk="1" hangingPunct="1"/>
            <a:r>
              <a:rPr lang="en-US" altLang="en-US"/>
              <a:t>Judging by Appearances</a:t>
            </a:r>
          </a:p>
        </p:txBody>
      </p:sp>
      <p:sp>
        <p:nvSpPr>
          <p:cNvPr id="50179" name="Content Placeholder 2">
            <a:extLst>
              <a:ext uri="{FF2B5EF4-FFF2-40B4-BE49-F238E27FC236}">
                <a16:creationId xmlns:a16="http://schemas.microsoft.com/office/drawing/2014/main" id="{2994CADC-3D13-4808-BA12-E4D4A49EE2D2}"/>
              </a:ext>
            </a:extLst>
          </p:cNvPr>
          <p:cNvSpPr>
            <a:spLocks noGrp="1"/>
          </p:cNvSpPr>
          <p:nvPr>
            <p:ph idx="1"/>
          </p:nvPr>
        </p:nvSpPr>
        <p:spPr>
          <a:xfrm>
            <a:off x="1066800" y="1600201"/>
            <a:ext cx="10058400" cy="4525963"/>
          </a:xfrm>
        </p:spPr>
        <p:txBody>
          <a:bodyPr/>
          <a:lstStyle/>
          <a:p>
            <a:pPr eaLnBrk="1" hangingPunct="1"/>
            <a:r>
              <a:rPr lang="en-US" altLang="en-US" dirty="0"/>
              <a:t>Instead of judging from appearances (prima facie evidence), we are to judge rightly.</a:t>
            </a:r>
          </a:p>
          <a:p>
            <a:pPr lvl="1" eaLnBrk="1" hangingPunct="1"/>
            <a:r>
              <a:rPr lang="en-US" altLang="en-US" dirty="0"/>
              <a:t>John 7:23-24  Now if a child can be circumcised on the Sabbath so that the law of Moses may not be broken, why are you angry with me for healing the whole man on the Sabbath?  </a:t>
            </a:r>
            <a:r>
              <a:rPr lang="en-US" altLang="en-US" baseline="30000" dirty="0"/>
              <a:t>24</a:t>
            </a:r>
            <a:r>
              <a:rPr lang="en-US" altLang="en-US" dirty="0"/>
              <a:t>Stop judging by mere appearances, and make a right judgment.</a:t>
            </a:r>
          </a:p>
          <a:p>
            <a:pPr eaLnBrk="1" hangingPunct="1"/>
            <a:r>
              <a:rPr lang="en-US" altLang="en-US" dirty="0"/>
              <a:t>Jesus was judged wrongly for eating with sinners (Luke 15:2), and for allowing a woman (a “sinner”) to anoint His feet with perfume (Luke 7:39).</a:t>
            </a:r>
          </a:p>
        </p:txBody>
      </p:sp>
      <p:sp>
        <p:nvSpPr>
          <p:cNvPr id="50180" name="Slide Number Placeholder 3">
            <a:extLst>
              <a:ext uri="{FF2B5EF4-FFF2-40B4-BE49-F238E27FC236}">
                <a16:creationId xmlns:a16="http://schemas.microsoft.com/office/drawing/2014/main" id="{51E69FC4-AED1-4791-ACFB-8E49216CE1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1BC26CBD-6B7B-4293-B438-1136833D3D06}" type="slidenum">
              <a:rPr lang="en-US" altLang="en-US" sz="1400">
                <a:solidFill>
                  <a:schemeClr val="tx1"/>
                </a:solidFill>
              </a:rPr>
              <a:pPr>
                <a:spcBef>
                  <a:spcPct val="0"/>
                </a:spcBef>
                <a:buFontTx/>
                <a:buNone/>
              </a:pPr>
              <a:t>47</a:t>
            </a:fld>
            <a:endParaRPr lang="en-US" altLang="en-US" sz="1400">
              <a:solidFill>
                <a:schemeClr val="tx1"/>
              </a:solidFill>
            </a:endParaRPr>
          </a:p>
        </p:txBody>
      </p:sp>
    </p:spTree>
    <p:extLst>
      <p:ext uri="{BB962C8B-B14F-4D97-AF65-F5344CB8AC3E}">
        <p14:creationId xmlns:p14="http://schemas.microsoft.com/office/powerpoint/2010/main" val="14033443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85FBBBF8-3358-462C-91E9-B906BDF657E2}"/>
              </a:ext>
            </a:extLst>
          </p:cNvPr>
          <p:cNvSpPr>
            <a:spLocks noGrp="1"/>
          </p:cNvSpPr>
          <p:nvPr>
            <p:ph type="title"/>
          </p:nvPr>
        </p:nvSpPr>
        <p:spPr/>
        <p:txBody>
          <a:bodyPr/>
          <a:lstStyle/>
          <a:p>
            <a:pPr eaLnBrk="1" hangingPunct="1"/>
            <a:r>
              <a:rPr lang="en-US" altLang="en-US"/>
              <a:t>Judging in our Areas of Sin</a:t>
            </a:r>
          </a:p>
        </p:txBody>
      </p:sp>
      <p:sp>
        <p:nvSpPr>
          <p:cNvPr id="51203" name="Content Placeholder 2">
            <a:extLst>
              <a:ext uri="{FF2B5EF4-FFF2-40B4-BE49-F238E27FC236}">
                <a16:creationId xmlns:a16="http://schemas.microsoft.com/office/drawing/2014/main" id="{9C80EAC6-35FC-4175-8430-60B1E9BCC14C}"/>
              </a:ext>
            </a:extLst>
          </p:cNvPr>
          <p:cNvSpPr>
            <a:spLocks noGrp="1"/>
          </p:cNvSpPr>
          <p:nvPr>
            <p:ph idx="1"/>
          </p:nvPr>
        </p:nvSpPr>
        <p:spPr>
          <a:xfrm>
            <a:off x="1066800" y="1600201"/>
            <a:ext cx="10058400" cy="4525963"/>
          </a:xfrm>
        </p:spPr>
        <p:txBody>
          <a:bodyPr/>
          <a:lstStyle/>
          <a:p>
            <a:pPr eaLnBrk="1" hangingPunct="1"/>
            <a:r>
              <a:rPr lang="en-US" altLang="en-US" dirty="0"/>
              <a:t>Instead, remember that the standard of ethical judgment we use will be used upon us: </a:t>
            </a:r>
          </a:p>
          <a:p>
            <a:pPr lvl="1" eaLnBrk="1" hangingPunct="1"/>
            <a:r>
              <a:rPr lang="en-US" altLang="en-US" dirty="0"/>
              <a:t>Matthew 7:1-5 "Do not judge, or you too will be judged.  </a:t>
            </a:r>
            <a:r>
              <a:rPr lang="en-US" altLang="en-US" baseline="30000" dirty="0"/>
              <a:t>2</a:t>
            </a:r>
            <a:r>
              <a:rPr lang="en-US" altLang="en-US" dirty="0"/>
              <a:t>For in the same way you judge others, you will be judged, and with the measure you use, it will be measured to you.  </a:t>
            </a:r>
            <a:r>
              <a:rPr lang="en-US" altLang="en-US" baseline="30000" dirty="0"/>
              <a:t>3</a:t>
            </a:r>
            <a:r>
              <a:rPr lang="en-US" altLang="en-US" dirty="0"/>
              <a:t>"Why do you look at the speck of sawdust in your brother's eye and pay no attention to the plank in your own eye?  </a:t>
            </a:r>
            <a:r>
              <a:rPr lang="en-US" altLang="en-US" baseline="30000" dirty="0"/>
              <a:t>4</a:t>
            </a:r>
            <a:r>
              <a:rPr lang="en-US" altLang="en-US" dirty="0"/>
              <a:t>How can you say to your brother, 'Let me take the speck out of your eye,' when all the time there is a plank in your own eye?  </a:t>
            </a:r>
            <a:r>
              <a:rPr lang="en-US" altLang="en-US" baseline="30000" dirty="0"/>
              <a:t>5</a:t>
            </a:r>
            <a:r>
              <a:rPr lang="en-US" altLang="en-US" dirty="0"/>
              <a:t>You hypocrite, first take the plank out of your own eye, and then you will see clearly to remove the speck from your brother's eye.</a:t>
            </a:r>
          </a:p>
          <a:p>
            <a:pPr eaLnBrk="1" hangingPunct="1"/>
            <a:r>
              <a:rPr lang="en-US" altLang="en-US" dirty="0"/>
              <a:t>We must not practice the sins we condemn, or we condemn ourselves as we correct another.</a:t>
            </a:r>
          </a:p>
        </p:txBody>
      </p:sp>
      <p:sp>
        <p:nvSpPr>
          <p:cNvPr id="51204" name="Slide Number Placeholder 3">
            <a:extLst>
              <a:ext uri="{FF2B5EF4-FFF2-40B4-BE49-F238E27FC236}">
                <a16:creationId xmlns:a16="http://schemas.microsoft.com/office/drawing/2014/main" id="{DBAB57DF-6198-46FC-AE25-5626F74722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C90079D7-DD6F-4EE8-A187-1B14827EF41A}" type="slidenum">
              <a:rPr lang="en-US" altLang="en-US" sz="1400">
                <a:solidFill>
                  <a:schemeClr val="tx1"/>
                </a:solidFill>
              </a:rPr>
              <a:pPr>
                <a:spcBef>
                  <a:spcPct val="0"/>
                </a:spcBef>
                <a:buFontTx/>
                <a:buNone/>
              </a:pPr>
              <a:t>48</a:t>
            </a:fld>
            <a:endParaRPr lang="en-US" altLang="en-US" sz="1400">
              <a:solidFill>
                <a:schemeClr val="tx1"/>
              </a:solidFill>
            </a:endParaRPr>
          </a:p>
        </p:txBody>
      </p:sp>
    </p:spTree>
    <p:extLst>
      <p:ext uri="{BB962C8B-B14F-4D97-AF65-F5344CB8AC3E}">
        <p14:creationId xmlns:p14="http://schemas.microsoft.com/office/powerpoint/2010/main" val="13335090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2A2A8E94-458F-4B4F-88F6-4011550C4E45}"/>
              </a:ext>
            </a:extLst>
          </p:cNvPr>
          <p:cNvSpPr>
            <a:spLocks noGrp="1"/>
          </p:cNvSpPr>
          <p:nvPr>
            <p:ph type="title"/>
          </p:nvPr>
        </p:nvSpPr>
        <p:spPr/>
        <p:txBody>
          <a:bodyPr/>
          <a:lstStyle/>
          <a:p>
            <a:pPr eaLnBrk="1" hangingPunct="1"/>
            <a:r>
              <a:rPr lang="en-US" altLang="en-US"/>
              <a:t>Restoring a Christian</a:t>
            </a:r>
          </a:p>
        </p:txBody>
      </p:sp>
      <p:sp>
        <p:nvSpPr>
          <p:cNvPr id="52227" name="Content Placeholder 2">
            <a:extLst>
              <a:ext uri="{FF2B5EF4-FFF2-40B4-BE49-F238E27FC236}">
                <a16:creationId xmlns:a16="http://schemas.microsoft.com/office/drawing/2014/main" id="{D96DFD08-C8F1-4151-AE36-165E4F76B2A4}"/>
              </a:ext>
            </a:extLst>
          </p:cNvPr>
          <p:cNvSpPr>
            <a:spLocks noGrp="1"/>
          </p:cNvSpPr>
          <p:nvPr>
            <p:ph idx="1"/>
          </p:nvPr>
        </p:nvSpPr>
        <p:spPr>
          <a:xfrm>
            <a:off x="1066800" y="1600201"/>
            <a:ext cx="10058400" cy="4525963"/>
          </a:xfrm>
        </p:spPr>
        <p:txBody>
          <a:bodyPr/>
          <a:lstStyle/>
          <a:p>
            <a:pPr eaLnBrk="1" hangingPunct="1"/>
            <a:r>
              <a:rPr lang="en-US" altLang="en-US" dirty="0"/>
              <a:t>Galatians 6:1-2 </a:t>
            </a:r>
            <a:r>
              <a:rPr lang="en-US" altLang="en-US" baseline="30000" dirty="0"/>
              <a:t>1</a:t>
            </a:r>
            <a:r>
              <a:rPr lang="en-US" altLang="en-US" dirty="0"/>
              <a:t>Brothers, if someone is caught in a sin, you who are spiritual should restore him gently. But watch yourself, or you also may be tempted.  </a:t>
            </a:r>
            <a:r>
              <a:rPr lang="en-US" altLang="en-US" baseline="30000" dirty="0"/>
              <a:t>2</a:t>
            </a:r>
            <a:r>
              <a:rPr lang="en-US" altLang="en-US" dirty="0"/>
              <a:t>Carry each other's burdens, and in this way you will fulfill the law of Christ. </a:t>
            </a:r>
          </a:p>
          <a:p>
            <a:pPr eaLnBrk="1" hangingPunct="1"/>
            <a:r>
              <a:rPr lang="en-US" altLang="en-US" dirty="0"/>
              <a:t>We judge that sin is present. We determine if we practice this sin, and if not, humbly attempt to bring correction.</a:t>
            </a:r>
          </a:p>
          <a:p>
            <a:pPr lvl="1" eaLnBrk="1" hangingPunct="1"/>
            <a:endParaRPr lang="en-US" altLang="en-US" dirty="0"/>
          </a:p>
        </p:txBody>
      </p:sp>
      <p:sp>
        <p:nvSpPr>
          <p:cNvPr id="52228" name="Slide Number Placeholder 3">
            <a:extLst>
              <a:ext uri="{FF2B5EF4-FFF2-40B4-BE49-F238E27FC236}">
                <a16:creationId xmlns:a16="http://schemas.microsoft.com/office/drawing/2014/main" id="{B7B150C5-C363-435C-BDE3-124ADDD8F3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4CB41CCE-2DA7-436F-98AF-DE319B9A6459}" type="slidenum">
              <a:rPr lang="en-US" altLang="en-US" sz="1400">
                <a:solidFill>
                  <a:schemeClr val="tx1"/>
                </a:solidFill>
              </a:rPr>
              <a:pPr>
                <a:spcBef>
                  <a:spcPct val="0"/>
                </a:spcBef>
                <a:buFontTx/>
                <a:buNone/>
              </a:pPr>
              <a:t>49</a:t>
            </a:fld>
            <a:endParaRPr lang="en-US" altLang="en-US" sz="1400">
              <a:solidFill>
                <a:schemeClr val="tx1"/>
              </a:solidFill>
            </a:endParaRPr>
          </a:p>
        </p:txBody>
      </p:sp>
    </p:spTree>
    <p:extLst>
      <p:ext uri="{BB962C8B-B14F-4D97-AF65-F5344CB8AC3E}">
        <p14:creationId xmlns:p14="http://schemas.microsoft.com/office/powerpoint/2010/main" val="51991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B671584-5F1D-492D-85B0-428FF0EDDDD2}"/>
              </a:ext>
            </a:extLst>
          </p:cNvPr>
          <p:cNvSpPr>
            <a:spLocks noGrp="1"/>
          </p:cNvSpPr>
          <p:nvPr>
            <p:ph type="title"/>
          </p:nvPr>
        </p:nvSpPr>
        <p:spPr/>
        <p:txBody>
          <a:bodyPr/>
          <a:lstStyle/>
          <a:p>
            <a:pPr eaLnBrk="1" hangingPunct="1"/>
            <a:r>
              <a:rPr lang="en-US" altLang="en-US"/>
              <a:t>New Testament assumptions:</a:t>
            </a:r>
          </a:p>
        </p:txBody>
      </p:sp>
      <p:sp>
        <p:nvSpPr>
          <p:cNvPr id="7171" name="Content Placeholder 2">
            <a:extLst>
              <a:ext uri="{FF2B5EF4-FFF2-40B4-BE49-F238E27FC236}">
                <a16:creationId xmlns:a16="http://schemas.microsoft.com/office/drawing/2014/main" id="{D8DA33BF-B311-4A1A-9418-71BDF0AD8CC0}"/>
              </a:ext>
            </a:extLst>
          </p:cNvPr>
          <p:cNvSpPr>
            <a:spLocks noGrp="1"/>
          </p:cNvSpPr>
          <p:nvPr>
            <p:ph idx="1"/>
          </p:nvPr>
        </p:nvSpPr>
        <p:spPr>
          <a:xfrm>
            <a:off x="1066800" y="1600201"/>
            <a:ext cx="10058400" cy="4525963"/>
          </a:xfrm>
        </p:spPr>
        <p:txBody>
          <a:bodyPr/>
          <a:lstStyle/>
          <a:p>
            <a:pPr eaLnBrk="1" hangingPunct="1"/>
            <a:r>
              <a:rPr lang="en-US" altLang="en-US" dirty="0"/>
              <a:t>Good and evil do in fact exist. </a:t>
            </a:r>
          </a:p>
          <a:p>
            <a:pPr lvl="1" eaLnBrk="1" hangingPunct="1"/>
            <a:r>
              <a:rPr lang="en-US" altLang="en-US" dirty="0" err="1"/>
              <a:t>Barna</a:t>
            </a:r>
            <a:r>
              <a:rPr lang="en-US" altLang="en-US" dirty="0"/>
              <a:t> stated. “In some ways, we are creating the ultimate ecumenical movement, where nothing is deemed right or wrong, and all ideas, beliefs and practices are assigned equal validity. Everyone is invited to join the dialogue, enjoy the ride, and feel connected to a far-reaching community of believers. Screening or critiquing what that community believes is deemed rude and inappropriate. Pragmatism and relativism, rather than any sort of absolutism, has gained momentum.”</a:t>
            </a:r>
          </a:p>
          <a:p>
            <a:pPr lvl="2" eaLnBrk="1" hangingPunct="1"/>
            <a:r>
              <a:rPr lang="en-US" altLang="en-US" dirty="0"/>
              <a:t>www.barna.org/barna-update/article/12-faithspirituality/325-barna-studies-the-research-offers-a-year-in-review-perspective accessed 2/3/10</a:t>
            </a:r>
          </a:p>
        </p:txBody>
      </p:sp>
      <p:sp>
        <p:nvSpPr>
          <p:cNvPr id="7172" name="Slide Number Placeholder 3">
            <a:extLst>
              <a:ext uri="{FF2B5EF4-FFF2-40B4-BE49-F238E27FC236}">
                <a16:creationId xmlns:a16="http://schemas.microsoft.com/office/drawing/2014/main" id="{CD94A784-86CE-4D77-8E32-E9D89045549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50BEF1D6-8C88-4A41-9D9D-53B9FE4BD496}" type="slidenum">
              <a:rPr lang="en-US" altLang="en-US" sz="1400">
                <a:solidFill>
                  <a:schemeClr val="tx1"/>
                </a:solidFill>
              </a:rPr>
              <a:pPr>
                <a:spcBef>
                  <a:spcPct val="0"/>
                </a:spcBef>
                <a:buFontTx/>
                <a:buNone/>
              </a:pPr>
              <a:t>5</a:t>
            </a:fld>
            <a:endParaRPr lang="en-US" altLang="en-US" sz="1400">
              <a:solidFill>
                <a:schemeClr val="tx1"/>
              </a:solidFill>
            </a:endParaRPr>
          </a:p>
        </p:txBody>
      </p:sp>
    </p:spTree>
    <p:extLst>
      <p:ext uri="{BB962C8B-B14F-4D97-AF65-F5344CB8AC3E}">
        <p14:creationId xmlns:p14="http://schemas.microsoft.com/office/powerpoint/2010/main" val="30238547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C00CB3E2-6AC0-4BA9-83BE-5FF600891DD5}"/>
              </a:ext>
            </a:extLst>
          </p:cNvPr>
          <p:cNvSpPr>
            <a:spLocks noGrp="1"/>
          </p:cNvSpPr>
          <p:nvPr>
            <p:ph type="title"/>
          </p:nvPr>
        </p:nvSpPr>
        <p:spPr/>
        <p:txBody>
          <a:bodyPr/>
          <a:lstStyle/>
          <a:p>
            <a:pPr eaLnBrk="1" hangingPunct="1"/>
            <a:r>
              <a:rPr lang="en-US" altLang="en-US"/>
              <a:t>Empathetic Repentence</a:t>
            </a:r>
          </a:p>
        </p:txBody>
      </p:sp>
      <p:sp>
        <p:nvSpPr>
          <p:cNvPr id="53251" name="Content Placeholder 2">
            <a:extLst>
              <a:ext uri="{FF2B5EF4-FFF2-40B4-BE49-F238E27FC236}">
                <a16:creationId xmlns:a16="http://schemas.microsoft.com/office/drawing/2014/main" id="{3FBC4481-B01F-46B5-9FD3-EB867852F7B3}"/>
              </a:ext>
            </a:extLst>
          </p:cNvPr>
          <p:cNvSpPr>
            <a:spLocks noGrp="1"/>
          </p:cNvSpPr>
          <p:nvPr>
            <p:ph idx="1"/>
          </p:nvPr>
        </p:nvSpPr>
        <p:spPr>
          <a:xfrm>
            <a:off x="1066800" y="1600201"/>
            <a:ext cx="10058400" cy="4525963"/>
          </a:xfrm>
        </p:spPr>
        <p:txBody>
          <a:bodyPr/>
          <a:lstStyle/>
          <a:p>
            <a:pPr lvl="1" eaLnBrk="1" hangingPunct="1"/>
            <a:r>
              <a:rPr lang="en-US" altLang="en-US" dirty="0"/>
              <a:t>I frequently find that I commit the same fault or sin that I’ve corrected shortly afterward. </a:t>
            </a:r>
          </a:p>
          <a:p>
            <a:pPr lvl="1" eaLnBrk="1" hangingPunct="1"/>
            <a:r>
              <a:rPr lang="en-US" altLang="en-US" dirty="0"/>
              <a:t>Someone has termed “empathetic repentance” personally confessing the sin that we notice in another.</a:t>
            </a:r>
          </a:p>
          <a:p>
            <a:pPr lvl="2" eaLnBrk="1" hangingPunct="1"/>
            <a:r>
              <a:rPr lang="en-US" altLang="en-US" dirty="0"/>
              <a:t>Romans 2:1 You, therefore, have no excuse, you who pass judgment on someone else, for at whatever point you judge the other, you are condemning yourself, because you who pass judgment do the same things.</a:t>
            </a:r>
          </a:p>
        </p:txBody>
      </p:sp>
      <p:sp>
        <p:nvSpPr>
          <p:cNvPr id="53252" name="Slide Number Placeholder 3">
            <a:extLst>
              <a:ext uri="{FF2B5EF4-FFF2-40B4-BE49-F238E27FC236}">
                <a16:creationId xmlns:a16="http://schemas.microsoft.com/office/drawing/2014/main" id="{1E1C102C-5508-47C3-B719-083F034C01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0D624902-7A38-4B63-AAFE-B93E2A995638}" type="slidenum">
              <a:rPr lang="en-US" altLang="en-US" sz="1400">
                <a:solidFill>
                  <a:schemeClr val="tx1"/>
                </a:solidFill>
              </a:rPr>
              <a:pPr>
                <a:spcBef>
                  <a:spcPct val="0"/>
                </a:spcBef>
                <a:buFontTx/>
                <a:buNone/>
              </a:pPr>
              <a:t>50</a:t>
            </a:fld>
            <a:endParaRPr lang="en-US" altLang="en-US" sz="1400">
              <a:solidFill>
                <a:schemeClr val="tx1"/>
              </a:solidFill>
            </a:endParaRPr>
          </a:p>
        </p:txBody>
      </p:sp>
    </p:spTree>
    <p:extLst>
      <p:ext uri="{BB962C8B-B14F-4D97-AF65-F5344CB8AC3E}">
        <p14:creationId xmlns:p14="http://schemas.microsoft.com/office/powerpoint/2010/main" val="231701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819CE312-9A1F-4299-930F-4B77E5BFEB8D}"/>
              </a:ext>
            </a:extLst>
          </p:cNvPr>
          <p:cNvSpPr>
            <a:spLocks noGrp="1"/>
          </p:cNvSpPr>
          <p:nvPr>
            <p:ph type="title"/>
          </p:nvPr>
        </p:nvSpPr>
        <p:spPr/>
        <p:txBody>
          <a:bodyPr/>
          <a:lstStyle/>
          <a:p>
            <a:pPr eaLnBrk="1" hangingPunct="1"/>
            <a:r>
              <a:rPr lang="en-US" altLang="en-US"/>
              <a:t>Majoring on the Minors</a:t>
            </a:r>
          </a:p>
        </p:txBody>
      </p:sp>
      <p:sp>
        <p:nvSpPr>
          <p:cNvPr id="54275" name="Content Placeholder 2">
            <a:extLst>
              <a:ext uri="{FF2B5EF4-FFF2-40B4-BE49-F238E27FC236}">
                <a16:creationId xmlns:a16="http://schemas.microsoft.com/office/drawing/2014/main" id="{40A51EF9-7529-4A81-BE52-84E3288E8688}"/>
              </a:ext>
            </a:extLst>
          </p:cNvPr>
          <p:cNvSpPr>
            <a:spLocks noGrp="1"/>
          </p:cNvSpPr>
          <p:nvPr>
            <p:ph idx="1"/>
          </p:nvPr>
        </p:nvSpPr>
        <p:spPr>
          <a:xfrm>
            <a:off x="1066800" y="1600201"/>
            <a:ext cx="10058400" cy="4525963"/>
          </a:xfrm>
        </p:spPr>
        <p:txBody>
          <a:bodyPr/>
          <a:lstStyle/>
          <a:p>
            <a:pPr eaLnBrk="1" hangingPunct="1"/>
            <a:r>
              <a:rPr lang="en-US" altLang="en-US" dirty="0"/>
              <a:t>Matthew 23:23-24  "Woe to you, teachers of the law and Pharisees, you hypocrites! You give a tenth of your spices-- mint, dill and cumin. But you have neglected the more important matters of the law-- justice, mercy and faithfulness. You should have practiced the latter, without neglecting the former.  </a:t>
            </a:r>
            <a:r>
              <a:rPr lang="en-US" altLang="en-US" baseline="30000" dirty="0"/>
              <a:t>24 </a:t>
            </a:r>
            <a:r>
              <a:rPr lang="en-US" altLang="en-US" dirty="0"/>
              <a:t>You blind guides! You strain out a gnat but swallow a camel.”</a:t>
            </a:r>
          </a:p>
        </p:txBody>
      </p:sp>
      <p:sp>
        <p:nvSpPr>
          <p:cNvPr id="54276" name="Slide Number Placeholder 3">
            <a:extLst>
              <a:ext uri="{FF2B5EF4-FFF2-40B4-BE49-F238E27FC236}">
                <a16:creationId xmlns:a16="http://schemas.microsoft.com/office/drawing/2014/main" id="{D2C65AC5-744A-4866-A4ED-D7B7564517A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23B9EE41-4C0D-4661-BBA9-00BD2EF588B1}" type="slidenum">
              <a:rPr lang="en-US" altLang="en-US" sz="1400">
                <a:solidFill>
                  <a:schemeClr val="tx1"/>
                </a:solidFill>
              </a:rPr>
              <a:pPr>
                <a:spcBef>
                  <a:spcPct val="0"/>
                </a:spcBef>
                <a:buFontTx/>
                <a:buNone/>
              </a:pPr>
              <a:t>51</a:t>
            </a:fld>
            <a:endParaRPr lang="en-US" altLang="en-US" sz="1400">
              <a:solidFill>
                <a:schemeClr val="tx1"/>
              </a:solidFill>
            </a:endParaRPr>
          </a:p>
        </p:txBody>
      </p:sp>
    </p:spTree>
    <p:extLst>
      <p:ext uri="{BB962C8B-B14F-4D97-AF65-F5344CB8AC3E}">
        <p14:creationId xmlns:p14="http://schemas.microsoft.com/office/powerpoint/2010/main" val="36594481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DA2A4D79-CE77-4655-BA35-79A8E15B797A}"/>
              </a:ext>
            </a:extLst>
          </p:cNvPr>
          <p:cNvSpPr>
            <a:spLocks noGrp="1"/>
          </p:cNvSpPr>
          <p:nvPr>
            <p:ph type="title"/>
          </p:nvPr>
        </p:nvSpPr>
        <p:spPr/>
        <p:txBody>
          <a:bodyPr/>
          <a:lstStyle/>
          <a:p>
            <a:pPr eaLnBrk="1" hangingPunct="1"/>
            <a:r>
              <a:rPr lang="en-US" altLang="en-US"/>
              <a:t>A Clouded Conscience</a:t>
            </a:r>
          </a:p>
        </p:txBody>
      </p:sp>
      <p:sp>
        <p:nvSpPr>
          <p:cNvPr id="55299" name="Content Placeholder 2">
            <a:extLst>
              <a:ext uri="{FF2B5EF4-FFF2-40B4-BE49-F238E27FC236}">
                <a16:creationId xmlns:a16="http://schemas.microsoft.com/office/drawing/2014/main" id="{4CDFE441-CDD8-432C-A286-6F2160948505}"/>
              </a:ext>
            </a:extLst>
          </p:cNvPr>
          <p:cNvSpPr>
            <a:spLocks noGrp="1"/>
          </p:cNvSpPr>
          <p:nvPr>
            <p:ph idx="1"/>
          </p:nvPr>
        </p:nvSpPr>
        <p:spPr>
          <a:xfrm>
            <a:off x="1066800" y="1600201"/>
            <a:ext cx="10058400" cy="4525963"/>
          </a:xfrm>
        </p:spPr>
        <p:txBody>
          <a:bodyPr/>
          <a:lstStyle/>
          <a:p>
            <a:pPr eaLnBrk="1" hangingPunct="1"/>
            <a:r>
              <a:rPr lang="en-US" altLang="en-US" dirty="0"/>
              <a:t>“Conscience” literally means “joint-knowledge” (Thayer’s Greek Lexicon). Conscience judges  our actions, thoughts and motives.</a:t>
            </a:r>
          </a:p>
          <a:p>
            <a:pPr lvl="1" eaLnBrk="1" hangingPunct="1"/>
            <a:r>
              <a:rPr lang="en-US" altLang="en-US" dirty="0"/>
              <a:t>Romans 2:14-15  (Indeed, when Gentiles, who do not have the law, do by nature things required by the law, they are a law for themselves, even though they do not have the law,  </a:t>
            </a:r>
            <a:r>
              <a:rPr lang="en-US" altLang="en-US" baseline="30000" dirty="0"/>
              <a:t>15</a:t>
            </a:r>
            <a:r>
              <a:rPr lang="en-US" altLang="en-US" dirty="0"/>
              <a:t>since they show that the requirements of the law are written on their hearts, their consciences also bearing witness, and their thoughts now accusing, now even defending them.) </a:t>
            </a:r>
          </a:p>
        </p:txBody>
      </p:sp>
      <p:sp>
        <p:nvSpPr>
          <p:cNvPr id="55300" name="Slide Number Placeholder 3">
            <a:extLst>
              <a:ext uri="{FF2B5EF4-FFF2-40B4-BE49-F238E27FC236}">
                <a16:creationId xmlns:a16="http://schemas.microsoft.com/office/drawing/2014/main" id="{C10CD05D-44BD-4541-BCA9-D29E372AEC5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E74AEA98-7591-4458-8ED7-143072B5306A}" type="slidenum">
              <a:rPr lang="en-US" altLang="en-US" sz="1400">
                <a:solidFill>
                  <a:schemeClr val="tx1"/>
                </a:solidFill>
              </a:rPr>
              <a:pPr>
                <a:spcBef>
                  <a:spcPct val="0"/>
                </a:spcBef>
                <a:buFontTx/>
                <a:buNone/>
              </a:pPr>
              <a:t>52</a:t>
            </a:fld>
            <a:endParaRPr lang="en-US" altLang="en-US" sz="1400">
              <a:solidFill>
                <a:schemeClr val="tx1"/>
              </a:solidFill>
            </a:endParaRPr>
          </a:p>
        </p:txBody>
      </p:sp>
    </p:spTree>
    <p:extLst>
      <p:ext uri="{BB962C8B-B14F-4D97-AF65-F5344CB8AC3E}">
        <p14:creationId xmlns:p14="http://schemas.microsoft.com/office/powerpoint/2010/main" val="22155819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F11ABC2C-3DC7-4FF5-963C-0794F06BC975}"/>
              </a:ext>
            </a:extLst>
          </p:cNvPr>
          <p:cNvSpPr>
            <a:spLocks noGrp="1"/>
          </p:cNvSpPr>
          <p:nvPr>
            <p:ph type="title"/>
          </p:nvPr>
        </p:nvSpPr>
        <p:spPr/>
        <p:txBody>
          <a:bodyPr/>
          <a:lstStyle/>
          <a:p>
            <a:pPr eaLnBrk="1" hangingPunct="1"/>
            <a:r>
              <a:rPr lang="en-US" altLang="en-US" sz="2800"/>
              <a:t>Necessity of an Accurate Conscience</a:t>
            </a:r>
          </a:p>
        </p:txBody>
      </p:sp>
      <p:sp>
        <p:nvSpPr>
          <p:cNvPr id="56323" name="Content Placeholder 2">
            <a:extLst>
              <a:ext uri="{FF2B5EF4-FFF2-40B4-BE49-F238E27FC236}">
                <a16:creationId xmlns:a16="http://schemas.microsoft.com/office/drawing/2014/main" id="{9D18EBDF-E2FC-49AD-88B8-5A79C4A0D30A}"/>
              </a:ext>
            </a:extLst>
          </p:cNvPr>
          <p:cNvSpPr>
            <a:spLocks noGrp="1"/>
          </p:cNvSpPr>
          <p:nvPr>
            <p:ph idx="1"/>
          </p:nvPr>
        </p:nvSpPr>
        <p:spPr>
          <a:xfrm>
            <a:off x="1066800" y="1600201"/>
            <a:ext cx="10058400" cy="4525963"/>
          </a:xfrm>
        </p:spPr>
        <p:txBody>
          <a:bodyPr/>
          <a:lstStyle/>
          <a:p>
            <a:pPr eaLnBrk="1" hangingPunct="1"/>
            <a:r>
              <a:rPr lang="en-US" altLang="en-US" dirty="0"/>
              <a:t>Our conscience approves or disapproves of what we do. It should be calibrated by the distinctions of the word of God. However, it's possible for the conscience of a Christian to be wrong. </a:t>
            </a:r>
          </a:p>
          <a:p>
            <a:pPr lvl="1" eaLnBrk="1" hangingPunct="1"/>
            <a:r>
              <a:rPr lang="en-US" altLang="en-US" dirty="0"/>
              <a:t>Matthew 6:22-23  "The eye is the lamp of the body. If your eyes are good, your whole body will be full of light.  </a:t>
            </a:r>
            <a:r>
              <a:rPr lang="en-US" altLang="en-US" baseline="30000" dirty="0"/>
              <a:t>23</a:t>
            </a:r>
            <a:r>
              <a:rPr lang="en-US" altLang="en-US" dirty="0"/>
              <a:t>But if your eyes are bad, your whole body will be full of darkness. If then the light within you is darkness, how great is that darkness!”</a:t>
            </a:r>
          </a:p>
        </p:txBody>
      </p:sp>
      <p:sp>
        <p:nvSpPr>
          <p:cNvPr id="56324" name="Slide Number Placeholder 3">
            <a:extLst>
              <a:ext uri="{FF2B5EF4-FFF2-40B4-BE49-F238E27FC236}">
                <a16:creationId xmlns:a16="http://schemas.microsoft.com/office/drawing/2014/main" id="{07A68551-6585-446C-974C-95B07C7AFE5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F0842E96-0657-42CF-913E-A0C903213327}" type="slidenum">
              <a:rPr lang="en-US" altLang="en-US" sz="1400">
                <a:solidFill>
                  <a:schemeClr val="tx1"/>
                </a:solidFill>
              </a:rPr>
              <a:pPr>
                <a:spcBef>
                  <a:spcPct val="0"/>
                </a:spcBef>
                <a:buFontTx/>
                <a:buNone/>
              </a:pPr>
              <a:t>53</a:t>
            </a:fld>
            <a:endParaRPr lang="en-US" altLang="en-US" sz="1400">
              <a:solidFill>
                <a:schemeClr val="tx1"/>
              </a:solidFill>
            </a:endParaRPr>
          </a:p>
        </p:txBody>
      </p:sp>
    </p:spTree>
    <p:extLst>
      <p:ext uri="{BB962C8B-B14F-4D97-AF65-F5344CB8AC3E}">
        <p14:creationId xmlns:p14="http://schemas.microsoft.com/office/powerpoint/2010/main" val="20239755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22DDE570-8A9F-4041-9A98-0FE7A1B6FE83}"/>
              </a:ext>
            </a:extLst>
          </p:cNvPr>
          <p:cNvSpPr>
            <a:spLocks noGrp="1"/>
          </p:cNvSpPr>
          <p:nvPr>
            <p:ph type="title"/>
          </p:nvPr>
        </p:nvSpPr>
        <p:spPr/>
        <p:txBody>
          <a:bodyPr/>
          <a:lstStyle/>
          <a:p>
            <a:pPr eaLnBrk="1" hangingPunct="1"/>
            <a:r>
              <a:rPr lang="en-US" altLang="en-US" sz="2800"/>
              <a:t>Serving Idols Clouds the Conscience</a:t>
            </a:r>
          </a:p>
        </p:txBody>
      </p:sp>
      <p:sp>
        <p:nvSpPr>
          <p:cNvPr id="57347" name="Content Placeholder 2">
            <a:extLst>
              <a:ext uri="{FF2B5EF4-FFF2-40B4-BE49-F238E27FC236}">
                <a16:creationId xmlns:a16="http://schemas.microsoft.com/office/drawing/2014/main" id="{CE4F5718-A291-496F-9755-A2D8F8C66AC3}"/>
              </a:ext>
            </a:extLst>
          </p:cNvPr>
          <p:cNvSpPr>
            <a:spLocks noGrp="1"/>
          </p:cNvSpPr>
          <p:nvPr>
            <p:ph idx="1"/>
          </p:nvPr>
        </p:nvSpPr>
        <p:spPr>
          <a:xfrm>
            <a:off x="1066800" y="1600201"/>
            <a:ext cx="10058400" cy="4525963"/>
          </a:xfrm>
        </p:spPr>
        <p:txBody>
          <a:bodyPr/>
          <a:lstStyle/>
          <a:p>
            <a:pPr eaLnBrk="1" hangingPunct="1"/>
            <a:r>
              <a:rPr lang="en-US" altLang="en-US" dirty="0"/>
              <a:t>The context of Matt. 6:22-23 is trying to serve both God and money. </a:t>
            </a:r>
          </a:p>
          <a:p>
            <a:pPr lvl="1" eaLnBrk="1" hangingPunct="1"/>
            <a:r>
              <a:rPr lang="en-US" altLang="en-US" dirty="0"/>
              <a:t>Whenever we serve the creation instead of the Creator, our conscience is darkened. If our conscience is deficient, all our moral judgments are off. We can possibly begin to approve homosexuality, for example, as many professing Christians have done. Love of money can lead to abandonment of the faith (1 Tim. 6:10).</a:t>
            </a:r>
          </a:p>
        </p:txBody>
      </p:sp>
      <p:sp>
        <p:nvSpPr>
          <p:cNvPr id="57348" name="Slide Number Placeholder 3">
            <a:extLst>
              <a:ext uri="{FF2B5EF4-FFF2-40B4-BE49-F238E27FC236}">
                <a16:creationId xmlns:a16="http://schemas.microsoft.com/office/drawing/2014/main" id="{BC11EE75-26ED-4F65-B872-407E8DD77A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8386C731-8983-4108-961C-737920A3547F}" type="slidenum">
              <a:rPr lang="en-US" altLang="en-US" sz="1400">
                <a:solidFill>
                  <a:schemeClr val="tx1"/>
                </a:solidFill>
              </a:rPr>
              <a:pPr>
                <a:spcBef>
                  <a:spcPct val="0"/>
                </a:spcBef>
                <a:buFontTx/>
                <a:buNone/>
              </a:pPr>
              <a:t>54</a:t>
            </a:fld>
            <a:endParaRPr lang="en-US" altLang="en-US" sz="1400">
              <a:solidFill>
                <a:schemeClr val="tx1"/>
              </a:solidFill>
            </a:endParaRPr>
          </a:p>
        </p:txBody>
      </p:sp>
    </p:spTree>
    <p:extLst>
      <p:ext uri="{BB962C8B-B14F-4D97-AF65-F5344CB8AC3E}">
        <p14:creationId xmlns:p14="http://schemas.microsoft.com/office/powerpoint/2010/main" val="36502574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18F13D8C-D406-4902-9FB0-AD51DEA2EB68}"/>
              </a:ext>
            </a:extLst>
          </p:cNvPr>
          <p:cNvSpPr>
            <a:spLocks noGrp="1"/>
          </p:cNvSpPr>
          <p:nvPr>
            <p:ph type="title"/>
          </p:nvPr>
        </p:nvSpPr>
        <p:spPr/>
        <p:txBody>
          <a:bodyPr/>
          <a:lstStyle/>
          <a:p>
            <a:pPr eaLnBrk="1" hangingPunct="1"/>
            <a:r>
              <a:rPr lang="en-US" altLang="en-US"/>
              <a:t>Recalibrating Our Conscience</a:t>
            </a:r>
          </a:p>
        </p:txBody>
      </p:sp>
      <p:sp>
        <p:nvSpPr>
          <p:cNvPr id="58371" name="Content Placeholder 2">
            <a:extLst>
              <a:ext uri="{FF2B5EF4-FFF2-40B4-BE49-F238E27FC236}">
                <a16:creationId xmlns:a16="http://schemas.microsoft.com/office/drawing/2014/main" id="{A76DA1FC-0047-49BB-A5B5-8A61E694C346}"/>
              </a:ext>
            </a:extLst>
          </p:cNvPr>
          <p:cNvSpPr>
            <a:spLocks noGrp="1"/>
          </p:cNvSpPr>
          <p:nvPr>
            <p:ph idx="1"/>
          </p:nvPr>
        </p:nvSpPr>
        <p:spPr>
          <a:xfrm>
            <a:off x="1143000" y="1981200"/>
            <a:ext cx="9982200" cy="4267200"/>
          </a:xfrm>
        </p:spPr>
        <p:txBody>
          <a:bodyPr/>
          <a:lstStyle/>
          <a:p>
            <a:pPr eaLnBrk="1" hangingPunct="1"/>
            <a:r>
              <a:rPr lang="en-US" altLang="en-US" sz="2400" dirty="0"/>
              <a:t>The Word of God can supernaturally penetrate and show us the truth.</a:t>
            </a:r>
          </a:p>
          <a:p>
            <a:pPr lvl="1" eaLnBrk="1" hangingPunct="1"/>
            <a:r>
              <a:rPr lang="en-US" altLang="en-US" dirty="0"/>
              <a:t>Hebrews 4:12  For the word of God is living and active. Sharper than any double-edged sword, it penetrates even to dividing soul and spirit, joints and marrow; it judges the thoughts and attitudes of the heart.</a:t>
            </a:r>
          </a:p>
          <a:p>
            <a:pPr eaLnBrk="1" hangingPunct="1"/>
            <a:r>
              <a:rPr lang="en-US" altLang="en-US" sz="2400" dirty="0"/>
              <a:t>We can repent of known sin, regardless of cost, and ask God to search our heart to reveal our sin (Ps. 51:1-7; 139:23-24).</a:t>
            </a:r>
          </a:p>
          <a:p>
            <a:pPr eaLnBrk="1" hangingPunct="1"/>
            <a:r>
              <a:rPr lang="en-US" altLang="en-US" sz="2400" dirty="0"/>
              <a:t>We can allow others to come close enough to know us. We can take down the “No Hunting” signs surrounding our life (Joe </a:t>
            </a:r>
            <a:r>
              <a:rPr lang="en-US" altLang="en-US" sz="2400" dirty="0" err="1"/>
              <a:t>Novenson</a:t>
            </a:r>
            <a:r>
              <a:rPr lang="en-US" altLang="en-US" sz="2400" dirty="0"/>
              <a:t>).</a:t>
            </a:r>
          </a:p>
          <a:p>
            <a:pPr eaLnBrk="1" hangingPunct="1"/>
            <a:r>
              <a:rPr lang="en-US" altLang="en-US" sz="2400" dirty="0"/>
              <a:t>We can love those who rebuke us (Prov. 9:8).</a:t>
            </a:r>
          </a:p>
        </p:txBody>
      </p:sp>
      <p:sp>
        <p:nvSpPr>
          <p:cNvPr id="58372" name="Slide Number Placeholder 3">
            <a:extLst>
              <a:ext uri="{FF2B5EF4-FFF2-40B4-BE49-F238E27FC236}">
                <a16:creationId xmlns:a16="http://schemas.microsoft.com/office/drawing/2014/main" id="{E1F97385-3FE2-403B-B765-748390205BF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r>
              <a:rPr lang="en-US" altLang="en-US" sz="1400">
                <a:solidFill>
                  <a:schemeClr val="tx1"/>
                </a:solidFill>
              </a:rPr>
              <a:t>END       </a:t>
            </a:r>
            <a:fld id="{C33BE90D-8C05-49A8-8BB1-38D438B76394}" type="slidenum">
              <a:rPr lang="en-US" altLang="en-US" sz="1400">
                <a:solidFill>
                  <a:schemeClr val="tx1"/>
                </a:solidFill>
              </a:rPr>
              <a:pPr>
                <a:spcBef>
                  <a:spcPct val="0"/>
                </a:spcBef>
                <a:buFontTx/>
                <a:buNone/>
              </a:pPr>
              <a:t>55</a:t>
            </a:fld>
            <a:endParaRPr lang="en-US" altLang="en-US" sz="1400">
              <a:solidFill>
                <a:schemeClr val="tx1"/>
              </a:solidFill>
            </a:endParaRPr>
          </a:p>
        </p:txBody>
      </p:sp>
    </p:spTree>
    <p:extLst>
      <p:ext uri="{BB962C8B-B14F-4D97-AF65-F5344CB8AC3E}">
        <p14:creationId xmlns:p14="http://schemas.microsoft.com/office/powerpoint/2010/main" val="208117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ADD425CE-B6D1-47B1-BCB3-6D69F6C88D34}"/>
              </a:ext>
            </a:extLst>
          </p:cNvPr>
          <p:cNvSpPr>
            <a:spLocks noGrp="1"/>
          </p:cNvSpPr>
          <p:nvPr>
            <p:ph type="title"/>
          </p:nvPr>
        </p:nvSpPr>
        <p:spPr/>
        <p:txBody>
          <a:bodyPr/>
          <a:lstStyle/>
          <a:p>
            <a:pPr eaLnBrk="1" hangingPunct="1"/>
            <a:r>
              <a:rPr lang="en-US" altLang="en-US"/>
              <a:t>New Testament assumptions:</a:t>
            </a:r>
          </a:p>
        </p:txBody>
      </p:sp>
      <p:sp>
        <p:nvSpPr>
          <p:cNvPr id="8195" name="Content Placeholder 2">
            <a:extLst>
              <a:ext uri="{FF2B5EF4-FFF2-40B4-BE49-F238E27FC236}">
                <a16:creationId xmlns:a16="http://schemas.microsoft.com/office/drawing/2014/main" id="{7D8F9AA6-1E0B-4CF8-86B4-7CF4DFE1F67F}"/>
              </a:ext>
            </a:extLst>
          </p:cNvPr>
          <p:cNvSpPr>
            <a:spLocks noGrp="1"/>
          </p:cNvSpPr>
          <p:nvPr>
            <p:ph idx="1"/>
          </p:nvPr>
        </p:nvSpPr>
        <p:spPr>
          <a:xfrm>
            <a:off x="1143000" y="1600201"/>
            <a:ext cx="9982200" cy="4525963"/>
          </a:xfrm>
        </p:spPr>
        <p:txBody>
          <a:bodyPr/>
          <a:lstStyle/>
          <a:p>
            <a:pPr eaLnBrk="1" hangingPunct="1"/>
            <a:r>
              <a:rPr lang="en-US" altLang="en-US" dirty="0"/>
              <a:t>Christians should not only understand what is good, but do what is good (mind to hand). </a:t>
            </a:r>
          </a:p>
          <a:p>
            <a:pPr lvl="1" eaLnBrk="1" hangingPunct="1"/>
            <a:r>
              <a:rPr lang="en-US" altLang="en-US" dirty="0"/>
              <a:t>God, being good (Mark 10:18), defines the good. It flows from His being.</a:t>
            </a:r>
          </a:p>
          <a:p>
            <a:pPr eaLnBrk="1" hangingPunct="1"/>
            <a:r>
              <a:rPr lang="en-US" altLang="en-US" dirty="0"/>
              <a:t>It’s possible to learn what pleases God.</a:t>
            </a:r>
          </a:p>
          <a:p>
            <a:pPr lvl="1" eaLnBrk="1" hangingPunct="1"/>
            <a:r>
              <a:rPr lang="en-US" altLang="en-US" dirty="0"/>
              <a:t>NAS Ephesians 5:10 “trying to learn what is pleasing to the Lord.”</a:t>
            </a:r>
          </a:p>
          <a:p>
            <a:pPr eaLnBrk="1" hangingPunct="1"/>
            <a:r>
              <a:rPr lang="en-US" altLang="en-US" dirty="0"/>
              <a:t>Some Christians can discern good and evil better than others—they are wiser.</a:t>
            </a:r>
          </a:p>
          <a:p>
            <a:pPr lvl="1" eaLnBrk="1" hangingPunct="1"/>
            <a:r>
              <a:rPr lang="en-US" altLang="en-US" dirty="0"/>
              <a:t>Christians are to advance in that knowledge.</a:t>
            </a:r>
          </a:p>
          <a:p>
            <a:pPr lvl="1" eaLnBrk="1" hangingPunct="1"/>
            <a:r>
              <a:rPr lang="en-US" altLang="en-US" dirty="0"/>
              <a:t>The more immoral, the less mature is a believer.</a:t>
            </a:r>
          </a:p>
          <a:p>
            <a:pPr lvl="1" eaLnBrk="1" hangingPunct="1"/>
            <a:endParaRPr lang="en-US" altLang="en-US" dirty="0"/>
          </a:p>
        </p:txBody>
      </p:sp>
      <p:sp>
        <p:nvSpPr>
          <p:cNvPr id="8196" name="Slide Number Placeholder 3">
            <a:extLst>
              <a:ext uri="{FF2B5EF4-FFF2-40B4-BE49-F238E27FC236}">
                <a16:creationId xmlns:a16="http://schemas.microsoft.com/office/drawing/2014/main" id="{BCAE678B-1930-44EF-BA20-7D4836CE066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274DF2A2-899E-4167-96A6-959FE19BE589}" type="slidenum">
              <a:rPr lang="en-US" altLang="en-US" sz="1400">
                <a:solidFill>
                  <a:schemeClr val="tx1"/>
                </a:solidFill>
              </a:rPr>
              <a:pPr>
                <a:spcBef>
                  <a:spcPct val="0"/>
                </a:spcBef>
                <a:buFontTx/>
                <a:buNone/>
              </a:pPr>
              <a:t>6</a:t>
            </a:fld>
            <a:endParaRPr lang="en-US" altLang="en-US" sz="1400">
              <a:solidFill>
                <a:schemeClr val="tx1"/>
              </a:solidFill>
            </a:endParaRPr>
          </a:p>
        </p:txBody>
      </p:sp>
    </p:spTree>
    <p:extLst>
      <p:ext uri="{BB962C8B-B14F-4D97-AF65-F5344CB8AC3E}">
        <p14:creationId xmlns:p14="http://schemas.microsoft.com/office/powerpoint/2010/main" val="3884683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26CBC84-CC47-459A-B951-BB5B5E648731}"/>
              </a:ext>
            </a:extLst>
          </p:cNvPr>
          <p:cNvSpPr>
            <a:spLocks noGrp="1"/>
          </p:cNvSpPr>
          <p:nvPr>
            <p:ph type="title"/>
          </p:nvPr>
        </p:nvSpPr>
        <p:spPr/>
        <p:txBody>
          <a:bodyPr/>
          <a:lstStyle/>
          <a:p>
            <a:pPr eaLnBrk="1" hangingPunct="1"/>
            <a:r>
              <a:rPr lang="en-US" altLang="en-US"/>
              <a:t>New Testament assumptions:</a:t>
            </a:r>
          </a:p>
        </p:txBody>
      </p:sp>
      <p:sp>
        <p:nvSpPr>
          <p:cNvPr id="9219" name="Content Placeholder 2">
            <a:extLst>
              <a:ext uri="{FF2B5EF4-FFF2-40B4-BE49-F238E27FC236}">
                <a16:creationId xmlns:a16="http://schemas.microsoft.com/office/drawing/2014/main" id="{E0005B13-1E96-40E2-9BE0-AEA70DA4C024}"/>
              </a:ext>
            </a:extLst>
          </p:cNvPr>
          <p:cNvSpPr>
            <a:spLocks noGrp="1"/>
          </p:cNvSpPr>
          <p:nvPr>
            <p:ph idx="1"/>
          </p:nvPr>
        </p:nvSpPr>
        <p:spPr>
          <a:xfrm>
            <a:off x="1066800" y="1600201"/>
            <a:ext cx="10058400" cy="4525963"/>
          </a:xfrm>
        </p:spPr>
        <p:txBody>
          <a:bodyPr/>
          <a:lstStyle/>
          <a:p>
            <a:pPr eaLnBrk="1" hangingPunct="1"/>
            <a:r>
              <a:rPr lang="en-US" altLang="en-US" dirty="0"/>
              <a:t>Our moral/ethical behavior indicates whether or not we in fact have a relationship to God.</a:t>
            </a:r>
          </a:p>
          <a:p>
            <a:pPr lvl="1" eaLnBrk="1" hangingPunct="1"/>
            <a:r>
              <a:rPr lang="en-US" altLang="en-US" dirty="0"/>
              <a:t>3 John 1:11b “Anyone who does what is good is from God. Anyone who does what is evil has not seen God.”</a:t>
            </a:r>
          </a:p>
          <a:p>
            <a:pPr lvl="1" eaLnBrk="1" hangingPunct="1"/>
            <a:r>
              <a:rPr lang="en-US" altLang="en-US" dirty="0"/>
              <a:t>Rejection of the truth likely leads to evil—not to moral neutrality (Rom. 2:8).</a:t>
            </a:r>
          </a:p>
          <a:p>
            <a:pPr eaLnBrk="1" hangingPunct="1"/>
            <a:r>
              <a:rPr lang="en-US" altLang="en-US" dirty="0"/>
              <a:t>Our morality exposes our theology.</a:t>
            </a:r>
          </a:p>
          <a:p>
            <a:pPr lvl="1" eaLnBrk="1" hangingPunct="1"/>
            <a:r>
              <a:rPr lang="en-US" altLang="en-US" dirty="0"/>
              <a:t>Does God see, or care, or reward or chasten?</a:t>
            </a:r>
          </a:p>
          <a:p>
            <a:pPr lvl="1" eaLnBrk="1" hangingPunct="1"/>
            <a:r>
              <a:rPr lang="en-US" altLang="en-US" dirty="0"/>
              <a:t>Do idols usurp the place of God?</a:t>
            </a:r>
          </a:p>
          <a:p>
            <a:pPr lvl="1" eaLnBrk="1" hangingPunct="1"/>
            <a:endParaRPr lang="en-US" altLang="en-US" dirty="0"/>
          </a:p>
        </p:txBody>
      </p:sp>
      <p:sp>
        <p:nvSpPr>
          <p:cNvPr id="9220" name="Slide Number Placeholder 3">
            <a:extLst>
              <a:ext uri="{FF2B5EF4-FFF2-40B4-BE49-F238E27FC236}">
                <a16:creationId xmlns:a16="http://schemas.microsoft.com/office/drawing/2014/main" id="{B4BCBDD5-2B9D-4A57-B7FE-F628B12730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007C66F3-D5ED-4C61-9C76-65CA76112948}" type="slidenum">
              <a:rPr lang="en-US" altLang="en-US" sz="1400">
                <a:solidFill>
                  <a:schemeClr val="tx1"/>
                </a:solidFill>
              </a:rPr>
              <a:pPr>
                <a:spcBef>
                  <a:spcPct val="0"/>
                </a:spcBef>
                <a:buFontTx/>
                <a:buNone/>
              </a:pPr>
              <a:t>7</a:t>
            </a:fld>
            <a:endParaRPr lang="en-US" altLang="en-US" sz="1400">
              <a:solidFill>
                <a:schemeClr val="tx1"/>
              </a:solidFill>
            </a:endParaRPr>
          </a:p>
        </p:txBody>
      </p:sp>
    </p:spTree>
    <p:extLst>
      <p:ext uri="{BB962C8B-B14F-4D97-AF65-F5344CB8AC3E}">
        <p14:creationId xmlns:p14="http://schemas.microsoft.com/office/powerpoint/2010/main" val="62773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1170F3F1-4EF0-4885-A1B0-14065D4C9EB5}"/>
              </a:ext>
            </a:extLst>
          </p:cNvPr>
          <p:cNvSpPr>
            <a:spLocks noGrp="1"/>
          </p:cNvSpPr>
          <p:nvPr>
            <p:ph type="title"/>
          </p:nvPr>
        </p:nvSpPr>
        <p:spPr/>
        <p:txBody>
          <a:bodyPr/>
          <a:lstStyle/>
          <a:p>
            <a:pPr eaLnBrk="1" hangingPunct="1"/>
            <a:r>
              <a:rPr lang="en-US" altLang="en-US"/>
              <a:t>New Testament assumptions:</a:t>
            </a:r>
          </a:p>
        </p:txBody>
      </p:sp>
      <p:sp>
        <p:nvSpPr>
          <p:cNvPr id="10243" name="Content Placeholder 2">
            <a:extLst>
              <a:ext uri="{FF2B5EF4-FFF2-40B4-BE49-F238E27FC236}">
                <a16:creationId xmlns:a16="http://schemas.microsoft.com/office/drawing/2014/main" id="{632B1C47-8BF4-4171-A3C6-B7BF8B41F75D}"/>
              </a:ext>
            </a:extLst>
          </p:cNvPr>
          <p:cNvSpPr>
            <a:spLocks noGrp="1"/>
          </p:cNvSpPr>
          <p:nvPr>
            <p:ph idx="1"/>
          </p:nvPr>
        </p:nvSpPr>
        <p:spPr>
          <a:xfrm>
            <a:off x="1066800" y="1600201"/>
            <a:ext cx="10058400" cy="4525963"/>
          </a:xfrm>
        </p:spPr>
        <p:txBody>
          <a:bodyPr/>
          <a:lstStyle/>
          <a:p>
            <a:pPr eaLnBrk="1" hangingPunct="1"/>
            <a:r>
              <a:rPr lang="en-US" altLang="en-US" dirty="0"/>
              <a:t>Christians aren’t determined by the world’s patterns, but can have renewed minds—leading to understanding God’s will.</a:t>
            </a:r>
          </a:p>
          <a:p>
            <a:pPr lvl="1" eaLnBrk="1" hangingPunct="1"/>
            <a:r>
              <a:rPr lang="en-US" altLang="en-US" dirty="0"/>
              <a:t>Romans 12:2 Do not conform any longer to the pattern of this world, but be transformed by the renewing of your mind. Then you will be able to test and approve what God's will is-- his good, pleasing and perfect will.</a:t>
            </a:r>
          </a:p>
          <a:p>
            <a:pPr lvl="1" eaLnBrk="1" hangingPunct="1"/>
            <a:r>
              <a:rPr lang="en-US" altLang="en-US" dirty="0"/>
              <a:t>“Ethos” in the NT is usually translated “custom”, but in 1 Cor. 15:33 is translated “character” or “morals”.</a:t>
            </a:r>
          </a:p>
          <a:p>
            <a:pPr lvl="2" eaLnBrk="1" hangingPunct="1"/>
            <a:r>
              <a:rPr lang="en-US" altLang="en-US" dirty="0"/>
              <a:t>We can follow local custom, unless it contradicts biblical principle.</a:t>
            </a:r>
          </a:p>
          <a:p>
            <a:pPr lvl="1" eaLnBrk="1" hangingPunct="1"/>
            <a:endParaRPr lang="en-US" altLang="en-US" dirty="0"/>
          </a:p>
          <a:p>
            <a:pPr lvl="1" eaLnBrk="1" hangingPunct="1"/>
            <a:endParaRPr lang="en-US" altLang="en-US" dirty="0"/>
          </a:p>
        </p:txBody>
      </p:sp>
      <p:sp>
        <p:nvSpPr>
          <p:cNvPr id="10244" name="Slide Number Placeholder 3">
            <a:extLst>
              <a:ext uri="{FF2B5EF4-FFF2-40B4-BE49-F238E27FC236}">
                <a16:creationId xmlns:a16="http://schemas.microsoft.com/office/drawing/2014/main" id="{0FA314DD-6AD0-4CF8-B4C9-2C44AD8647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DFE415DC-DFE0-4C25-B090-4DA8BA709C7F}" type="slidenum">
              <a:rPr lang="en-US" altLang="en-US" sz="1400">
                <a:solidFill>
                  <a:schemeClr val="tx1"/>
                </a:solidFill>
              </a:rPr>
              <a:pPr>
                <a:spcBef>
                  <a:spcPct val="0"/>
                </a:spcBef>
                <a:buFontTx/>
                <a:buNone/>
              </a:pPr>
              <a:t>8</a:t>
            </a:fld>
            <a:endParaRPr lang="en-US" altLang="en-US" sz="1400">
              <a:solidFill>
                <a:schemeClr val="tx1"/>
              </a:solidFill>
            </a:endParaRPr>
          </a:p>
        </p:txBody>
      </p:sp>
    </p:spTree>
    <p:extLst>
      <p:ext uri="{BB962C8B-B14F-4D97-AF65-F5344CB8AC3E}">
        <p14:creationId xmlns:p14="http://schemas.microsoft.com/office/powerpoint/2010/main" val="3889338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E2B12FC-4D6D-4265-883A-F5A1AE663DE9}"/>
              </a:ext>
            </a:extLst>
          </p:cNvPr>
          <p:cNvSpPr>
            <a:spLocks noGrp="1"/>
          </p:cNvSpPr>
          <p:nvPr>
            <p:ph type="title"/>
          </p:nvPr>
        </p:nvSpPr>
        <p:spPr/>
        <p:txBody>
          <a:bodyPr/>
          <a:lstStyle/>
          <a:p>
            <a:pPr eaLnBrk="1" hangingPunct="1"/>
            <a:r>
              <a:rPr lang="en-US" altLang="en-US"/>
              <a:t>New Testament assumptions:</a:t>
            </a:r>
          </a:p>
        </p:txBody>
      </p:sp>
      <p:sp>
        <p:nvSpPr>
          <p:cNvPr id="11267" name="Content Placeholder 2">
            <a:extLst>
              <a:ext uri="{FF2B5EF4-FFF2-40B4-BE49-F238E27FC236}">
                <a16:creationId xmlns:a16="http://schemas.microsoft.com/office/drawing/2014/main" id="{2B266CB8-2696-4E40-836F-B63AC37D5F5B}"/>
              </a:ext>
            </a:extLst>
          </p:cNvPr>
          <p:cNvSpPr>
            <a:spLocks noGrp="1"/>
          </p:cNvSpPr>
          <p:nvPr>
            <p:ph idx="1"/>
          </p:nvPr>
        </p:nvSpPr>
        <p:spPr>
          <a:xfrm>
            <a:off x="1066800" y="1600200"/>
            <a:ext cx="10058400" cy="4876800"/>
          </a:xfrm>
        </p:spPr>
        <p:txBody>
          <a:bodyPr/>
          <a:lstStyle/>
          <a:p>
            <a:pPr eaLnBrk="1" hangingPunct="1"/>
            <a:r>
              <a:rPr lang="en-US" altLang="en-US" dirty="0"/>
              <a:t>What God wills is good and perfect, because He is good  (Mk. 10:18) and perfect (Matt. 5:48). He defines goodness and perfection (saving unending speculation).</a:t>
            </a:r>
          </a:p>
          <a:p>
            <a:pPr lvl="1" eaLnBrk="1" hangingPunct="1"/>
            <a:r>
              <a:rPr lang="en-US" altLang="en-US" dirty="0"/>
              <a:t>From His character , He does good. Gen. 1:31  God saw all that he had made, and it was very good.</a:t>
            </a:r>
          </a:p>
          <a:p>
            <a:pPr lvl="2" eaLnBrk="1" hangingPunct="1"/>
            <a:r>
              <a:rPr lang="en-US" altLang="en-US" dirty="0"/>
              <a:t>“Good is the most comprehensive term for what human beings ought to be and do. The biblical ethic is distinctive in that it identifies the good with the revealed will of God. In the great summary declaration of the prophet Micah: “He has showed you, O man, what is good. And what does the LORD Require of you? To act justly and /to love mercy and to walk humbly with your God.” (Micah 6:8). </a:t>
            </a:r>
          </a:p>
          <a:p>
            <a:pPr lvl="2" eaLnBrk="1" hangingPunct="1"/>
            <a:r>
              <a:rPr lang="en-US" altLang="en-US" dirty="0"/>
              <a:t>David Clyde Jones, Biblical Christian Ethics,, ISBN: 0801052289, pp. 13-14</a:t>
            </a:r>
          </a:p>
          <a:p>
            <a:pPr lvl="1" eaLnBrk="1" hangingPunct="1"/>
            <a:endParaRPr lang="en-US" altLang="en-US" dirty="0"/>
          </a:p>
          <a:p>
            <a:pPr lvl="1" eaLnBrk="1" hangingPunct="1"/>
            <a:endParaRPr lang="en-US" altLang="en-US" dirty="0"/>
          </a:p>
        </p:txBody>
      </p:sp>
      <p:sp>
        <p:nvSpPr>
          <p:cNvPr id="11268" name="Slide Number Placeholder 3">
            <a:extLst>
              <a:ext uri="{FF2B5EF4-FFF2-40B4-BE49-F238E27FC236}">
                <a16:creationId xmlns:a16="http://schemas.microsoft.com/office/drawing/2014/main" id="{33F10D2A-6956-4BFC-8D23-084918A932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800">
                <a:solidFill>
                  <a:srgbClr val="4A2500"/>
                </a:solidFill>
                <a:latin typeface="Arial" panose="020B0604020202020204" pitchFamily="34" charset="0"/>
              </a:defRPr>
            </a:lvl1pPr>
            <a:lvl2pPr marL="742950" indent="-285750" eaLnBrk="0" hangingPunct="0">
              <a:spcBef>
                <a:spcPct val="20000"/>
              </a:spcBef>
              <a:buChar char="–"/>
              <a:defRPr sz="2000">
                <a:solidFill>
                  <a:srgbClr val="4A2500"/>
                </a:solidFill>
                <a:latin typeface="Arial" panose="020B0604020202020204" pitchFamily="34" charset="0"/>
              </a:defRPr>
            </a:lvl2pPr>
            <a:lvl3pPr marL="1143000" indent="-228600" eaLnBrk="0" hangingPunct="0">
              <a:spcBef>
                <a:spcPct val="20000"/>
              </a:spcBef>
              <a:buChar char="•"/>
              <a:defRPr>
                <a:solidFill>
                  <a:srgbClr val="4A2500"/>
                </a:solidFill>
                <a:latin typeface="Arial" panose="020B0604020202020204" pitchFamily="34" charset="0"/>
              </a:defRPr>
            </a:lvl3pPr>
            <a:lvl4pPr marL="1600200" indent="-228600" eaLnBrk="0" hangingPunct="0">
              <a:spcBef>
                <a:spcPct val="20000"/>
              </a:spcBef>
              <a:buChar char="–"/>
              <a:defRPr sz="1600">
                <a:solidFill>
                  <a:srgbClr val="4A2500"/>
                </a:solidFill>
                <a:latin typeface="Arial" panose="020B0604020202020204" pitchFamily="34" charset="0"/>
              </a:defRPr>
            </a:lvl4pPr>
            <a:lvl5pPr marL="2057400" indent="-228600" eaLnBrk="0" hangingPunct="0">
              <a:spcBef>
                <a:spcPct val="20000"/>
              </a:spcBef>
              <a:buChar char="»"/>
              <a:defRPr sz="1600">
                <a:solidFill>
                  <a:srgbClr val="4A2500"/>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4A2500"/>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4A2500"/>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4A2500"/>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4A2500"/>
                </a:solidFill>
                <a:latin typeface="Arial" panose="020B0604020202020204" pitchFamily="34" charset="0"/>
              </a:defRPr>
            </a:lvl9pPr>
          </a:lstStyle>
          <a:p>
            <a:pPr>
              <a:spcBef>
                <a:spcPct val="0"/>
              </a:spcBef>
              <a:buFontTx/>
              <a:buNone/>
            </a:pPr>
            <a:fld id="{AC88BD01-E0F1-432D-8A79-FF046F501B67}" type="slidenum">
              <a:rPr lang="en-US" altLang="en-US" sz="1400">
                <a:solidFill>
                  <a:schemeClr val="tx1"/>
                </a:solidFill>
              </a:rPr>
              <a:pPr>
                <a:spcBef>
                  <a:spcPct val="0"/>
                </a:spcBef>
                <a:buFontTx/>
                <a:buNone/>
              </a:pPr>
              <a:t>9</a:t>
            </a:fld>
            <a:endParaRPr lang="en-US" altLang="en-US" sz="1400">
              <a:solidFill>
                <a:schemeClr val="tx1"/>
              </a:solidFill>
            </a:endParaRPr>
          </a:p>
        </p:txBody>
      </p:sp>
    </p:spTree>
    <p:extLst>
      <p:ext uri="{BB962C8B-B14F-4D97-AF65-F5344CB8AC3E}">
        <p14:creationId xmlns:p14="http://schemas.microsoft.com/office/powerpoint/2010/main" val="2492638412"/>
      </p:ext>
    </p:extLst>
  </p:cSld>
  <p:clrMapOvr>
    <a:masterClrMapping/>
  </p:clrMapOvr>
</p:sld>
</file>

<file path=ppt/theme/theme1.xml><?xml version="1.0" encoding="utf-8"?>
<a:theme xmlns:a="http://schemas.openxmlformats.org/drawingml/2006/main" name="Woods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5351</Words>
  <Application>Microsoft Office PowerPoint</Application>
  <PresentationFormat>Widescreen</PresentationFormat>
  <Paragraphs>350</Paragraphs>
  <Slides>55</Slides>
  <Notes>55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Arial</vt:lpstr>
      <vt:lpstr>Calibri</vt:lpstr>
      <vt:lpstr>Woods1</vt:lpstr>
      <vt:lpstr>Introduction to Christian Ethics</vt:lpstr>
      <vt:lpstr>Study Goals:</vt:lpstr>
      <vt:lpstr>Why study ethics?</vt:lpstr>
      <vt:lpstr>New Testament assumptions:</vt:lpstr>
      <vt:lpstr>New Testament assumptions:</vt:lpstr>
      <vt:lpstr>New Testament assumptions:</vt:lpstr>
      <vt:lpstr>New Testament assumptions:</vt:lpstr>
      <vt:lpstr>New Testament assumptions:</vt:lpstr>
      <vt:lpstr>New Testament assumptions:</vt:lpstr>
      <vt:lpstr>What does it matter to know good from evil,  if God is gracious?</vt:lpstr>
      <vt:lpstr>Why is it so hard to be and do good?</vt:lpstr>
      <vt:lpstr>Why is it so hard to be and do good?</vt:lpstr>
      <vt:lpstr>The structure of this study</vt:lpstr>
      <vt:lpstr>General Revelation</vt:lpstr>
      <vt:lpstr>General Revelation</vt:lpstr>
      <vt:lpstr>General Revelation</vt:lpstr>
      <vt:lpstr>Eternal Power &amp; Divine Nature</vt:lpstr>
      <vt:lpstr>Revealed in Nature (natural theology)</vt:lpstr>
      <vt:lpstr>Revealed in Nature (natural theology)</vt:lpstr>
      <vt:lpstr>Revealed in Nature (natural theology)</vt:lpstr>
      <vt:lpstr>Physiology</vt:lpstr>
      <vt:lpstr>Sodom and Gomorrah</vt:lpstr>
      <vt:lpstr>Revealed in Nature</vt:lpstr>
      <vt:lpstr>Naturalistic ethics</vt:lpstr>
      <vt:lpstr>Early Greek Naturalism</vt:lpstr>
      <vt:lpstr>Power ethics</vt:lpstr>
      <vt:lpstr>Special Revelation</vt:lpstr>
      <vt:lpstr>Old Testament Ethics</vt:lpstr>
      <vt:lpstr>Ethics from Genesis</vt:lpstr>
      <vt:lpstr>Old Covenant: Mosaic Law</vt:lpstr>
      <vt:lpstr>Superior laws</vt:lpstr>
      <vt:lpstr>India without the 10 Commands</vt:lpstr>
      <vt:lpstr>Prophetic Ethics</vt:lpstr>
      <vt:lpstr>OT Ethical Summary</vt:lpstr>
      <vt:lpstr>New Testament special revelation: Ethics</vt:lpstr>
      <vt:lpstr>The New Covenant</vt:lpstr>
      <vt:lpstr>The Need for a New Ethic</vt:lpstr>
      <vt:lpstr>The Law of Love:  The New Command (John 13:34)</vt:lpstr>
      <vt:lpstr>The Golden Rule</vt:lpstr>
      <vt:lpstr>A Fuller Definition of Love</vt:lpstr>
      <vt:lpstr>An Understandable Ethic</vt:lpstr>
      <vt:lpstr>Moral Maturity</vt:lpstr>
      <vt:lpstr>A Minimal Morality</vt:lpstr>
      <vt:lpstr>Assistance in Moral Discernment</vt:lpstr>
      <vt:lpstr>Making Right Judgments</vt:lpstr>
      <vt:lpstr>Judgments are Required</vt:lpstr>
      <vt:lpstr>Judging by Appearances</vt:lpstr>
      <vt:lpstr>Judging in our Areas of Sin</vt:lpstr>
      <vt:lpstr>Restoring a Christian</vt:lpstr>
      <vt:lpstr>Empathetic Repentence</vt:lpstr>
      <vt:lpstr>Majoring on the Minors</vt:lpstr>
      <vt:lpstr>A Clouded Conscience</vt:lpstr>
      <vt:lpstr>Necessity of an Accurate Conscience</vt:lpstr>
      <vt:lpstr>Serving Idols Clouds the Conscience</vt:lpstr>
      <vt:lpstr>Recalibrating Our Conscience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Christian Ethics</dc:title>
  <dc:creator>Walt Robertson</dc:creator>
  <cp:lastModifiedBy>Walt Robertson</cp:lastModifiedBy>
  <cp:revision>1</cp:revision>
  <dcterms:created xsi:type="dcterms:W3CDTF">2021-02-12T19:31:11Z</dcterms:created>
  <dcterms:modified xsi:type="dcterms:W3CDTF">2021-02-12T19:34:22Z</dcterms:modified>
</cp:coreProperties>
</file>