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57" r:id="rId3"/>
    <p:sldId id="258" r:id="rId4"/>
    <p:sldId id="275" r:id="rId5"/>
    <p:sldId id="271" r:id="rId6"/>
    <p:sldId id="272" r:id="rId7"/>
    <p:sldId id="273" r:id="rId8"/>
    <p:sldId id="274" r:id="rId9"/>
    <p:sldId id="299" r:id="rId10"/>
    <p:sldId id="259" r:id="rId11"/>
    <p:sldId id="260" r:id="rId12"/>
    <p:sldId id="262" r:id="rId13"/>
    <p:sldId id="263" r:id="rId14"/>
    <p:sldId id="264" r:id="rId15"/>
    <p:sldId id="303" r:id="rId16"/>
    <p:sldId id="265" r:id="rId17"/>
    <p:sldId id="266" r:id="rId18"/>
    <p:sldId id="267" r:id="rId19"/>
    <p:sldId id="268" r:id="rId20"/>
    <p:sldId id="270" r:id="rId21"/>
    <p:sldId id="294" r:id="rId22"/>
    <p:sldId id="269" r:id="rId23"/>
    <p:sldId id="277" r:id="rId24"/>
    <p:sldId id="281" r:id="rId25"/>
    <p:sldId id="283" r:id="rId26"/>
    <p:sldId id="284" r:id="rId27"/>
    <p:sldId id="286" r:id="rId28"/>
    <p:sldId id="289" r:id="rId29"/>
    <p:sldId id="287" r:id="rId30"/>
    <p:sldId id="304" r:id="rId31"/>
    <p:sldId id="288" r:id="rId32"/>
    <p:sldId id="290" r:id="rId33"/>
    <p:sldId id="291" r:id="rId34"/>
    <p:sldId id="293" r:id="rId35"/>
    <p:sldId id="295" r:id="rId36"/>
    <p:sldId id="276" r:id="rId37"/>
    <p:sldId id="298" r:id="rId38"/>
    <p:sldId id="3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14"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7AA8B-C6E6-4E2E-88DA-08A1B32A08C3}" type="datetimeFigureOut">
              <a:rPr lang="en-US" smtClean="0"/>
              <a:t>2/13/2021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E5531-0582-4CAE-8A78-D97979E1D4B2}" type="slidenum">
              <a:rPr lang="en-US" smtClean="0"/>
              <a:t>‹#›</a:t>
            </a:fld>
            <a:endParaRPr lang="en-US"/>
          </a:p>
        </p:txBody>
      </p:sp>
    </p:spTree>
    <p:extLst>
      <p:ext uri="{BB962C8B-B14F-4D97-AF65-F5344CB8AC3E}">
        <p14:creationId xmlns:p14="http://schemas.microsoft.com/office/powerpoint/2010/main" val="122859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1</a:t>
            </a:fld>
            <a:endParaRPr lang="en-US"/>
          </a:p>
        </p:txBody>
      </p:sp>
    </p:spTree>
    <p:extLst>
      <p:ext uri="{BB962C8B-B14F-4D97-AF65-F5344CB8AC3E}">
        <p14:creationId xmlns:p14="http://schemas.microsoft.com/office/powerpoint/2010/main" val="49110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10</a:t>
            </a:fld>
            <a:endParaRPr lang="en-US"/>
          </a:p>
        </p:txBody>
      </p:sp>
    </p:spTree>
    <p:extLst>
      <p:ext uri="{BB962C8B-B14F-4D97-AF65-F5344CB8AC3E}">
        <p14:creationId xmlns:p14="http://schemas.microsoft.com/office/powerpoint/2010/main" val="57945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11</a:t>
            </a:fld>
            <a:endParaRPr lang="en-US"/>
          </a:p>
        </p:txBody>
      </p:sp>
    </p:spTree>
    <p:extLst>
      <p:ext uri="{BB962C8B-B14F-4D97-AF65-F5344CB8AC3E}">
        <p14:creationId xmlns:p14="http://schemas.microsoft.com/office/powerpoint/2010/main" val="310870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E5531-0582-4CAE-8A78-D97979E1D4B2}" type="slidenum">
              <a:rPr lang="en-US" smtClean="0"/>
              <a:t>12</a:t>
            </a:fld>
            <a:endParaRPr lang="en-US"/>
          </a:p>
        </p:txBody>
      </p:sp>
    </p:spTree>
    <p:extLst>
      <p:ext uri="{BB962C8B-B14F-4D97-AF65-F5344CB8AC3E}">
        <p14:creationId xmlns:p14="http://schemas.microsoft.com/office/powerpoint/2010/main" val="4256798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13</a:t>
            </a:fld>
            <a:endParaRPr lang="en-US"/>
          </a:p>
        </p:txBody>
      </p:sp>
    </p:spTree>
    <p:extLst>
      <p:ext uri="{BB962C8B-B14F-4D97-AF65-F5344CB8AC3E}">
        <p14:creationId xmlns:p14="http://schemas.microsoft.com/office/powerpoint/2010/main" val="88442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14</a:t>
            </a:fld>
            <a:endParaRPr lang="en-US"/>
          </a:p>
        </p:txBody>
      </p:sp>
    </p:spTree>
    <p:extLst>
      <p:ext uri="{BB962C8B-B14F-4D97-AF65-F5344CB8AC3E}">
        <p14:creationId xmlns:p14="http://schemas.microsoft.com/office/powerpoint/2010/main" val="3393782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15</a:t>
            </a:fld>
            <a:endParaRPr lang="en-US"/>
          </a:p>
        </p:txBody>
      </p:sp>
    </p:spTree>
    <p:extLst>
      <p:ext uri="{BB962C8B-B14F-4D97-AF65-F5344CB8AC3E}">
        <p14:creationId xmlns:p14="http://schemas.microsoft.com/office/powerpoint/2010/main" val="45264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16</a:t>
            </a:fld>
            <a:endParaRPr lang="en-US"/>
          </a:p>
        </p:txBody>
      </p:sp>
    </p:spTree>
    <p:extLst>
      <p:ext uri="{BB962C8B-B14F-4D97-AF65-F5344CB8AC3E}">
        <p14:creationId xmlns:p14="http://schemas.microsoft.com/office/powerpoint/2010/main" val="207247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17</a:t>
            </a:fld>
            <a:endParaRPr lang="en-US"/>
          </a:p>
        </p:txBody>
      </p:sp>
    </p:spTree>
    <p:extLst>
      <p:ext uri="{BB962C8B-B14F-4D97-AF65-F5344CB8AC3E}">
        <p14:creationId xmlns:p14="http://schemas.microsoft.com/office/powerpoint/2010/main" val="701332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18</a:t>
            </a:fld>
            <a:endParaRPr lang="en-US"/>
          </a:p>
        </p:txBody>
      </p:sp>
    </p:spTree>
    <p:extLst>
      <p:ext uri="{BB962C8B-B14F-4D97-AF65-F5344CB8AC3E}">
        <p14:creationId xmlns:p14="http://schemas.microsoft.com/office/powerpoint/2010/main" val="417620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19</a:t>
            </a:fld>
            <a:endParaRPr lang="en-US"/>
          </a:p>
        </p:txBody>
      </p:sp>
    </p:spTree>
    <p:extLst>
      <p:ext uri="{BB962C8B-B14F-4D97-AF65-F5344CB8AC3E}">
        <p14:creationId xmlns:p14="http://schemas.microsoft.com/office/powerpoint/2010/main" val="104997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E5531-0582-4CAE-8A78-D97979E1D4B2}" type="slidenum">
              <a:rPr lang="en-US" smtClean="0"/>
              <a:t>2</a:t>
            </a:fld>
            <a:endParaRPr lang="en-US"/>
          </a:p>
        </p:txBody>
      </p:sp>
    </p:spTree>
    <p:extLst>
      <p:ext uri="{BB962C8B-B14F-4D97-AF65-F5344CB8AC3E}">
        <p14:creationId xmlns:p14="http://schemas.microsoft.com/office/powerpoint/2010/main" val="3534042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20</a:t>
            </a:fld>
            <a:endParaRPr lang="en-US"/>
          </a:p>
        </p:txBody>
      </p:sp>
    </p:spTree>
    <p:extLst>
      <p:ext uri="{BB962C8B-B14F-4D97-AF65-F5344CB8AC3E}">
        <p14:creationId xmlns:p14="http://schemas.microsoft.com/office/powerpoint/2010/main" val="1962617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21</a:t>
            </a:fld>
            <a:endParaRPr lang="en-US"/>
          </a:p>
        </p:txBody>
      </p:sp>
    </p:spTree>
    <p:extLst>
      <p:ext uri="{BB962C8B-B14F-4D97-AF65-F5344CB8AC3E}">
        <p14:creationId xmlns:p14="http://schemas.microsoft.com/office/powerpoint/2010/main" val="3472082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22</a:t>
            </a:fld>
            <a:endParaRPr lang="en-US"/>
          </a:p>
        </p:txBody>
      </p:sp>
    </p:spTree>
    <p:extLst>
      <p:ext uri="{BB962C8B-B14F-4D97-AF65-F5344CB8AC3E}">
        <p14:creationId xmlns:p14="http://schemas.microsoft.com/office/powerpoint/2010/main" val="3296741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23</a:t>
            </a:fld>
            <a:endParaRPr lang="en-US"/>
          </a:p>
        </p:txBody>
      </p:sp>
    </p:spTree>
    <p:extLst>
      <p:ext uri="{BB962C8B-B14F-4D97-AF65-F5344CB8AC3E}">
        <p14:creationId xmlns:p14="http://schemas.microsoft.com/office/powerpoint/2010/main" val="2270848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24</a:t>
            </a:fld>
            <a:endParaRPr lang="en-US"/>
          </a:p>
        </p:txBody>
      </p:sp>
    </p:spTree>
    <p:extLst>
      <p:ext uri="{BB962C8B-B14F-4D97-AF65-F5344CB8AC3E}">
        <p14:creationId xmlns:p14="http://schemas.microsoft.com/office/powerpoint/2010/main" val="1195244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25</a:t>
            </a:fld>
            <a:endParaRPr lang="en-US"/>
          </a:p>
        </p:txBody>
      </p:sp>
    </p:spTree>
    <p:extLst>
      <p:ext uri="{BB962C8B-B14F-4D97-AF65-F5344CB8AC3E}">
        <p14:creationId xmlns:p14="http://schemas.microsoft.com/office/powerpoint/2010/main" val="3252232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Resize from here</a:t>
            </a:r>
          </a:p>
        </p:txBody>
      </p:sp>
      <p:sp>
        <p:nvSpPr>
          <p:cNvPr id="4" name="Slide Number Placeholder 3"/>
          <p:cNvSpPr>
            <a:spLocks noGrp="1"/>
          </p:cNvSpPr>
          <p:nvPr>
            <p:ph type="sldNum" sz="quarter" idx="10"/>
          </p:nvPr>
        </p:nvSpPr>
        <p:spPr/>
        <p:txBody>
          <a:bodyPr/>
          <a:lstStyle/>
          <a:p>
            <a:fld id="{359E5531-0582-4CAE-8A78-D97979E1D4B2}" type="slidenum">
              <a:rPr lang="en-US" smtClean="0"/>
              <a:t>26</a:t>
            </a:fld>
            <a:endParaRPr lang="en-US"/>
          </a:p>
        </p:txBody>
      </p:sp>
    </p:spTree>
    <p:extLst>
      <p:ext uri="{BB962C8B-B14F-4D97-AF65-F5344CB8AC3E}">
        <p14:creationId xmlns:p14="http://schemas.microsoft.com/office/powerpoint/2010/main" val="36873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27</a:t>
            </a:fld>
            <a:endParaRPr lang="en-US"/>
          </a:p>
        </p:txBody>
      </p:sp>
    </p:spTree>
    <p:extLst>
      <p:ext uri="{BB962C8B-B14F-4D97-AF65-F5344CB8AC3E}">
        <p14:creationId xmlns:p14="http://schemas.microsoft.com/office/powerpoint/2010/main" val="1376845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28</a:t>
            </a:fld>
            <a:endParaRPr lang="en-US"/>
          </a:p>
        </p:txBody>
      </p:sp>
    </p:spTree>
    <p:extLst>
      <p:ext uri="{BB962C8B-B14F-4D97-AF65-F5344CB8AC3E}">
        <p14:creationId xmlns:p14="http://schemas.microsoft.com/office/powerpoint/2010/main" val="43571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29</a:t>
            </a:fld>
            <a:endParaRPr lang="en-US"/>
          </a:p>
        </p:txBody>
      </p:sp>
    </p:spTree>
    <p:extLst>
      <p:ext uri="{BB962C8B-B14F-4D97-AF65-F5344CB8AC3E}">
        <p14:creationId xmlns:p14="http://schemas.microsoft.com/office/powerpoint/2010/main" val="139204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3</a:t>
            </a:fld>
            <a:endParaRPr lang="en-US"/>
          </a:p>
        </p:txBody>
      </p:sp>
    </p:spTree>
    <p:extLst>
      <p:ext uri="{BB962C8B-B14F-4D97-AF65-F5344CB8AC3E}">
        <p14:creationId xmlns:p14="http://schemas.microsoft.com/office/powerpoint/2010/main" val="311569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30</a:t>
            </a:fld>
            <a:endParaRPr lang="en-US"/>
          </a:p>
        </p:txBody>
      </p:sp>
    </p:spTree>
    <p:extLst>
      <p:ext uri="{BB962C8B-B14F-4D97-AF65-F5344CB8AC3E}">
        <p14:creationId xmlns:p14="http://schemas.microsoft.com/office/powerpoint/2010/main" val="2839931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31</a:t>
            </a:fld>
            <a:endParaRPr lang="en-US"/>
          </a:p>
        </p:txBody>
      </p:sp>
    </p:spTree>
    <p:extLst>
      <p:ext uri="{BB962C8B-B14F-4D97-AF65-F5344CB8AC3E}">
        <p14:creationId xmlns:p14="http://schemas.microsoft.com/office/powerpoint/2010/main" val="1373881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32</a:t>
            </a:fld>
            <a:endParaRPr lang="en-US"/>
          </a:p>
        </p:txBody>
      </p:sp>
    </p:spTree>
    <p:extLst>
      <p:ext uri="{BB962C8B-B14F-4D97-AF65-F5344CB8AC3E}">
        <p14:creationId xmlns:p14="http://schemas.microsoft.com/office/powerpoint/2010/main" val="973102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33</a:t>
            </a:fld>
            <a:endParaRPr lang="en-US"/>
          </a:p>
        </p:txBody>
      </p:sp>
    </p:spTree>
    <p:extLst>
      <p:ext uri="{BB962C8B-B14F-4D97-AF65-F5344CB8AC3E}">
        <p14:creationId xmlns:p14="http://schemas.microsoft.com/office/powerpoint/2010/main" val="1404993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34</a:t>
            </a:fld>
            <a:endParaRPr lang="en-US"/>
          </a:p>
        </p:txBody>
      </p:sp>
    </p:spTree>
    <p:extLst>
      <p:ext uri="{BB962C8B-B14F-4D97-AF65-F5344CB8AC3E}">
        <p14:creationId xmlns:p14="http://schemas.microsoft.com/office/powerpoint/2010/main" val="1645567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35</a:t>
            </a:fld>
            <a:endParaRPr lang="en-US"/>
          </a:p>
        </p:txBody>
      </p:sp>
    </p:spTree>
    <p:extLst>
      <p:ext uri="{BB962C8B-B14F-4D97-AF65-F5344CB8AC3E}">
        <p14:creationId xmlns:p14="http://schemas.microsoft.com/office/powerpoint/2010/main" val="522134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36</a:t>
            </a:fld>
            <a:endParaRPr lang="en-US"/>
          </a:p>
        </p:txBody>
      </p:sp>
    </p:spTree>
    <p:extLst>
      <p:ext uri="{BB962C8B-B14F-4D97-AF65-F5344CB8AC3E}">
        <p14:creationId xmlns:p14="http://schemas.microsoft.com/office/powerpoint/2010/main" val="3575725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37</a:t>
            </a:fld>
            <a:endParaRPr lang="en-US"/>
          </a:p>
        </p:txBody>
      </p:sp>
    </p:spTree>
    <p:extLst>
      <p:ext uri="{BB962C8B-B14F-4D97-AF65-F5344CB8AC3E}">
        <p14:creationId xmlns:p14="http://schemas.microsoft.com/office/powerpoint/2010/main" val="2250467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38</a:t>
            </a:fld>
            <a:endParaRPr lang="en-US"/>
          </a:p>
        </p:txBody>
      </p:sp>
    </p:spTree>
    <p:extLst>
      <p:ext uri="{BB962C8B-B14F-4D97-AF65-F5344CB8AC3E}">
        <p14:creationId xmlns:p14="http://schemas.microsoft.com/office/powerpoint/2010/main" val="181777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4</a:t>
            </a:fld>
            <a:endParaRPr lang="en-US"/>
          </a:p>
        </p:txBody>
      </p:sp>
    </p:spTree>
    <p:extLst>
      <p:ext uri="{BB962C8B-B14F-4D97-AF65-F5344CB8AC3E}">
        <p14:creationId xmlns:p14="http://schemas.microsoft.com/office/powerpoint/2010/main" val="148485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5</a:t>
            </a:fld>
            <a:endParaRPr lang="en-US"/>
          </a:p>
        </p:txBody>
      </p:sp>
    </p:spTree>
    <p:extLst>
      <p:ext uri="{BB962C8B-B14F-4D97-AF65-F5344CB8AC3E}">
        <p14:creationId xmlns:p14="http://schemas.microsoft.com/office/powerpoint/2010/main" val="186658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6</a:t>
            </a:fld>
            <a:endParaRPr lang="en-US"/>
          </a:p>
        </p:txBody>
      </p:sp>
    </p:spTree>
    <p:extLst>
      <p:ext uri="{BB962C8B-B14F-4D97-AF65-F5344CB8AC3E}">
        <p14:creationId xmlns:p14="http://schemas.microsoft.com/office/powerpoint/2010/main" val="248027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7</a:t>
            </a:fld>
            <a:endParaRPr lang="en-US"/>
          </a:p>
        </p:txBody>
      </p:sp>
    </p:spTree>
    <p:extLst>
      <p:ext uri="{BB962C8B-B14F-4D97-AF65-F5344CB8AC3E}">
        <p14:creationId xmlns:p14="http://schemas.microsoft.com/office/powerpoint/2010/main" val="225541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8</a:t>
            </a:fld>
            <a:endParaRPr lang="en-US"/>
          </a:p>
        </p:txBody>
      </p:sp>
    </p:spTree>
    <p:extLst>
      <p:ext uri="{BB962C8B-B14F-4D97-AF65-F5344CB8AC3E}">
        <p14:creationId xmlns:p14="http://schemas.microsoft.com/office/powerpoint/2010/main" val="157241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E5531-0582-4CAE-8A78-D97979E1D4B2}" type="slidenum">
              <a:rPr lang="en-US" smtClean="0"/>
              <a:t>9</a:t>
            </a:fld>
            <a:endParaRPr lang="en-US"/>
          </a:p>
        </p:txBody>
      </p:sp>
    </p:spTree>
    <p:extLst>
      <p:ext uri="{BB962C8B-B14F-4D97-AF65-F5344CB8AC3E}">
        <p14:creationId xmlns:p14="http://schemas.microsoft.com/office/powerpoint/2010/main" val="3539545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screen">
            <a:extLst>
              <a:ext uri="{28A0092B-C50C-407E-A947-70E740481C1C}">
                <a14:useLocalDpi xmlns:a14="http://schemas.microsoft.com/office/drawing/2010/main"/>
              </a:ext>
            </a:extLst>
          </a:blip>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80943233-946D-489C-8461-B652456ACC64}"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6DEFC-77F8-4EE6-B147-2CDDCD076994}" type="slidenum">
              <a:rPr lang="en-US" smtClean="0"/>
              <a:t>‹#›</a:t>
            </a:fld>
            <a:endParaRPr lang="en-US"/>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43233-946D-489C-8461-B652456ACC64}"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6DEFC-77F8-4EE6-B147-2CDDCD07699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43233-946D-489C-8461-B652456ACC64}"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6DEFC-77F8-4EE6-B147-2CDDCD07699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0943233-946D-489C-8461-B652456ACC64}"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6DEFC-77F8-4EE6-B147-2CDDCD076994}" type="slidenum">
              <a:rPr lang="en-US" smtClean="0"/>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43233-946D-489C-8461-B652456ACC64}"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6DEFC-77F8-4EE6-B147-2CDDCD07699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80943233-946D-489C-8461-B652456ACC64}"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6DEFC-77F8-4EE6-B147-2CDDCD07699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0943233-946D-489C-8461-B652456ACC64}" type="datetimeFigureOut">
              <a:rPr lang="en-US" smtClean="0"/>
              <a:t>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6DEFC-77F8-4EE6-B147-2CDDCD07699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943233-946D-489C-8461-B652456ACC64}" type="datetimeFigureOut">
              <a:rPr lang="en-US" smtClean="0"/>
              <a:t>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6DEFC-77F8-4EE6-B147-2CDDCD07699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43233-946D-489C-8461-B652456ACC64}" type="datetimeFigureOut">
              <a:rPr lang="en-US" smtClean="0"/>
              <a:t>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6DEFC-77F8-4EE6-B147-2CDDCD07699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943233-946D-489C-8461-B652456ACC64}"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6DEFC-77F8-4EE6-B147-2CDDCD07699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943233-946D-489C-8461-B652456ACC64}"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6DEFC-77F8-4EE6-B147-2CDDCD07699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0943233-946D-489C-8461-B652456ACC64}" type="datetimeFigureOut">
              <a:rPr lang="en-US" smtClean="0"/>
              <a:t>2/13/2021</a:t>
            </a:fld>
            <a:endParaRPr lang="en-US"/>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7366DEFC-77F8-4EE6-B147-2CDDCD07699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en.wikipedia.org/wiki/Mongol_Empi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mergenchuluun.com/genghis-khan-and-hitler-not-the-same-th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Mongoli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www.operationworld.org/mo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ia.gov/library/publications/the-world-factbook/geos/mg.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state.gov/documents/organization/171660.pdf" TargetMode="Externa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16625" y="4191000"/>
            <a:ext cx="4640489" cy="1441450"/>
          </a:xfrm>
        </p:spPr>
        <p:txBody>
          <a:bodyPr/>
          <a:lstStyle/>
          <a:p>
            <a:r>
              <a:rPr lang="en-US" dirty="0"/>
              <a:t>Jim Sutherland</a:t>
            </a:r>
          </a:p>
        </p:txBody>
      </p:sp>
      <p:sp>
        <p:nvSpPr>
          <p:cNvPr id="2" name="Title 1"/>
          <p:cNvSpPr>
            <a:spLocks noGrp="1"/>
          </p:cNvSpPr>
          <p:nvPr>
            <p:ph type="ctrTitle"/>
          </p:nvPr>
        </p:nvSpPr>
        <p:spPr>
          <a:xfrm>
            <a:off x="6016625" y="1828801"/>
            <a:ext cx="4629604" cy="1219200"/>
          </a:xfrm>
        </p:spPr>
        <p:txBody>
          <a:bodyPr/>
          <a:lstStyle/>
          <a:p>
            <a:r>
              <a:rPr lang="en-US" dirty="0"/>
              <a:t>Mongolia</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2328" y="16398"/>
            <a:ext cx="3755256" cy="470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05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Mongolia 2011\BestPics2011\GenghisMapPSE 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1800" y="938113"/>
            <a:ext cx="7696200" cy="59218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19085" y="4734342"/>
            <a:ext cx="3672269" cy="1815882"/>
          </a:xfrm>
          <a:prstGeom prst="rect">
            <a:avLst/>
          </a:prstGeom>
          <a:gradFill>
            <a:gsLst>
              <a:gs pos="0">
                <a:schemeClr val="accent1">
                  <a:tint val="66000"/>
                  <a:satMod val="160000"/>
                  <a:alpha val="45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dirty="0">
                <a:solidFill>
                  <a:schemeClr val="bg1"/>
                </a:solidFill>
              </a:rPr>
              <a:t>The Mongol empire lasted from 1206 AD until 1368 and was the largest land empire in history. </a:t>
            </a:r>
            <a:r>
              <a:rPr lang="en-US" sz="1600" dirty="0">
                <a:hlinkClick r:id="rId4"/>
              </a:rPr>
              <a:t>http://en.wikipedia.org/wiki/Mongol_Empire</a:t>
            </a:r>
            <a:endParaRPr lang="en-US" sz="1600" dirty="0"/>
          </a:p>
        </p:txBody>
      </p:sp>
    </p:spTree>
    <p:extLst>
      <p:ext uri="{BB962C8B-B14F-4D97-AF65-F5344CB8AC3E}">
        <p14:creationId xmlns:p14="http://schemas.microsoft.com/office/powerpoint/2010/main" val="183764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7924800" cy="792162"/>
          </a:xfrm>
        </p:spPr>
        <p:txBody>
          <a:bodyPr/>
          <a:lstStyle/>
          <a:p>
            <a:r>
              <a:rPr lang="en-US" dirty="0" err="1"/>
              <a:t>Chinggis</a:t>
            </a:r>
            <a:r>
              <a:rPr lang="en-US" dirty="0"/>
              <a:t> </a:t>
            </a:r>
            <a:r>
              <a:rPr lang="en-US" dirty="0" err="1"/>
              <a:t>Khaan</a:t>
            </a:r>
            <a:endParaRPr lang="en-US" dirty="0"/>
          </a:p>
        </p:txBody>
      </p:sp>
      <p:sp>
        <p:nvSpPr>
          <p:cNvPr id="3" name="Content Placeholder 2"/>
          <p:cNvSpPr>
            <a:spLocks noGrp="1"/>
          </p:cNvSpPr>
          <p:nvPr>
            <p:ph sz="quarter" idx="13"/>
          </p:nvPr>
        </p:nvSpPr>
        <p:spPr>
          <a:xfrm>
            <a:off x="1981200" y="1219201"/>
            <a:ext cx="8229600" cy="4906963"/>
          </a:xfrm>
        </p:spPr>
        <p:txBody>
          <a:bodyPr>
            <a:normAutofit/>
          </a:bodyPr>
          <a:lstStyle/>
          <a:p>
            <a:r>
              <a:rPr lang="en-US" sz="2400" dirty="0"/>
              <a:t>“First, </a:t>
            </a:r>
            <a:r>
              <a:rPr lang="en-US" sz="2400" dirty="0" err="1"/>
              <a:t>Chinggis</a:t>
            </a:r>
            <a:r>
              <a:rPr lang="en-US" sz="2400" dirty="0"/>
              <a:t> </a:t>
            </a:r>
            <a:r>
              <a:rPr lang="en-US" sz="2400" dirty="0" err="1"/>
              <a:t>Khaan</a:t>
            </a:r>
            <a:r>
              <a:rPr lang="en-US" sz="2400" dirty="0"/>
              <a:t>, the correct spelling for Genghis Khan, is Mongolia’s beloved hero and the founding father of our nation.  He is beloved and respected above anything else in Mongolia.  To us, he is like Abraham Lincoln, God, and Chuck Norris put together.” </a:t>
            </a:r>
            <a:r>
              <a:rPr lang="en-US" sz="1600" dirty="0"/>
              <a:t>8/3/2009</a:t>
            </a:r>
          </a:p>
          <a:p>
            <a:pPr lvl="1"/>
            <a:r>
              <a:rPr lang="en-US" dirty="0" err="1"/>
              <a:t>Mergen</a:t>
            </a:r>
            <a:r>
              <a:rPr lang="en-US" dirty="0"/>
              <a:t> </a:t>
            </a:r>
            <a:r>
              <a:rPr lang="en-US" sz="1600" dirty="0">
                <a:hlinkClick r:id="rId3"/>
              </a:rPr>
              <a:t>http://mergenchuluun.com/genghis-khan-and-hitler-not-the-same-thing</a:t>
            </a:r>
            <a:endParaRPr lang="en-US" sz="1600" dirty="0"/>
          </a:p>
          <a:p>
            <a:r>
              <a:rPr lang="en-US" sz="2800" dirty="0"/>
              <a:t>“As an apostle of the extremes of the last thousand years, there exists no better candidate [for man of the millennium] than Genghis Khan, who embodied the half-civilized, half savage duality of the human race.” </a:t>
            </a:r>
            <a:r>
              <a:rPr lang="en-US" i="1" dirty="0"/>
              <a:t>Washington Post</a:t>
            </a:r>
            <a:r>
              <a:rPr lang="en-US" dirty="0"/>
              <a:t>, Joel Achenbach, 12/31/1995</a:t>
            </a:r>
          </a:p>
        </p:txBody>
      </p:sp>
    </p:spTree>
    <p:extLst>
      <p:ext uri="{BB962C8B-B14F-4D97-AF65-F5344CB8AC3E}">
        <p14:creationId xmlns:p14="http://schemas.microsoft.com/office/powerpoint/2010/main" val="25193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Chinggis</a:t>
            </a:r>
            <a:r>
              <a:rPr lang="en-US" dirty="0"/>
              <a:t> Monument</a:t>
            </a:r>
          </a:p>
        </p:txBody>
      </p:sp>
      <p:pic>
        <p:nvPicPr>
          <p:cNvPr id="3074" name="Picture 2" descr="C:\Mongolia 2011\BestPics2011\genghisps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5800" y="2211371"/>
            <a:ext cx="6172200" cy="462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73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Mongolia 2011\BestPics2011\DSCN209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4001" y="3411808"/>
            <a:ext cx="5715000" cy="344619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Mongolia 2011\BestPics2011\DSCN298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8400" y="15435"/>
            <a:ext cx="4419600" cy="3314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48600" y="3810000"/>
            <a:ext cx="2667000" cy="1754326"/>
          </a:xfrm>
          <a:prstGeom prst="rect">
            <a:avLst/>
          </a:prstGeom>
          <a:noFill/>
        </p:spPr>
        <p:txBody>
          <a:bodyPr wrap="square" rtlCol="0">
            <a:spAutoFit/>
          </a:bodyPr>
          <a:lstStyle/>
          <a:p>
            <a:r>
              <a:rPr lang="en-US" dirty="0"/>
              <a:t>(top) </a:t>
            </a:r>
            <a:r>
              <a:rPr lang="en-US" dirty="0" err="1"/>
              <a:t>Ghenghis</a:t>
            </a:r>
            <a:r>
              <a:rPr lang="en-US" dirty="0"/>
              <a:t> Khan’s birthplace, monument, and artist’s conception of an all-seeing and all-hearing </a:t>
            </a:r>
            <a:r>
              <a:rPr lang="en-US" dirty="0" err="1"/>
              <a:t>Ghenghis</a:t>
            </a:r>
            <a:r>
              <a:rPr lang="en-US" dirty="0"/>
              <a:t>, with a blood line supposed from heaven.</a:t>
            </a:r>
          </a:p>
        </p:txBody>
      </p:sp>
    </p:spTree>
    <p:extLst>
      <p:ext uri="{BB962C8B-B14F-4D97-AF65-F5344CB8AC3E}">
        <p14:creationId xmlns:p14="http://schemas.microsoft.com/office/powerpoint/2010/main" val="314444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Recent History</a:t>
            </a:r>
          </a:p>
        </p:txBody>
      </p:sp>
      <p:sp>
        <p:nvSpPr>
          <p:cNvPr id="3" name="Content Placeholder 2"/>
          <p:cNvSpPr>
            <a:spLocks noGrp="1"/>
          </p:cNvSpPr>
          <p:nvPr>
            <p:ph sz="quarter" idx="13"/>
          </p:nvPr>
        </p:nvSpPr>
        <p:spPr>
          <a:xfrm>
            <a:off x="2133600" y="1600200"/>
            <a:ext cx="7924800" cy="4267200"/>
          </a:xfrm>
        </p:spPr>
        <p:txBody>
          <a:bodyPr>
            <a:normAutofit fontScale="85000" lnSpcReduction="20000"/>
          </a:bodyPr>
          <a:lstStyle/>
          <a:p>
            <a:r>
              <a:rPr lang="en-US" sz="2800" dirty="0"/>
              <a:t>Between 1368 and 1691 Mongols ruled Mongolia amidst much in-fighting among khans.</a:t>
            </a:r>
          </a:p>
          <a:p>
            <a:r>
              <a:rPr lang="en-US" sz="2800" dirty="0"/>
              <a:t>By 1691, the (Manchu) Qing Dynasty conquered Mongolia and ruled until it dissolved in 1911. </a:t>
            </a:r>
          </a:p>
          <a:p>
            <a:r>
              <a:rPr lang="en-US" sz="2800" dirty="0"/>
              <a:t>With Russian help, Mongolia established independence from China in 1921 and became a Communist state in 1924.  </a:t>
            </a:r>
          </a:p>
          <a:p>
            <a:pPr lvl="1"/>
            <a:r>
              <a:rPr lang="en-US" sz="2600" dirty="0"/>
              <a:t>In 1928 Buddhist monasteries were destroyed and monks and shamans killed. About a third of Mongol males were Buddhist monks in the 1920s. Russia successfully defended Mongolia from Japanese aggression in 1939 and later induced China to recognize Mongolian independence in 1949.</a:t>
            </a:r>
            <a:r>
              <a:rPr lang="en-US" dirty="0"/>
              <a:t>  </a:t>
            </a:r>
            <a:r>
              <a:rPr lang="en-US" dirty="0">
                <a:hlinkClick r:id="rId3"/>
              </a:rPr>
              <a:t>http://en.wikipedia.org/wiki/Mongolia</a:t>
            </a:r>
            <a:endParaRPr lang="en-US" dirty="0"/>
          </a:p>
          <a:p>
            <a:pPr lvl="1"/>
            <a:endParaRPr lang="en-US" dirty="0"/>
          </a:p>
        </p:txBody>
      </p:sp>
    </p:spTree>
    <p:extLst>
      <p:ext uri="{BB962C8B-B14F-4D97-AF65-F5344CB8AC3E}">
        <p14:creationId xmlns:p14="http://schemas.microsoft.com/office/powerpoint/2010/main" val="344981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681775"/>
            <a:ext cx="4833938" cy="1143000"/>
          </a:xfrm>
        </p:spPr>
        <p:txBody>
          <a:bodyPr/>
          <a:lstStyle/>
          <a:p>
            <a:r>
              <a:rPr lang="en-US" dirty="0"/>
              <a:t>democracy</a:t>
            </a:r>
          </a:p>
        </p:txBody>
      </p:sp>
      <p:pic>
        <p:nvPicPr>
          <p:cNvPr id="2050" name="Picture 2" descr="D:\BestPics2011\DSCN362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1" y="1"/>
            <a:ext cx="6299535" cy="4724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estPics2011\DSCN362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2201" y="3524054"/>
            <a:ext cx="4476509" cy="335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3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Religions</a:t>
            </a:r>
          </a:p>
        </p:txBody>
      </p:sp>
      <p:sp>
        <p:nvSpPr>
          <p:cNvPr id="3" name="Content Placeholder 2"/>
          <p:cNvSpPr>
            <a:spLocks noGrp="1"/>
          </p:cNvSpPr>
          <p:nvPr>
            <p:ph sz="quarter" idx="13"/>
          </p:nvPr>
        </p:nvSpPr>
        <p:spPr>
          <a:xfrm>
            <a:off x="1981200" y="1600200"/>
            <a:ext cx="8229600" cy="4876800"/>
          </a:xfrm>
        </p:spPr>
        <p:txBody>
          <a:bodyPr>
            <a:normAutofit/>
          </a:bodyPr>
          <a:lstStyle/>
          <a:p>
            <a:r>
              <a:rPr lang="en-US" sz="2400" dirty="0"/>
              <a:t>After Communist rule, by 1989 there may have been only four Mongolian Christians. By 2000, Christians numbered about 9,000, and today are over 40,000 in a nation of 2.9 million. </a:t>
            </a:r>
            <a:r>
              <a:rPr lang="en-US" sz="1900" dirty="0">
                <a:hlinkClick r:id="rId3"/>
              </a:rPr>
              <a:t>http://www.operationworld.org/mong</a:t>
            </a:r>
            <a:endParaRPr lang="en-US" sz="1900" dirty="0"/>
          </a:p>
          <a:p>
            <a:r>
              <a:rPr lang="en-US" sz="2400" dirty="0"/>
              <a:t>By 2005, an estimated 38% of Mongolians were evangelized.   </a:t>
            </a:r>
            <a:r>
              <a:rPr lang="en-US" sz="1600" dirty="0"/>
              <a:t>(World Christian Database)</a:t>
            </a:r>
          </a:p>
          <a:p>
            <a:r>
              <a:rPr lang="en-US" sz="2400" dirty="0"/>
              <a:t>The CIA estimates that in 2004 (Tibetan) Buddhists were 50%, non-religious were 40% and Shamanist and Christians were 6%. </a:t>
            </a:r>
            <a:r>
              <a:rPr lang="en-US" sz="2100" dirty="0">
                <a:hlinkClick r:id="rId4"/>
              </a:rPr>
              <a:t>https://www.cia.gov/library/publications/the-world-factbook/geos/mg.html</a:t>
            </a:r>
            <a:endParaRPr lang="en-US" sz="2100" dirty="0"/>
          </a:p>
          <a:p>
            <a:r>
              <a:rPr lang="en-US" sz="2400" dirty="0"/>
              <a:t>Operation World estimates Buddhists to be 35%, Shamanists to be about 35%, non religious 20% and Christians 2%. </a:t>
            </a:r>
            <a:r>
              <a:rPr lang="en-US" sz="1900" dirty="0">
                <a:hlinkClick r:id="rId3"/>
              </a:rPr>
              <a:t>http://www.operationworld.org/mong</a:t>
            </a:r>
            <a:endParaRPr lang="en-US" sz="1900" dirty="0"/>
          </a:p>
        </p:txBody>
      </p:sp>
    </p:spTree>
    <p:extLst>
      <p:ext uri="{BB962C8B-B14F-4D97-AF65-F5344CB8AC3E}">
        <p14:creationId xmlns:p14="http://schemas.microsoft.com/office/powerpoint/2010/main" val="6210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6022975" cy="1143000"/>
          </a:xfrm>
        </p:spPr>
        <p:txBody>
          <a:bodyPr/>
          <a:lstStyle/>
          <a:p>
            <a:r>
              <a:rPr lang="en-US" dirty="0"/>
              <a:t>Rise of Shamanism</a:t>
            </a:r>
          </a:p>
        </p:txBody>
      </p:sp>
      <p:sp>
        <p:nvSpPr>
          <p:cNvPr id="3" name="Content Placeholder 2"/>
          <p:cNvSpPr>
            <a:spLocks noGrp="1"/>
          </p:cNvSpPr>
          <p:nvPr>
            <p:ph sz="quarter" idx="13"/>
          </p:nvPr>
        </p:nvSpPr>
        <p:spPr>
          <a:xfrm>
            <a:off x="1524000" y="2743200"/>
            <a:ext cx="8229600" cy="4114800"/>
          </a:xfrm>
        </p:spPr>
        <p:txBody>
          <a:bodyPr>
            <a:normAutofit/>
          </a:bodyPr>
          <a:lstStyle/>
          <a:p>
            <a:r>
              <a:rPr lang="en-US" sz="2800" dirty="0"/>
              <a:t>This Mongolian Pastor told me of a resurgence of shamanism, as did our team members. This ties into national pride and a return to the religious roots of their glory days, which was animism, or worship of parts of creation as gods.</a:t>
            </a:r>
          </a:p>
        </p:txBody>
      </p:sp>
      <p:pic>
        <p:nvPicPr>
          <p:cNvPr id="1026" name="Picture 2" descr="J:\BestPics2011\BaptistPastor.jpg"/>
          <p:cNvPicPr>
            <a:picLocks noChangeAspect="1" noChangeArrowheads="1"/>
          </p:cNvPicPr>
          <p:nvPr/>
        </p:nvPicPr>
        <p:blipFill>
          <a:blip r:embed="rId3" cstate="screen">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a:ext>
            </a:extLst>
          </a:blip>
          <a:srcRect/>
          <a:stretch>
            <a:fillRect/>
          </a:stretch>
        </p:blipFill>
        <p:spPr bwMode="auto">
          <a:xfrm>
            <a:off x="8152546" y="34725"/>
            <a:ext cx="2515455" cy="286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506" y="20256"/>
            <a:ext cx="8839200" cy="666440"/>
          </a:xfrm>
        </p:spPr>
        <p:txBody>
          <a:bodyPr>
            <a:normAutofit/>
          </a:bodyPr>
          <a:lstStyle/>
          <a:p>
            <a:pPr algn="ctr"/>
            <a:r>
              <a:rPr lang="en-US" sz="3200" dirty="0"/>
              <a:t>Shaman figures used to teach </a:t>
            </a:r>
            <a:r>
              <a:rPr lang="en-US" sz="3200" dirty="0" err="1"/>
              <a:t>english</a:t>
            </a:r>
            <a:endParaRPr lang="en-US" sz="3200" dirty="0"/>
          </a:p>
        </p:txBody>
      </p:sp>
      <p:pic>
        <p:nvPicPr>
          <p:cNvPr id="2050" name="Picture 2" descr="J:\BestPics2011\ShamanBodyChar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9401" y="1477000"/>
            <a:ext cx="7461813" cy="5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28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Ovoo</a:t>
            </a:r>
            <a:endParaRPr lang="en-US" dirty="0"/>
          </a:p>
        </p:txBody>
      </p:sp>
      <p:sp>
        <p:nvSpPr>
          <p:cNvPr id="3" name="Content Placeholder 2"/>
          <p:cNvSpPr>
            <a:spLocks noGrp="1"/>
          </p:cNvSpPr>
          <p:nvPr>
            <p:ph sz="quarter" idx="13"/>
          </p:nvPr>
        </p:nvSpPr>
        <p:spPr>
          <a:xfrm>
            <a:off x="2133600" y="1600200"/>
            <a:ext cx="7924800" cy="2420996"/>
          </a:xfrm>
        </p:spPr>
        <p:txBody>
          <a:bodyPr>
            <a:normAutofit/>
          </a:bodyPr>
          <a:lstStyle/>
          <a:p>
            <a:r>
              <a:rPr lang="en-US" sz="2800" dirty="0"/>
              <a:t>These are located on mountain tops and other prominent locations, for the worship of the sky and mountains, and are also used in Buddhism. </a:t>
            </a:r>
          </a:p>
          <a:p>
            <a:r>
              <a:rPr lang="en-US" sz="2800" dirty="0"/>
              <a:t>Travelers circle them 3 times clockwise, for a safer trip, and add a rock to the pile. </a:t>
            </a:r>
          </a:p>
        </p:txBody>
      </p:sp>
      <p:pic>
        <p:nvPicPr>
          <p:cNvPr id="4098" name="Picture 2" descr="J:\BestPics2011\Ovo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1" y="4191000"/>
            <a:ext cx="50535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J:\BestPics2011\DSCN234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62800" y="4229239"/>
            <a:ext cx="3505200" cy="262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16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5638800" y="2971801"/>
            <a:ext cx="4279900" cy="2129267"/>
          </a:xfrm>
        </p:spPr>
      </p:pic>
      <p:sp>
        <p:nvSpPr>
          <p:cNvPr id="6" name="Title 5"/>
          <p:cNvSpPr>
            <a:spLocks noGrp="1"/>
          </p:cNvSpPr>
          <p:nvPr>
            <p:ph type="title"/>
          </p:nvPr>
        </p:nvSpPr>
        <p:spPr/>
        <p:txBody>
          <a:bodyPr>
            <a:normAutofit/>
          </a:bodyPr>
          <a:lstStyle/>
          <a:p>
            <a:r>
              <a:rPr lang="en-US" sz="2800" dirty="0"/>
              <a:t>Mongolian Flag</a:t>
            </a:r>
          </a:p>
        </p:txBody>
      </p:sp>
      <p:sp>
        <p:nvSpPr>
          <p:cNvPr id="7" name="Text Placeholder 6"/>
          <p:cNvSpPr>
            <a:spLocks noGrp="1"/>
          </p:cNvSpPr>
          <p:nvPr>
            <p:ph type="body" sz="half" idx="2"/>
          </p:nvPr>
        </p:nvSpPr>
        <p:spPr/>
        <p:txBody>
          <a:bodyPr>
            <a:normAutofit fontScale="92500" lnSpcReduction="10000"/>
          </a:bodyPr>
          <a:lstStyle/>
          <a:p>
            <a:r>
              <a:rPr lang="en-US" sz="2600" dirty="0"/>
              <a:t>On the left panel are represented fire, the sun and the moon. The sun and moon are symbols of </a:t>
            </a:r>
            <a:r>
              <a:rPr lang="en-US" sz="2600" dirty="0" err="1"/>
              <a:t>Tengriism</a:t>
            </a:r>
            <a:r>
              <a:rPr lang="en-US" sz="2600" dirty="0"/>
              <a:t>—the worship of “father sky.”</a:t>
            </a:r>
            <a:r>
              <a:rPr lang="en-US" sz="2400" dirty="0"/>
              <a:t>  </a:t>
            </a:r>
            <a:r>
              <a:rPr lang="en-US" sz="1600" dirty="0" err="1"/>
              <a:t>Oktyabri</a:t>
            </a:r>
            <a:r>
              <a:rPr lang="en-US" sz="1600" dirty="0"/>
              <a:t> Dash, </a:t>
            </a:r>
            <a:r>
              <a:rPr lang="en-US" sz="1600" i="1" dirty="0"/>
              <a:t>Mongolia: Photo Album</a:t>
            </a:r>
            <a:r>
              <a:rPr lang="en-US" sz="1600" dirty="0"/>
              <a:t> </a:t>
            </a:r>
            <a:r>
              <a:rPr lang="en-US" dirty="0"/>
              <a:t>ISBN: 978999297950X</a:t>
            </a:r>
          </a:p>
          <a:p>
            <a:r>
              <a:rPr lang="en-US" sz="2800" dirty="0"/>
              <a:t>The blue panel also represents the sky, of which there is much.</a:t>
            </a:r>
          </a:p>
        </p:txBody>
      </p:sp>
    </p:spTree>
    <p:extLst>
      <p:ext uri="{BB962C8B-B14F-4D97-AF65-F5344CB8AC3E}">
        <p14:creationId xmlns:p14="http://schemas.microsoft.com/office/powerpoint/2010/main" val="9390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868362"/>
          </a:xfrm>
        </p:spPr>
        <p:txBody>
          <a:bodyPr/>
          <a:lstStyle/>
          <a:p>
            <a:r>
              <a:rPr lang="en-US" dirty="0"/>
              <a:t>Shaman Holy Place</a:t>
            </a:r>
          </a:p>
        </p:txBody>
      </p:sp>
      <p:sp>
        <p:nvSpPr>
          <p:cNvPr id="3" name="Content Placeholder 2"/>
          <p:cNvSpPr>
            <a:spLocks noGrp="1"/>
          </p:cNvSpPr>
          <p:nvPr>
            <p:ph sz="quarter" idx="13"/>
          </p:nvPr>
        </p:nvSpPr>
        <p:spPr>
          <a:xfrm>
            <a:off x="1981200" y="1295401"/>
            <a:ext cx="8229600" cy="4830763"/>
          </a:xfrm>
        </p:spPr>
        <p:txBody>
          <a:bodyPr>
            <a:normAutofit/>
          </a:bodyPr>
          <a:lstStyle/>
          <a:p>
            <a:r>
              <a:rPr lang="en-US" sz="2800" dirty="0"/>
              <a:t>Here shamans gather. It’s located within sight of </a:t>
            </a:r>
            <a:r>
              <a:rPr lang="en-US" sz="2800" dirty="0" err="1"/>
              <a:t>Chinggis</a:t>
            </a:r>
            <a:r>
              <a:rPr lang="en-US" sz="2800" dirty="0"/>
              <a:t>’ birthplace. Note the blue </a:t>
            </a:r>
            <a:r>
              <a:rPr lang="en-US" sz="2800" dirty="0" err="1"/>
              <a:t>khadag</a:t>
            </a:r>
            <a:r>
              <a:rPr lang="en-US" sz="2800" dirty="0"/>
              <a:t> scarves, a symbol of the sky.</a:t>
            </a:r>
          </a:p>
        </p:txBody>
      </p:sp>
      <p:pic>
        <p:nvPicPr>
          <p:cNvPr id="5122" name="Picture 2" descr="J:\BestPics2011\ShamanConvocatio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76601" y="2819400"/>
            <a:ext cx="5876459"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8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74638"/>
            <a:ext cx="4724400" cy="1143000"/>
          </a:xfrm>
        </p:spPr>
        <p:txBody>
          <a:bodyPr/>
          <a:lstStyle/>
          <a:p>
            <a:r>
              <a:rPr lang="en-US" dirty="0"/>
              <a:t>Buddhism (Tibetan)</a:t>
            </a:r>
          </a:p>
        </p:txBody>
      </p:sp>
      <p:pic>
        <p:nvPicPr>
          <p:cNvPr id="27650" name="Picture 2" descr="J:\BestPics2011\BuddhistAlta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400" y="3025616"/>
            <a:ext cx="5943600" cy="3832384"/>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descr="J:\BestPics2011\ger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39434" y="1"/>
            <a:ext cx="3870767" cy="325588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657600" y="1381876"/>
            <a:ext cx="3276600" cy="31139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232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832"/>
            <a:ext cx="8229600" cy="980768"/>
          </a:xfrm>
        </p:spPr>
        <p:txBody>
          <a:bodyPr/>
          <a:lstStyle/>
          <a:p>
            <a:r>
              <a:rPr lang="en-US" dirty="0"/>
              <a:t>Vet Net</a:t>
            </a:r>
          </a:p>
        </p:txBody>
      </p:sp>
      <p:sp>
        <p:nvSpPr>
          <p:cNvPr id="3" name="Content Placeholder 2"/>
          <p:cNvSpPr>
            <a:spLocks noGrp="1"/>
          </p:cNvSpPr>
          <p:nvPr>
            <p:ph sz="quarter" idx="13"/>
          </p:nvPr>
        </p:nvSpPr>
        <p:spPr>
          <a:xfrm>
            <a:off x="1543665" y="1143001"/>
            <a:ext cx="8229600" cy="4525963"/>
          </a:xfrm>
        </p:spPr>
        <p:txBody>
          <a:bodyPr/>
          <a:lstStyle/>
          <a:p>
            <a:r>
              <a:rPr lang="en-US" sz="2800" dirty="0"/>
              <a:t>Founded by Dr. Gerald and Frances </a:t>
            </a:r>
            <a:r>
              <a:rPr lang="en-US" sz="2800" dirty="0" err="1"/>
              <a:t>Mitchum</a:t>
            </a:r>
            <a:r>
              <a:rPr lang="en-US" sz="2800" dirty="0"/>
              <a:t> in the around 1996, </a:t>
            </a:r>
            <a:r>
              <a:rPr lang="en-US" sz="2800" dirty="0" err="1"/>
              <a:t>VetNet</a:t>
            </a:r>
            <a:r>
              <a:rPr lang="en-US" sz="2800" dirty="0"/>
              <a:t> has trained Mongolian vets in 20 provinces. </a:t>
            </a:r>
          </a:p>
          <a:p>
            <a:pPr lvl="1"/>
            <a:r>
              <a:rPr lang="en-US" sz="2400" dirty="0"/>
              <a:t>These have a natural connection to semi-nomadic herders, who live relatively isolated lives, and who are often Buddhist or shamanist. </a:t>
            </a:r>
          </a:p>
          <a:p>
            <a:pPr lvl="1"/>
            <a:r>
              <a:rPr lang="en-US" sz="2400" dirty="0"/>
              <a:t>Herders are often poor. </a:t>
            </a:r>
          </a:p>
          <a:p>
            <a:pPr lvl="1"/>
            <a:r>
              <a:rPr lang="en-US" sz="2400" dirty="0" err="1"/>
              <a:t>VetNet</a:t>
            </a:r>
            <a:r>
              <a:rPr lang="en-US" sz="2400" dirty="0"/>
              <a:t> provides annual vet </a:t>
            </a:r>
          </a:p>
          <a:p>
            <a:pPr marL="457200" lvl="1" indent="0">
              <a:buNone/>
            </a:pPr>
            <a:r>
              <a:rPr lang="en-US" sz="2400" dirty="0"/>
              <a:t>trainings in Mongolian.</a:t>
            </a:r>
          </a:p>
        </p:txBody>
      </p:sp>
      <p:pic>
        <p:nvPicPr>
          <p:cNvPr id="3074" name="Picture 2" descr="J:\BestPics2011\Herder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44873" y="3429001"/>
            <a:ext cx="3807695"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471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7924800" cy="1143000"/>
          </a:xfrm>
        </p:spPr>
        <p:txBody>
          <a:bodyPr/>
          <a:lstStyle/>
          <a:p>
            <a:r>
              <a:rPr lang="en-US" dirty="0" err="1"/>
              <a:t>VetNet</a:t>
            </a:r>
            <a:r>
              <a:rPr lang="en-US" dirty="0"/>
              <a:t> Teachers</a:t>
            </a:r>
          </a:p>
        </p:txBody>
      </p:sp>
      <p:sp>
        <p:nvSpPr>
          <p:cNvPr id="3" name="Content Placeholder 2"/>
          <p:cNvSpPr>
            <a:spLocks noGrp="1"/>
          </p:cNvSpPr>
          <p:nvPr>
            <p:ph sz="quarter" idx="13"/>
          </p:nvPr>
        </p:nvSpPr>
        <p:spPr/>
        <p:txBody>
          <a:bodyPr>
            <a:normAutofit/>
          </a:bodyPr>
          <a:lstStyle/>
          <a:p>
            <a:r>
              <a:rPr lang="en-US" sz="2800" dirty="0"/>
              <a:t>Frances </a:t>
            </a:r>
            <a:r>
              <a:rPr lang="en-US" sz="2800" dirty="0" err="1"/>
              <a:t>Mitchem</a:t>
            </a:r>
            <a:r>
              <a:rPr lang="en-US" sz="2800" dirty="0"/>
              <a:t>, seeing the need, began to provide school buildings, supplies, solar energy, medical care and teacher training, as well as summer programs for herder children.</a:t>
            </a:r>
          </a:p>
        </p:txBody>
      </p:sp>
    </p:spTree>
    <p:extLst>
      <p:ext uri="{BB962C8B-B14F-4D97-AF65-F5344CB8AC3E}">
        <p14:creationId xmlns:p14="http://schemas.microsoft.com/office/powerpoint/2010/main" val="3849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J:\BestPics2011\herderBik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21106" y="1"/>
            <a:ext cx="8950064" cy="436365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J:\BestPics2011\ge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52250" y="4188931"/>
            <a:ext cx="3519608" cy="265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19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7924800" cy="838200"/>
          </a:xfrm>
        </p:spPr>
        <p:txBody>
          <a:bodyPr/>
          <a:lstStyle/>
          <a:p>
            <a:r>
              <a:rPr lang="en-US" dirty="0"/>
              <a:t>What’s For Dinner, &amp; Night One</a:t>
            </a:r>
          </a:p>
        </p:txBody>
      </p:sp>
      <p:pic>
        <p:nvPicPr>
          <p:cNvPr id="17410" name="Picture 2" descr="J:\BestPics2011\Dinne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54866" y="990601"/>
            <a:ext cx="3855334" cy="2719025"/>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J:\BestPics2011\Night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4302003"/>
            <a:ext cx="5715000" cy="255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3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381000"/>
            <a:ext cx="4572000" cy="1143000"/>
          </a:xfrm>
        </p:spPr>
        <p:txBody>
          <a:bodyPr/>
          <a:lstStyle/>
          <a:p>
            <a:r>
              <a:rPr lang="en-US" dirty="0"/>
              <a:t>Meeting Officials</a:t>
            </a:r>
          </a:p>
        </p:txBody>
      </p:sp>
      <p:pic>
        <p:nvPicPr>
          <p:cNvPr id="1945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394014" y="2952304"/>
            <a:ext cx="5294242" cy="3905696"/>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535576" y="1"/>
            <a:ext cx="3950825" cy="415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28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7101" y="274638"/>
            <a:ext cx="2933699" cy="1143000"/>
          </a:xfrm>
        </p:spPr>
        <p:txBody>
          <a:bodyPr/>
          <a:lstStyle/>
          <a:p>
            <a:r>
              <a:rPr lang="en-US" dirty="0"/>
              <a:t>Training for teachers</a:t>
            </a:r>
          </a:p>
        </p:txBody>
      </p:sp>
      <p:pic>
        <p:nvPicPr>
          <p:cNvPr id="20482" name="Picture 2" descr="J:\BestPics2011\Dada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36685" y="3505201"/>
            <a:ext cx="623131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J:\BestPics2011\DadalTeacher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0" y="-1"/>
            <a:ext cx="5181877"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047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2" y="274638"/>
            <a:ext cx="7354888" cy="792162"/>
          </a:xfrm>
        </p:spPr>
        <p:txBody>
          <a:bodyPr/>
          <a:lstStyle/>
          <a:p>
            <a:r>
              <a:rPr lang="en-US" dirty="0"/>
              <a:t>Teaching  </a:t>
            </a:r>
            <a:r>
              <a:rPr lang="en-US" dirty="0" err="1"/>
              <a:t>ENglish</a:t>
            </a:r>
            <a:endParaRPr lang="en-US" dirty="0"/>
          </a:p>
        </p:txBody>
      </p:sp>
      <p:pic>
        <p:nvPicPr>
          <p:cNvPr id="2355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733800" y="2095542"/>
            <a:ext cx="6934200" cy="476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8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7514"/>
            <a:ext cx="2819400" cy="715962"/>
          </a:xfrm>
        </p:spPr>
        <p:txBody>
          <a:bodyPr>
            <a:normAutofit/>
          </a:bodyPr>
          <a:lstStyle/>
          <a:p>
            <a:r>
              <a:rPr lang="en-US" dirty="0"/>
              <a:t>Church</a:t>
            </a:r>
          </a:p>
        </p:txBody>
      </p:sp>
      <p:pic>
        <p:nvPicPr>
          <p:cNvPr id="2150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725870" y="0"/>
            <a:ext cx="494213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flipH="1">
            <a:off x="1524000" y="762001"/>
            <a:ext cx="4191000" cy="61414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91200" y="3505200"/>
            <a:ext cx="4668838" cy="369332"/>
          </a:xfrm>
          <a:prstGeom prst="rect">
            <a:avLst/>
          </a:prstGeom>
          <a:noFill/>
        </p:spPr>
        <p:txBody>
          <a:bodyPr wrap="square" rtlCol="0">
            <a:spAutoFit/>
          </a:bodyPr>
          <a:lstStyle/>
          <a:p>
            <a:endParaRPr lang="en-US" dirty="0"/>
          </a:p>
        </p:txBody>
      </p:sp>
      <p:sp>
        <p:nvSpPr>
          <p:cNvPr id="4" name="TextBox 3"/>
          <p:cNvSpPr txBox="1"/>
          <p:nvPr/>
        </p:nvSpPr>
        <p:spPr>
          <a:xfrm>
            <a:off x="5791200" y="3237349"/>
            <a:ext cx="4668838" cy="3631763"/>
          </a:xfrm>
          <a:prstGeom prst="rect">
            <a:avLst/>
          </a:prstGeom>
          <a:noFill/>
        </p:spPr>
        <p:txBody>
          <a:bodyPr wrap="square" rtlCol="0">
            <a:spAutoFit/>
          </a:bodyPr>
          <a:lstStyle/>
          <a:p>
            <a:r>
              <a:rPr lang="en-US" dirty="0"/>
              <a:t>Churches must register each year , and this is good for only 12 months. Approval must be gained from up to six government agencies each time. Depending upon local authorities, churches can be harassed or denied official status. There are reports of harassment of Christian converts. Some areas will not register any Christian churches. There is no official state religion, but “proper respect” is given to Buddhism, on the claim that it unifies the nation.  According to the (Mongolian) Evangelical Alliance, there are approximately 500 evangelical Mongolian churches .  </a:t>
            </a:r>
            <a:r>
              <a:rPr lang="en-US" sz="1400" dirty="0"/>
              <a:t>See </a:t>
            </a:r>
            <a:r>
              <a:rPr lang="en-US" sz="1400" dirty="0">
                <a:hlinkClick r:id="rId5"/>
              </a:rPr>
              <a:t>http://www.state.gov/documents/organization/171660.pdf</a:t>
            </a:r>
            <a:endParaRPr lang="en-US" sz="1400" dirty="0"/>
          </a:p>
        </p:txBody>
      </p:sp>
    </p:spTree>
    <p:extLst>
      <p:ext uri="{BB962C8B-B14F-4D97-AF65-F5344CB8AC3E}">
        <p14:creationId xmlns:p14="http://schemas.microsoft.com/office/powerpoint/2010/main" val="239673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3" cstate="screen">
            <a:extLst>
              <a:ext uri="{28A0092B-C50C-407E-A947-70E740481C1C}">
                <a14:useLocalDpi xmlns:a14="http://schemas.microsoft.com/office/drawing/2010/main"/>
              </a:ext>
            </a:extLst>
          </a:blip>
          <a:stretch>
            <a:fillRect/>
          </a:stretch>
        </p:blipFill>
        <p:spPr>
          <a:xfrm>
            <a:off x="1981200" y="1"/>
            <a:ext cx="8153400" cy="6866021"/>
          </a:xfrm>
        </p:spPr>
      </p:pic>
      <p:sp>
        <p:nvSpPr>
          <p:cNvPr id="3" name="TextBox 2"/>
          <p:cNvSpPr txBox="1"/>
          <p:nvPr/>
        </p:nvSpPr>
        <p:spPr>
          <a:xfrm>
            <a:off x="6406944" y="2472812"/>
            <a:ext cx="1555234" cy="369332"/>
          </a:xfrm>
          <a:prstGeom prst="rect">
            <a:avLst/>
          </a:prstGeom>
          <a:noFill/>
        </p:spPr>
        <p:txBody>
          <a:bodyPr wrap="none" rtlCol="0">
            <a:spAutoFit/>
          </a:bodyPr>
          <a:lstStyle/>
          <a:p>
            <a:r>
              <a:rPr lang="en-US" dirty="0" err="1"/>
              <a:t>Khentii</a:t>
            </a:r>
            <a:r>
              <a:rPr lang="en-US" dirty="0"/>
              <a:t> Province</a:t>
            </a:r>
          </a:p>
        </p:txBody>
      </p:sp>
      <p:sp>
        <p:nvSpPr>
          <p:cNvPr id="2" name="TextBox 1"/>
          <p:cNvSpPr txBox="1"/>
          <p:nvPr/>
        </p:nvSpPr>
        <p:spPr>
          <a:xfrm>
            <a:off x="5410200" y="4724400"/>
            <a:ext cx="4267200" cy="1815882"/>
          </a:xfrm>
          <a:prstGeom prst="rect">
            <a:avLst/>
          </a:prstGeom>
          <a:gradFill>
            <a:gsLst>
              <a:gs pos="0">
                <a:schemeClr val="accent1">
                  <a:tint val="66000"/>
                  <a:satMod val="160000"/>
                  <a:alpha val="7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dirty="0">
                <a:solidFill>
                  <a:schemeClr val="bg2"/>
                </a:solidFill>
              </a:rPr>
              <a:t>Mongolia has an estimated 3.1 million persons, and is the least densely populated independent nation. About 62% live in cities. </a:t>
            </a:r>
            <a:r>
              <a:rPr lang="en-US" sz="1600" dirty="0">
                <a:solidFill>
                  <a:schemeClr val="bg2"/>
                </a:solidFill>
              </a:rPr>
              <a:t>(CIA World </a:t>
            </a:r>
            <a:r>
              <a:rPr lang="en-US" sz="1600" dirty="0" err="1">
                <a:solidFill>
                  <a:schemeClr val="bg2"/>
                </a:solidFill>
              </a:rPr>
              <a:t>Factbook</a:t>
            </a:r>
            <a:r>
              <a:rPr lang="en-US" sz="1600" dirty="0">
                <a:solidFill>
                  <a:schemeClr val="bg2"/>
                </a:solidFill>
              </a:rPr>
              <a:t>)</a:t>
            </a:r>
          </a:p>
        </p:txBody>
      </p:sp>
    </p:spTree>
    <p:extLst>
      <p:ext uri="{BB962C8B-B14F-4D97-AF65-F5344CB8AC3E}">
        <p14:creationId xmlns:p14="http://schemas.microsoft.com/office/powerpoint/2010/main" val="3944226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3" cstate="screen">
            <a:extLst>
              <a:ext uri="{28A0092B-C50C-407E-A947-70E740481C1C}">
                <a14:useLocalDpi xmlns:a14="http://schemas.microsoft.com/office/drawing/2010/main"/>
              </a:ext>
            </a:extLst>
          </a:blip>
          <a:stretch>
            <a:fillRect/>
          </a:stretch>
        </p:blipFill>
        <p:spPr bwMode="auto">
          <a:xfrm>
            <a:off x="1545220" y="0"/>
            <a:ext cx="541673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4"/>
          </p:nvPr>
        </p:nvSpPr>
        <p:spPr>
          <a:xfrm>
            <a:off x="6934200" y="1600200"/>
            <a:ext cx="3733800" cy="4114800"/>
          </a:xfrm>
        </p:spPr>
        <p:txBody>
          <a:bodyPr/>
          <a:lstStyle/>
          <a:p>
            <a:r>
              <a:rPr lang="en-US" dirty="0"/>
              <a:t>Nara attended a morning prayer meeting at a church in Binder, </a:t>
            </a:r>
            <a:r>
              <a:rPr lang="en-US" dirty="0" err="1"/>
              <a:t>Khentii</a:t>
            </a:r>
            <a:r>
              <a:rPr lang="en-US" dirty="0"/>
              <a:t> Province. She’d gone to the hospital a day earlier because of a strained eye. The doctor told her that she needed to get reading glasses, and gave her the prescription. From Binder it’s a 9-10 hour one-way ride to the capital, where she could get them, so she wondered how that would be possible.  We showed up the next morning with her exact prescription, and she was most happy. </a:t>
            </a:r>
          </a:p>
        </p:txBody>
      </p:sp>
      <p:sp>
        <p:nvSpPr>
          <p:cNvPr id="5" name="Title 4"/>
          <p:cNvSpPr>
            <a:spLocks noGrp="1"/>
          </p:cNvSpPr>
          <p:nvPr>
            <p:ph type="title"/>
          </p:nvPr>
        </p:nvSpPr>
        <p:spPr>
          <a:xfrm>
            <a:off x="7082742" y="381000"/>
            <a:ext cx="3581400" cy="655638"/>
          </a:xfrm>
        </p:spPr>
        <p:txBody>
          <a:bodyPr/>
          <a:lstStyle/>
          <a:p>
            <a:r>
              <a:rPr lang="en-US" dirty="0"/>
              <a:t>Reading glasses</a:t>
            </a:r>
          </a:p>
        </p:txBody>
      </p:sp>
      <p:sp>
        <p:nvSpPr>
          <p:cNvPr id="7" name="TextBox 6"/>
          <p:cNvSpPr txBox="1"/>
          <p:nvPr/>
        </p:nvSpPr>
        <p:spPr>
          <a:xfrm>
            <a:off x="2133600" y="5181600"/>
            <a:ext cx="3733800" cy="369332"/>
          </a:xfrm>
          <a:prstGeom prst="rect">
            <a:avLst/>
          </a:prstGeom>
          <a:noFill/>
        </p:spPr>
        <p:txBody>
          <a:bodyPr wrap="square" rtlCol="0">
            <a:spAutoFit/>
          </a:bodyPr>
          <a:lstStyle/>
          <a:p>
            <a:r>
              <a:rPr lang="en-US" dirty="0"/>
              <a:t>Ladies, newly fitted.</a:t>
            </a:r>
          </a:p>
        </p:txBody>
      </p:sp>
    </p:spTree>
    <p:extLst>
      <p:ext uri="{BB962C8B-B14F-4D97-AF65-F5344CB8AC3E}">
        <p14:creationId xmlns:p14="http://schemas.microsoft.com/office/powerpoint/2010/main" val="1385949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33400"/>
            <a:ext cx="1752600" cy="731838"/>
          </a:xfrm>
        </p:spPr>
        <p:txBody>
          <a:bodyPr>
            <a:normAutofit/>
          </a:bodyPr>
          <a:lstStyle/>
          <a:p>
            <a:r>
              <a:rPr lang="en-US" sz="3200" dirty="0"/>
              <a:t>Sports </a:t>
            </a:r>
          </a:p>
        </p:txBody>
      </p:sp>
      <p:pic>
        <p:nvPicPr>
          <p:cNvPr id="22531"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49078" y="3074878"/>
            <a:ext cx="5327814" cy="3816942"/>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J:\BestPics2011\VolleyTeam.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98582" y="-7715"/>
            <a:ext cx="4769416" cy="305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419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7924800" cy="715962"/>
          </a:xfrm>
        </p:spPr>
        <p:txBody>
          <a:bodyPr/>
          <a:lstStyle/>
          <a:p>
            <a:r>
              <a:rPr lang="en-US" dirty="0"/>
              <a:t>Training—Finances, Reconciliation</a:t>
            </a:r>
          </a:p>
        </p:txBody>
      </p:sp>
      <p:pic>
        <p:nvPicPr>
          <p:cNvPr id="24578" name="Picture 2" descr="J:\BestPics2011\BodioTeach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3031810"/>
            <a:ext cx="5724646" cy="3826191"/>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J:\BestPics2011\JimTeachin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1" y="1143001"/>
            <a:ext cx="5986463" cy="306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594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2590800" cy="1143000"/>
          </a:xfrm>
        </p:spPr>
        <p:txBody>
          <a:bodyPr/>
          <a:lstStyle/>
          <a:p>
            <a:r>
              <a:rPr lang="en-US" dirty="0"/>
              <a:t>Rock, Paper, Scissors</a:t>
            </a:r>
          </a:p>
        </p:txBody>
      </p:sp>
      <p:pic>
        <p:nvPicPr>
          <p:cNvPr id="25602" name="Picture 2" descr="J:\BestPics2011\RockPap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3025623"/>
            <a:ext cx="3352800" cy="3804405"/>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J:\BestPics2011\RockPaper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72870" y="0"/>
            <a:ext cx="429513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551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2743200" cy="792162"/>
          </a:xfrm>
        </p:spPr>
        <p:txBody>
          <a:bodyPr/>
          <a:lstStyle/>
          <a:p>
            <a:r>
              <a:rPr lang="en-US" dirty="0"/>
              <a:t>Orphan Care</a:t>
            </a:r>
          </a:p>
        </p:txBody>
      </p:sp>
      <p:pic>
        <p:nvPicPr>
          <p:cNvPr id="2867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276600" y="2209800"/>
            <a:ext cx="7316002" cy="455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042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28502"/>
            <a:ext cx="5257800" cy="868362"/>
          </a:xfrm>
        </p:spPr>
        <p:txBody>
          <a:bodyPr/>
          <a:lstStyle/>
          <a:p>
            <a:r>
              <a:rPr lang="en-US" dirty="0"/>
              <a:t>Loving on Kids</a:t>
            </a:r>
          </a:p>
        </p:txBody>
      </p:sp>
      <p:pic>
        <p:nvPicPr>
          <p:cNvPr id="29698" name="Picture 2" descr="J:\BestPics2011\Gam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14420" y="1115226"/>
            <a:ext cx="7657439" cy="5742775"/>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J:\BestPics2011\Chattem.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0" y="-19290"/>
            <a:ext cx="3048000" cy="231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746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905001" y="43320"/>
            <a:ext cx="8335533" cy="6786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304800"/>
            <a:ext cx="3124200" cy="369332"/>
          </a:xfrm>
          <a:prstGeom prst="rect">
            <a:avLst/>
          </a:prstGeom>
          <a:noFill/>
        </p:spPr>
        <p:txBody>
          <a:bodyPr wrap="square" rtlCol="0">
            <a:spAutoFit/>
          </a:bodyPr>
          <a:lstStyle/>
          <a:p>
            <a:r>
              <a:rPr lang="en-US" dirty="0"/>
              <a:t>Developing Friendships</a:t>
            </a:r>
          </a:p>
        </p:txBody>
      </p:sp>
    </p:spTree>
    <p:extLst>
      <p:ext uri="{BB962C8B-B14F-4D97-AF65-F5344CB8AC3E}">
        <p14:creationId xmlns:p14="http://schemas.microsoft.com/office/powerpoint/2010/main" val="3982869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a:p>
        </p:txBody>
      </p:sp>
      <p:pic>
        <p:nvPicPr>
          <p:cNvPr id="32770" name="Picture 2" descr="J:\BestPics2011\Trac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14830"/>
            <a:ext cx="9124228" cy="684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397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a:t>
            </a:r>
          </a:p>
        </p:txBody>
      </p:sp>
      <p:sp>
        <p:nvSpPr>
          <p:cNvPr id="3" name="Content Placeholder 2"/>
          <p:cNvSpPr>
            <a:spLocks noGrp="1"/>
          </p:cNvSpPr>
          <p:nvPr>
            <p:ph sz="quarter" idx="13"/>
          </p:nvPr>
        </p:nvSpPr>
        <p:spPr>
          <a:xfrm>
            <a:off x="2133600" y="1600200"/>
            <a:ext cx="7924800" cy="4343400"/>
          </a:xfrm>
        </p:spPr>
        <p:txBody>
          <a:bodyPr>
            <a:noAutofit/>
          </a:bodyPr>
          <a:lstStyle/>
          <a:p>
            <a:r>
              <a:rPr lang="en-US" sz="2400" dirty="0"/>
              <a:t>For the Good News to penetrate Mongolia.</a:t>
            </a:r>
          </a:p>
          <a:p>
            <a:r>
              <a:rPr lang="en-US" sz="2400" dirty="0"/>
              <a:t>For VET NET, which is facing funding challenges for its teaching staff</a:t>
            </a:r>
          </a:p>
          <a:p>
            <a:r>
              <a:rPr lang="en-US" sz="2400" dirty="0"/>
              <a:t>Alcoholism is a great problem (vodka).</a:t>
            </a:r>
          </a:p>
          <a:p>
            <a:r>
              <a:rPr lang="en-US" sz="2400" dirty="0"/>
              <a:t>Unemployment is about 20% in </a:t>
            </a:r>
            <a:r>
              <a:rPr lang="en-US" sz="2400" dirty="0" err="1"/>
              <a:t>UlaanBaatar</a:t>
            </a:r>
            <a:r>
              <a:rPr lang="en-US" sz="2400" dirty="0"/>
              <a:t>.</a:t>
            </a:r>
          </a:p>
          <a:p>
            <a:r>
              <a:rPr lang="en-US" sz="2400" dirty="0"/>
              <a:t>For the teams, as they enter the countryside through schools and community services.</a:t>
            </a:r>
          </a:p>
          <a:p>
            <a:r>
              <a:rPr lang="en-US" sz="2400" dirty="0"/>
              <a:t>For the growth of small churches and the church nationally.</a:t>
            </a:r>
          </a:p>
        </p:txBody>
      </p:sp>
    </p:spTree>
    <p:extLst>
      <p:ext uri="{BB962C8B-B14F-4D97-AF65-F5344CB8AC3E}">
        <p14:creationId xmlns:p14="http://schemas.microsoft.com/office/powerpoint/2010/main" val="204684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BestPics2011\DSCN371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8553" y="1219200"/>
            <a:ext cx="7495491" cy="562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28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717" y="152400"/>
            <a:ext cx="8229600" cy="914400"/>
          </a:xfrm>
        </p:spPr>
        <p:txBody>
          <a:bodyPr/>
          <a:lstStyle/>
          <a:p>
            <a:r>
              <a:rPr lang="en-US" dirty="0"/>
              <a:t>Natural Resources</a:t>
            </a:r>
          </a:p>
        </p:txBody>
      </p:sp>
      <p:sp>
        <p:nvSpPr>
          <p:cNvPr id="3" name="Content Placeholder 2"/>
          <p:cNvSpPr>
            <a:spLocks noGrp="1"/>
          </p:cNvSpPr>
          <p:nvPr>
            <p:ph sz="quarter" idx="13"/>
          </p:nvPr>
        </p:nvSpPr>
        <p:spPr>
          <a:xfrm>
            <a:off x="1528916" y="1143001"/>
            <a:ext cx="8229600" cy="4525963"/>
          </a:xfrm>
        </p:spPr>
        <p:txBody>
          <a:bodyPr/>
          <a:lstStyle/>
          <a:p>
            <a:r>
              <a:rPr lang="en-US" sz="2800" dirty="0"/>
              <a:t>Mongolia has significant deposits of coal, gold, uranium and other minerals. However, </a:t>
            </a:r>
            <a:r>
              <a:rPr lang="en-US" sz="2800" dirty="0" err="1"/>
              <a:t>cashmire</a:t>
            </a:r>
            <a:r>
              <a:rPr lang="en-US" sz="2800" dirty="0"/>
              <a:t> from goats and camels accounts for 80% of her exports</a:t>
            </a:r>
            <a:r>
              <a:rPr lang="en-US" dirty="0"/>
              <a:t>. </a:t>
            </a:r>
          </a:p>
          <a:p>
            <a:r>
              <a:rPr lang="en-US" sz="2800" dirty="0"/>
              <a:t>160,000 herders herd 43 million head of livestock, primarily sheep, goats, horses and cattle (some camels and yaks). </a:t>
            </a:r>
            <a:r>
              <a:rPr lang="en-US" sz="1600" dirty="0"/>
              <a:t>(</a:t>
            </a:r>
            <a:r>
              <a:rPr lang="en-US" sz="1600" i="1" dirty="0"/>
              <a:t>The UB Post</a:t>
            </a:r>
            <a:r>
              <a:rPr lang="en-US" sz="1600" dirty="0"/>
              <a:t>, 11/2/11, p. 7)</a:t>
            </a:r>
          </a:p>
          <a:p>
            <a:endParaRPr lang="en-US" sz="1600" dirty="0"/>
          </a:p>
        </p:txBody>
      </p:sp>
      <p:pic>
        <p:nvPicPr>
          <p:cNvPr id="6146" name="Picture 2" descr="J:\BestPics2011\CoalField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98890" y="4267200"/>
            <a:ext cx="4934386" cy="220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55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BestPics2011\Sheep.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1"/>
            <a:ext cx="7100254" cy="28956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J:\BestPics2011\Horse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2200" y="3880169"/>
            <a:ext cx="4495800" cy="297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11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Bactrian Camels</a:t>
            </a:r>
          </a:p>
        </p:txBody>
      </p:sp>
      <p:pic>
        <p:nvPicPr>
          <p:cNvPr id="8194" name="Picture 2" descr="J:\BestPics2011\Camel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9400" y="2693849"/>
            <a:ext cx="7848600" cy="416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46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Urbanization</a:t>
            </a:r>
          </a:p>
        </p:txBody>
      </p:sp>
      <p:sp>
        <p:nvSpPr>
          <p:cNvPr id="3" name="Content Placeholder 2"/>
          <p:cNvSpPr>
            <a:spLocks noGrp="1"/>
          </p:cNvSpPr>
          <p:nvPr>
            <p:ph sz="quarter" idx="13"/>
          </p:nvPr>
        </p:nvSpPr>
        <p:spPr>
          <a:xfrm>
            <a:off x="1531374" y="1371601"/>
            <a:ext cx="8908026" cy="4525963"/>
          </a:xfrm>
        </p:spPr>
        <p:txBody>
          <a:bodyPr>
            <a:normAutofit/>
          </a:bodyPr>
          <a:lstStyle/>
          <a:p>
            <a:pPr lvl="1"/>
            <a:r>
              <a:rPr lang="en-US" sz="2800" dirty="0"/>
              <a:t>A severe winter in 2000-2002 and another in 2009-2010</a:t>
            </a:r>
            <a:r>
              <a:rPr lang="en-US" sz="2800" baseline="30000" dirty="0"/>
              <a:t>1</a:t>
            </a:r>
            <a:r>
              <a:rPr lang="en-US" sz="2800" dirty="0"/>
              <a:t> caused the loss of much livestock, forcing some herders to move to urban areas around </a:t>
            </a:r>
            <a:r>
              <a:rPr lang="en-US" sz="2800" dirty="0" err="1"/>
              <a:t>UlaanBaatar</a:t>
            </a:r>
            <a:r>
              <a:rPr lang="en-US" sz="2800" dirty="0"/>
              <a:t>, </a:t>
            </a:r>
            <a:r>
              <a:rPr lang="en-US" sz="2800" dirty="0" err="1"/>
              <a:t>ger</a:t>
            </a:r>
            <a:r>
              <a:rPr lang="en-US" sz="2800" dirty="0"/>
              <a:t> and all. </a:t>
            </a:r>
            <a:endParaRPr lang="en-US" sz="1600" dirty="0"/>
          </a:p>
          <a:p>
            <a:pPr marL="0" indent="0">
              <a:buNone/>
            </a:pPr>
            <a:endParaRPr lang="en-US" sz="2800" dirty="0"/>
          </a:p>
        </p:txBody>
      </p:sp>
      <p:pic>
        <p:nvPicPr>
          <p:cNvPr id="9218" name="Picture 2" descr="J:\BestPics2011\UrbanGer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9765" y="2819401"/>
            <a:ext cx="5385087"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6096001"/>
            <a:ext cx="3200400" cy="584775"/>
          </a:xfrm>
          <a:prstGeom prst="rect">
            <a:avLst/>
          </a:prstGeom>
          <a:noFill/>
        </p:spPr>
        <p:txBody>
          <a:bodyPr wrap="square" rtlCol="0">
            <a:spAutoFit/>
          </a:bodyPr>
          <a:lstStyle/>
          <a:p>
            <a:r>
              <a:rPr lang="en-US" sz="1600" baseline="30000" dirty="0"/>
              <a:t>1</a:t>
            </a:r>
            <a:r>
              <a:rPr lang="en-US" sz="1600" dirty="0"/>
              <a:t>Don Belt, “The Urban Clan of Genghis Khan,” </a:t>
            </a:r>
            <a:r>
              <a:rPr lang="en-US" sz="1600" i="1" dirty="0"/>
              <a:t>National Geographic</a:t>
            </a:r>
            <a:r>
              <a:rPr lang="en-US" sz="1600" dirty="0"/>
              <a:t>, Oct. 2011.</a:t>
            </a:r>
            <a:endParaRPr lang="en-US" dirty="0"/>
          </a:p>
        </p:txBody>
      </p:sp>
    </p:spTree>
    <p:extLst>
      <p:ext uri="{BB962C8B-B14F-4D97-AF65-F5344CB8AC3E}">
        <p14:creationId xmlns:p14="http://schemas.microsoft.com/office/powerpoint/2010/main" val="303512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J:\BestPics2011\Infrastructur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6200" y="1771652"/>
            <a:ext cx="6781800" cy="50863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0" y="304241"/>
            <a:ext cx="3276600" cy="369332"/>
          </a:xfrm>
          <a:prstGeom prst="rect">
            <a:avLst/>
          </a:prstGeom>
          <a:noFill/>
        </p:spPr>
        <p:txBody>
          <a:bodyPr wrap="square" rtlCol="0">
            <a:spAutoFit/>
          </a:bodyPr>
          <a:lstStyle/>
          <a:p>
            <a:r>
              <a:rPr lang="en-US" dirty="0"/>
              <a:t>Poor infrastructure in rural areas</a:t>
            </a:r>
          </a:p>
        </p:txBody>
      </p:sp>
    </p:spTree>
    <p:extLst>
      <p:ext uri="{BB962C8B-B14F-4D97-AF65-F5344CB8AC3E}">
        <p14:creationId xmlns:p14="http://schemas.microsoft.com/office/powerpoint/2010/main" val="3191198505"/>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1218</TotalTime>
  <Words>1218</Words>
  <Application>Microsoft Office PowerPoint</Application>
  <PresentationFormat>Widescreen</PresentationFormat>
  <Paragraphs>111</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Narrow</vt:lpstr>
      <vt:lpstr>Calibri</vt:lpstr>
      <vt:lpstr>Horizon</vt:lpstr>
      <vt:lpstr>Mongolia</vt:lpstr>
      <vt:lpstr>Mongolian Flag</vt:lpstr>
      <vt:lpstr>PowerPoint Presentation</vt:lpstr>
      <vt:lpstr>PowerPoint Presentation</vt:lpstr>
      <vt:lpstr>Natural Resources</vt:lpstr>
      <vt:lpstr>PowerPoint Presentation</vt:lpstr>
      <vt:lpstr>Bactrian Camels</vt:lpstr>
      <vt:lpstr>Urbanization</vt:lpstr>
      <vt:lpstr>PowerPoint Presentation</vt:lpstr>
      <vt:lpstr>PowerPoint Presentation</vt:lpstr>
      <vt:lpstr>Chinggis Khaan</vt:lpstr>
      <vt:lpstr>Chinggis Monument</vt:lpstr>
      <vt:lpstr>PowerPoint Presentation</vt:lpstr>
      <vt:lpstr>More Recent History</vt:lpstr>
      <vt:lpstr>democracy</vt:lpstr>
      <vt:lpstr>Religions</vt:lpstr>
      <vt:lpstr>Rise of Shamanism</vt:lpstr>
      <vt:lpstr>Shaman figures used to teach english</vt:lpstr>
      <vt:lpstr>Ovoo</vt:lpstr>
      <vt:lpstr>Shaman Holy Place</vt:lpstr>
      <vt:lpstr>Buddhism (Tibetan)</vt:lpstr>
      <vt:lpstr>Vet Net</vt:lpstr>
      <vt:lpstr>VetNet Teachers</vt:lpstr>
      <vt:lpstr>PowerPoint Presentation</vt:lpstr>
      <vt:lpstr>What’s For Dinner, &amp; Night One</vt:lpstr>
      <vt:lpstr>Meeting Officials</vt:lpstr>
      <vt:lpstr>Training for teachers</vt:lpstr>
      <vt:lpstr>Teaching  ENglish</vt:lpstr>
      <vt:lpstr>Church</vt:lpstr>
      <vt:lpstr>Reading glasses</vt:lpstr>
      <vt:lpstr>Sports </vt:lpstr>
      <vt:lpstr>Training—Finances, Reconciliation</vt:lpstr>
      <vt:lpstr>Rock, Paper, Scissors</vt:lpstr>
      <vt:lpstr>Orphan Care</vt:lpstr>
      <vt:lpstr>Loving on Kids</vt:lpstr>
      <vt:lpstr>PowerPoint Presentation</vt:lpstr>
      <vt:lpstr>PowerPoint Presentation</vt:lpstr>
      <vt:lpstr>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Mongolia</dc:title>
  <dc:creator>Jim</dc:creator>
  <cp:lastModifiedBy>Walt Robertson</cp:lastModifiedBy>
  <cp:revision>100</cp:revision>
  <dcterms:created xsi:type="dcterms:W3CDTF">2011-11-23T14:33:06Z</dcterms:created>
  <dcterms:modified xsi:type="dcterms:W3CDTF">2021-02-13T15:25:13Z</dcterms:modified>
</cp:coreProperties>
</file>