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3" r:id="rId7"/>
    <p:sldId id="273" r:id="rId8"/>
    <p:sldId id="274" r:id="rId9"/>
    <p:sldId id="275" r:id="rId10"/>
    <p:sldId id="264" r:id="rId11"/>
    <p:sldId id="265" r:id="rId12"/>
    <p:sldId id="266" r:id="rId13"/>
    <p:sldId id="270" r:id="rId14"/>
    <p:sldId id="271" r:id="rId15"/>
    <p:sldId id="272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5BA72D-B8D6-404D-AC8D-F78121004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3407B-7B34-41D4-B934-787038A380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5F0086-803C-4580-B0D5-25B727F07CE7}" type="datetimeFigureOut">
              <a:rPr lang="en-US"/>
              <a:pPr>
                <a:defRPr/>
              </a:pPr>
              <a:t>2/11/2021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73811CB-313D-4821-A8C4-DF42145E5E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E07218C-09E5-430E-9AA8-823DC95B3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8CE72-F81D-418A-909E-A720723446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6DAA7-C2D5-48AB-8C30-ADE8D9C97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C8B9F12-D83A-494F-B47A-5C80524A72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841B993-797B-4FD3-A95E-63465C841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363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6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08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0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52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24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96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998E06-A391-46EF-A3AD-0448111DE659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EFE973D-F729-4872-805F-364F20397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4BCABF2-EFC9-4177-95AA-E88A1F127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4B08E37-3CB1-43C9-9E03-FC6FEE4221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7F01C90-458C-4FEA-9FAE-4CFF88AFDC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B4D4261-23FB-4B08-9FF1-2A55807B8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9B2D82-D0B4-4326-9B28-D24776384257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EC340AB-F861-4713-AF4A-0A217682E8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F449CD5-0967-47E0-98F4-C1648F42F2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F9B5777-CD3C-4864-8094-8DDB2A9D3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D18B77-D14B-466F-9B4D-509E43FF4339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89189B4-BA8A-4070-BA04-E1C0689918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09EEE07-135F-47FD-B9EA-6E9A4D7C19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886D671-F15F-40B7-B618-2173929D8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C684CA-FB64-48CE-B413-07F504AE9386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FF1CE1A-A83D-4B2C-8F40-6CFAD6D6A6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8B8519AD-C358-4A20-B091-92FC866CF5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12743631-F641-4A60-9590-79439F6D2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7CA9AD-25D9-4C13-A58A-698B5ABB5909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9FA8DE1-15BE-445B-9D6C-7C63F01699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7B20E550-2170-433E-A2DC-B17D3BA3A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46DBE1B-2FCF-45BA-83CE-C1AE34D5B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7048E8-A93A-489E-BE51-41E88ED47267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5C1E04FD-4507-431C-AE7F-BC011AC332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19AFB2BD-3BE2-4F5C-8490-8AA4657B7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B9F76D1-6E92-42CB-ADA5-5E3F517BF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EE49C6-B294-4EC5-B988-306DA5FE4FC7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269123D-7877-4A87-ABB2-FCF7B789AA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A59B5AD-0493-4BAC-A561-42334184A6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C7B9AD86-1E33-425D-BADD-58DAC2BE7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7A35A-216C-4332-A92E-8CE66D703D50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D16C85E1-84D8-4A3F-B630-77227484AA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BC5ECBE5-54D2-4605-B8AD-86620D9DB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FD3D6CB-A04B-4F51-BF30-A33E9F89F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5AB03D-67CF-4BFB-8BD3-C779782A310A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207C293-98C2-4604-9295-4B3FBF05EE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EB5F5EC-0543-48B6-8367-F993D40865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752E64FA-2EFF-40A6-A0D9-02B90BCF3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8D6FC9-1313-40EE-B6A6-3476586310FA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F9A7D4A5-18AE-4AFA-ACE8-CAEBD82706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AC966D1-F8BA-4024-AC03-71534A4A50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Header Placeholder 3">
            <a:extLst>
              <a:ext uri="{FF2B5EF4-FFF2-40B4-BE49-F238E27FC236}">
                <a16:creationId xmlns:a16="http://schemas.microsoft.com/office/drawing/2014/main" id="{F99D14A7-6D58-4594-82EE-7F6CA1661E0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363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6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08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0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52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24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96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Reconciliation Ministries Network  www.RMNI.org</a:t>
            </a:r>
          </a:p>
        </p:txBody>
      </p:sp>
      <p:sp>
        <p:nvSpPr>
          <p:cNvPr id="8197" name="Date Placeholder 4">
            <a:extLst>
              <a:ext uri="{FF2B5EF4-FFF2-40B4-BE49-F238E27FC236}">
                <a16:creationId xmlns:a16="http://schemas.microsoft.com/office/drawing/2014/main" id="{B1A35614-ACE0-465A-A9B5-69174BF554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363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6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08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0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52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24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96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5BD45-B1A6-4232-A320-F958C6A40DFD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8" name="Footer Placeholder 5">
            <a:extLst>
              <a:ext uri="{FF2B5EF4-FFF2-40B4-BE49-F238E27FC236}">
                <a16:creationId xmlns:a16="http://schemas.microsoft.com/office/drawing/2014/main" id="{2AEE2135-39A3-4121-9151-5746C52526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363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6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08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0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52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24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96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African Americans and Global Missions</a:t>
            </a:r>
          </a:p>
        </p:txBody>
      </p:sp>
      <p:sp>
        <p:nvSpPr>
          <p:cNvPr id="8199" name="Slide Number Placeholder 6">
            <a:extLst>
              <a:ext uri="{FF2B5EF4-FFF2-40B4-BE49-F238E27FC236}">
                <a16:creationId xmlns:a16="http://schemas.microsoft.com/office/drawing/2014/main" id="{4C6E7959-F785-440D-9CFB-A93A115E1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363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6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08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0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52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24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968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0C9B0A-2BE1-4626-9849-CF2B3277EF5A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87966AB0-3AFA-4E01-BAB9-98CDB00836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4FD2D99-608E-49E9-9BF4-DA4175534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BE58D2C-CF3F-4441-807B-B82141388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A1646D-CFC9-49AE-8DB2-B6CA8074FB3A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BDB221D-3060-4573-91C7-B8A49A4A39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CA10776-EB4F-44AE-B772-0A519DD1F3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D15FF00-2193-4FE6-AF59-A890B731E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EEECF2-30AD-45E5-A296-45FC6A3AE865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4AF732E-F8DA-482A-AA2B-2F34ED442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E7C71D3-AECD-42EB-AF91-A7DEDEB7DC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A609B78-CBB3-4556-852C-81C2C8B91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A87AE4-3762-4C54-A55A-4FFFBC8B2CF4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B3607C4-EEED-463C-89B1-E14B24B00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8EEC920-DD38-4D9B-9D8B-E60714BBFA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826171A-6E30-4026-AD86-B789489EC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FFB609-29C9-4A97-AFC8-C0FF11C6D95C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5617447-D5DD-40E8-AC8C-B076071147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A55B3C2-B321-4532-AD77-1A4E019878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902D7AB-14CC-41D0-AF6C-9E012E510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D3B67E-8AC5-4C30-857C-0BA4C76288EE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12E05AE-6D0F-491C-8A86-4E25C6025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7D7D241-5119-473F-B37C-888DE9F67F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D41ADE8-B8A4-4C89-AF9C-58623DE14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1B18CC-3B58-49D1-A84C-F42D842C25CE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B202C6A-844C-4231-917E-31A2442BE2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A5FA702-0C41-40FE-B69C-E6673EFDE0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7371A3A-5DB4-469D-B79B-65112E1C3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FEF13C-4DD6-4968-A601-D173B34BCFA8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886201"/>
            <a:ext cx="9347200" cy="1165225"/>
          </a:xfrm>
          <a:effectLst>
            <a:outerShdw dist="25400" dir="5400000" algn="ctr" rotWithShape="0">
              <a:schemeClr val="bg2"/>
            </a:outerShdw>
          </a:effectLst>
        </p:spPr>
        <p:txBody>
          <a:bodyPr/>
          <a:lstStyle>
            <a:lvl1pPr algn="r">
              <a:lnSpc>
                <a:spcPct val="60000"/>
              </a:lnSpc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105400"/>
            <a:ext cx="9347200" cy="609600"/>
          </a:xfrm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EE24AA-57B4-41CF-B527-20B861D967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91B3C8-94CB-4A27-A149-09508485F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062082-DD6B-4527-B9A8-4DD39E80D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28000" y="6229350"/>
            <a:ext cx="2844800" cy="476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777D269-5A2E-49DB-BF60-C09935F4E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73668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F667DB-65E5-4D6F-AE29-F6797BADA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75FD18-7ADF-4E15-9338-874EF7B64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BAEF8B-2BE2-4EF0-B006-8D3FB4426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A7FD3-6FD7-4212-BA03-EC23CF46A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89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381000"/>
            <a:ext cx="28702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81000"/>
            <a:ext cx="84074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F1DED3-7625-4819-95F6-B59207E39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FDCF8F-B78F-451C-A234-7473729A3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2A3899-A73F-4832-8BB0-91730AF1E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EFD0-CAD0-41BD-B50D-BDE1BA399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691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617" y="2286000"/>
            <a:ext cx="8737600" cy="642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68451" y="3068639"/>
            <a:ext cx="10191749" cy="345757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128221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F058D3-6CD4-4769-8377-D510A72E1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AE740-05C5-4306-9464-D1ABE7F68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B18FD2-6D0B-47EE-B530-DF7EABF0D7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AA00D-8358-41E8-BEB8-8D3530992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86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A69C49-BAA4-4079-9C9C-839B0E6CA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0D826C-A76E-4877-8AD9-9053C9D63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6AC634-4961-4563-8FC1-2E6420D987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B247B-35DE-4B6C-BE48-DBD914CDF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3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17638"/>
            <a:ext cx="5588000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7638"/>
            <a:ext cx="5588000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D68FBE-918D-413F-8ABD-7071873DF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5BED77-5571-4765-9FE5-B40D34D92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1A988C-348E-4D11-AEFE-F3C77B8BF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3D4DF-BA6F-4F66-B321-F4D39FB07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12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D43B08-6DAD-499A-B6F1-906241959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1B8938-4E85-4A59-9618-6ED24674E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F79B88-17AF-454F-A05D-281F6C61B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21907-D679-4B61-AEE2-012556440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80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47099A-E783-427B-A2C9-D279C1F90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2942D8-07F8-4F43-974A-20FDEAF2A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5530E1-207F-4D68-98E6-589FBBE3C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0F8BD-C63C-4C7F-BF1C-CBFB91759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38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A83A2F-35EA-4262-AC5D-338A8C4C7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B232EA-8FC0-4875-BB57-1451E9A32D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A31CFF-89D2-4585-AE26-F34D372E0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B2B9C-64AC-4C50-B706-13A71375D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57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F2AB1-5BBC-40EC-BC4F-FDE906C4E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7777E-32DE-4519-931F-9BA48ADC6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739FCB-F877-4E58-8D38-C69E4F765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94D27-64F9-4D52-9DCA-DC64EB2D7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56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31EBB-4775-4B84-BBD4-3E104BCFD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F38826-8236-4016-BF87-3975E5220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C2FD75-F591-40E1-BACD-8B152FD7D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DD02-EA86-43B8-B3E8-72A548F01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7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C6827B-89BC-4AD8-BE66-60B5D902E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81000"/>
            <a:ext cx="11480800" cy="8382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47BEBC-E48C-4A9D-A13E-5C1781ACB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17638"/>
            <a:ext cx="11379200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C763BF-BD24-4E07-8587-538C6D2E81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2935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A731BE-5764-40F1-B524-FED64097D8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2935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D9C5E9-FF70-4FAC-8EFC-EF113CB614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2935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CC2496B-39DC-47FC-BC5C-2D3A53C35E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transition>
    <p:random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mni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1F6CDC3-5DB4-4F95-BA04-DA7A6A067B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</a:rPr>
              <a:t>Networking With You</a:t>
            </a:r>
          </a:p>
        </p:txBody>
      </p:sp>
      <p:sp>
        <p:nvSpPr>
          <p:cNvPr id="5124" name="Subtitle 1">
            <a:extLst>
              <a:ext uri="{FF2B5EF4-FFF2-40B4-BE49-F238E27FC236}">
                <a16:creationId xmlns:a16="http://schemas.microsoft.com/office/drawing/2014/main" id="{86B77360-DACB-4142-9FE8-35D2FEA1F8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Jim Sutherland, Jim@RMNI.org  www.RMNI.org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0D0D8D1-BDEE-42E4-B225-157BC9ABC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303569" cy="1170268"/>
          </a:xfrm>
          <a:prstGeom prst="rect">
            <a:avLst/>
          </a:prstGeom>
          <a:solidFill>
            <a:srgbClr val="002060"/>
          </a:solidFill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941D7E5-60CA-4F7F-8C15-CE53CCDF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Teaching Resources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CC9A9094-D045-4149-97A4-A7D3E3108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E93DECE-2BD6-4991-9378-A9E9B22B0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6AB5C3-0290-4092-894D-55A6299309C9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23557" name="Picture 2" descr="C:\Powerpoint\PP PDFs\TeachingResourceWebDropdown.jpg">
            <a:extLst>
              <a:ext uri="{FF2B5EF4-FFF2-40B4-BE49-F238E27FC236}">
                <a16:creationId xmlns:a16="http://schemas.microsoft.com/office/drawing/2014/main" id="{737C5E4D-9C20-4A4F-9444-1140954C8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333500"/>
            <a:ext cx="85725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677BE427-3416-4311-9A16-3A4964DD9082}"/>
              </a:ext>
            </a:extLst>
          </p:cNvPr>
          <p:cNvSpPr/>
          <p:nvPr/>
        </p:nvSpPr>
        <p:spPr>
          <a:xfrm>
            <a:off x="7086600" y="2547939"/>
            <a:ext cx="2514600" cy="3095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000B373-26EC-4A91-A889-4CCB7D03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400"/>
            <a:ext cx="2971800" cy="1727200"/>
          </a:xfrm>
        </p:spPr>
        <p:txBody>
          <a:bodyPr/>
          <a:lstStyle/>
          <a:p>
            <a:r>
              <a:rPr lang="en-US" altLang="en-US"/>
              <a:t>Free PowerPoint Downloads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BC4C7C10-623B-4CEA-A4E3-0CA2327C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E03507-8D26-4A91-984D-10E400A2493A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25604" name="Picture 2" descr="C:\Powerpoint\PP PDFs\PPPresentationsWeb.jpg">
            <a:extLst>
              <a:ext uri="{FF2B5EF4-FFF2-40B4-BE49-F238E27FC236}">
                <a16:creationId xmlns:a16="http://schemas.microsoft.com/office/drawing/2014/main" id="{48E36711-1283-4C67-B963-1EDFB924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2" b="21477"/>
          <a:stretch>
            <a:fillRect/>
          </a:stretch>
        </p:blipFill>
        <p:spPr bwMode="auto">
          <a:xfrm>
            <a:off x="5183188" y="25400"/>
            <a:ext cx="545465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3ED83A1D-27BE-46F3-B238-7DBCC4849353}"/>
              </a:ext>
            </a:extLst>
          </p:cNvPr>
          <p:cNvSpPr/>
          <p:nvPr/>
        </p:nvSpPr>
        <p:spPr>
          <a:xfrm>
            <a:off x="3962400" y="1841500"/>
            <a:ext cx="1600200" cy="1600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9A2B237-0B57-43ED-8B67-77289472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Freeing Funds for Global Missions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F201566-EC9B-462D-838A-54DA7490B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6CEAA5C-32EF-4EA4-ACFB-1CE46A5F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EE0725-79D1-47FE-BC46-E25EBEB88831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27653" name="Picture 2" descr="C:\Powerpoint\PP PDFs\FinancialMinWeb.jpg">
            <a:extLst>
              <a:ext uri="{FF2B5EF4-FFF2-40B4-BE49-F238E27FC236}">
                <a16:creationId xmlns:a16="http://schemas.microsoft.com/office/drawing/2014/main" id="{E8C44A45-999C-4043-BAE3-1AAE5A6C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3838"/>
          <a:stretch>
            <a:fillRect/>
          </a:stretch>
        </p:blipFill>
        <p:spPr bwMode="auto">
          <a:xfrm>
            <a:off x="1504950" y="1295400"/>
            <a:ext cx="8255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F5FC1A9F-77CD-499D-9412-ED0E5A21E818}"/>
              </a:ext>
            </a:extLst>
          </p:cNvPr>
          <p:cNvSpPr/>
          <p:nvPr/>
        </p:nvSpPr>
        <p:spPr>
          <a:xfrm>
            <a:off x="4876800" y="2819400"/>
            <a:ext cx="1981200" cy="1752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Notched Right Arrow 5">
            <a:extLst>
              <a:ext uri="{FF2B5EF4-FFF2-40B4-BE49-F238E27FC236}">
                <a16:creationId xmlns:a16="http://schemas.microsoft.com/office/drawing/2014/main" id="{A452D077-90AA-4B82-981F-1895A3BBB36E}"/>
              </a:ext>
            </a:extLst>
          </p:cNvPr>
          <p:cNvSpPr/>
          <p:nvPr/>
        </p:nvSpPr>
        <p:spPr>
          <a:xfrm>
            <a:off x="2590800" y="5105400"/>
            <a:ext cx="4572000" cy="1371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6" name="TextBox 6">
            <a:extLst>
              <a:ext uri="{FF2B5EF4-FFF2-40B4-BE49-F238E27FC236}">
                <a16:creationId xmlns:a16="http://schemas.microsoft.com/office/drawing/2014/main" id="{9B042E9E-07B4-4CFC-A716-6820CCF9B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6388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Ongoing AfAm Missionary Census</a:t>
            </a: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75BE9D2-439F-4FA1-BD0E-949C5E35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75"/>
            <a:ext cx="8610600" cy="838200"/>
          </a:xfrm>
        </p:spPr>
        <p:txBody>
          <a:bodyPr/>
          <a:lstStyle/>
          <a:p>
            <a:r>
              <a:rPr lang="en-US" altLang="en-US"/>
              <a:t>Inner City: College Hill Courts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F18BE64B-8FAA-4AAF-9C29-BD4B53B85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417638"/>
            <a:ext cx="4191000" cy="4754562"/>
          </a:xfrm>
        </p:spPr>
        <p:txBody>
          <a:bodyPr/>
          <a:lstStyle/>
          <a:p>
            <a:r>
              <a:rPr lang="en-US" altLang="en-US"/>
              <a:t>RMNI partners with churches, ministries and others to serve residents at the Westside.</a:t>
            </a:r>
          </a:p>
          <a:p>
            <a:r>
              <a:rPr lang="en-US" altLang="en-US"/>
              <a:t>We’re attempting to be and share Good News. 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F4A449B-3CB2-49D0-84F9-EF7F603C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F77EA4-A92B-4000-81E1-3B695C9AFFA0}" type="slidenum">
              <a:rPr lang="en-US" altLang="en-US"/>
              <a:pPr/>
              <a:t>13</a:t>
            </a:fld>
            <a:endParaRPr lang="en-US" altLang="en-US"/>
          </a:p>
        </p:txBody>
      </p:sp>
      <p:graphicFrame>
        <p:nvGraphicFramePr>
          <p:cNvPr id="29701" name="Object 4">
            <a:extLst>
              <a:ext uri="{FF2B5EF4-FFF2-40B4-BE49-F238E27FC236}">
                <a16:creationId xmlns:a16="http://schemas.microsoft.com/office/drawing/2014/main" id="{AA9A11A2-FD4F-4376-9B8B-3BAE30CD0B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655639"/>
          <a:ext cx="4800600" cy="621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Acrobat Document" r:id="rId4" imgW="7768440" imgH="10050480" progId="AcroExch.Document.7">
                  <p:embed/>
                </p:oleObj>
              </mc:Choice>
              <mc:Fallback>
                <p:oleObj name="Acrobat Document" r:id="rId4" imgW="7768440" imgH="1005048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55639"/>
                        <a:ext cx="4800600" cy="621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3D7B3F23-365B-49C3-94EF-948A35E2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Raised-bed Gardens	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0EE22EE9-F133-4805-A166-94E3F25D7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426" y="1371601"/>
            <a:ext cx="5210175" cy="4754563"/>
          </a:xfrm>
        </p:spPr>
        <p:txBody>
          <a:bodyPr/>
          <a:lstStyle/>
          <a:p>
            <a:r>
              <a:rPr lang="en-US" altLang="en-US"/>
              <a:t>A RMNI Board member and I provide lumber for gardens at the Westside, and others build them.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F0E51FA4-9D0B-490A-BDD5-469DB42A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6403D-2F0C-41D1-8E58-EDE731065A01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31749" name="Picture 2" descr="C:\Picture File\Urban Ministry\DSCN4438.JPG">
            <a:extLst>
              <a:ext uri="{FF2B5EF4-FFF2-40B4-BE49-F238E27FC236}">
                <a16:creationId xmlns:a16="http://schemas.microsoft.com/office/drawing/2014/main" id="{C2271CAF-7440-4121-AB4F-6C326ABEE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7545" r="4749"/>
          <a:stretch>
            <a:fillRect/>
          </a:stretch>
        </p:blipFill>
        <p:spPr bwMode="auto">
          <a:xfrm>
            <a:off x="7543800" y="4343401"/>
            <a:ext cx="31242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" descr="C:\Picture File\Urban Ministry\WilliamsDorothyRaisedBed.jpg">
            <a:extLst>
              <a:ext uri="{FF2B5EF4-FFF2-40B4-BE49-F238E27FC236}">
                <a16:creationId xmlns:a16="http://schemas.microsoft.com/office/drawing/2014/main" id="{C64E7F50-235A-46EB-9FFF-543D5E1C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3088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AF49799F-B47A-4622-9EA6-0B40CDA1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Evangelism and Discipleship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334217C2-9860-4D85-A2C2-97055E91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F96D6D-29FC-4F5D-9532-8FF186F6BFAE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33796" name="Picture 2" descr="C:\Picture File\Urban Ministry\ConsuelaTerrance.jpg">
            <a:extLst>
              <a:ext uri="{FF2B5EF4-FFF2-40B4-BE49-F238E27FC236}">
                <a16:creationId xmlns:a16="http://schemas.microsoft.com/office/drawing/2014/main" id="{90FA646C-EBE9-4C1A-95C4-8CFA2340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2438400"/>
            <a:ext cx="3314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 descr="C:\Picture File\Urban Ministry\DSCN0007.JPG">
            <a:extLst>
              <a:ext uri="{FF2B5EF4-FFF2-40B4-BE49-F238E27FC236}">
                <a16:creationId xmlns:a16="http://schemas.microsoft.com/office/drawing/2014/main" id="{CC8C409E-10C4-4D90-B064-D17B7C93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 t="5608" r="19759"/>
          <a:stretch>
            <a:fillRect/>
          </a:stretch>
        </p:blipFill>
        <p:spPr bwMode="auto">
          <a:xfrm>
            <a:off x="4800600" y="1368426"/>
            <a:ext cx="273208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C:\Picture File\Urban Ministry\DSCN0002.JPG">
            <a:extLst>
              <a:ext uri="{FF2B5EF4-FFF2-40B4-BE49-F238E27FC236}">
                <a16:creationId xmlns:a16="http://schemas.microsoft.com/office/drawing/2014/main" id="{06E933F4-9461-4D92-8351-4E78B993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2" t="6857" r="14604"/>
          <a:stretch>
            <a:fillRect/>
          </a:stretch>
        </p:blipFill>
        <p:spPr bwMode="auto">
          <a:xfrm>
            <a:off x="1524001" y="3454401"/>
            <a:ext cx="3668713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F87A8EAD-6779-40ED-9596-538B9D3E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066800"/>
          </a:xfrm>
        </p:spPr>
        <p:txBody>
          <a:bodyPr/>
          <a:lstStyle/>
          <a:p>
            <a:r>
              <a:rPr lang="en-US" altLang="en-US"/>
              <a:t>Observations re: AfAm Missions Mobilization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30EE1A0-8E33-4177-952E-52B649E13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95400"/>
            <a:ext cx="8686800" cy="5410200"/>
          </a:xfrm>
        </p:spPr>
        <p:txBody>
          <a:bodyPr/>
          <a:lstStyle/>
          <a:p>
            <a:r>
              <a:rPr lang="en-US" altLang="en-US" dirty="0"/>
              <a:t>Locate receptive pastors through mutual pastor friends, and offer to serve.</a:t>
            </a:r>
          </a:p>
          <a:p>
            <a:r>
              <a:rPr lang="en-US" altLang="en-US" dirty="0"/>
              <a:t>Members can win a pastor to missions by short-term trip reports.</a:t>
            </a:r>
          </a:p>
          <a:p>
            <a:r>
              <a:rPr lang="en-US" altLang="en-US" dirty="0"/>
              <a:t>Missions education is the key only for some. Some refuse to serve non-</a:t>
            </a:r>
            <a:r>
              <a:rPr lang="en-US" altLang="en-US" dirty="0" err="1"/>
              <a:t>AfAms</a:t>
            </a:r>
            <a:r>
              <a:rPr lang="en-US" altLang="en-US" dirty="0"/>
              <a:t> and will discourage those who do. Dr. Michael Johnson was removed as a deacon, for going into missions.</a:t>
            </a:r>
          </a:p>
          <a:p>
            <a:pPr lvl="1"/>
            <a:endParaRPr lang="en-US" altLang="en-US" dirty="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DE9EB8E-9688-4D9D-A26A-FEF991E3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049310-217D-4029-BF63-2B61C0F08C1A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7E9B44AE-EC87-489F-B581-680C227B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0"/>
            <a:ext cx="8610600" cy="685800"/>
          </a:xfrm>
        </p:spPr>
        <p:txBody>
          <a:bodyPr/>
          <a:lstStyle/>
          <a:p>
            <a:r>
              <a:rPr lang="en-US" altLang="en-US"/>
              <a:t>Observations: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90299D26-2C9F-4C77-B514-37E748AD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4800600"/>
          </a:xfrm>
        </p:spPr>
        <p:txBody>
          <a:bodyPr/>
          <a:lstStyle/>
          <a:p>
            <a:r>
              <a:rPr lang="en-US" altLang="en-US"/>
              <a:t>Independent churches are generally more open to missions, being often more grounded in Scripture.</a:t>
            </a:r>
          </a:p>
          <a:p>
            <a:r>
              <a:rPr lang="en-US" altLang="en-US"/>
              <a:t>Generally, the younger generations, including pastors, are more open to cross cultural missions.</a:t>
            </a:r>
          </a:p>
          <a:p>
            <a:r>
              <a:rPr lang="en-US" altLang="en-US"/>
              <a:t>There has never been a better time to recruit.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1E32029-D052-4199-95F8-8DE9EC0C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F0276B-E080-4283-9044-37C2E1796CEE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F691CB71-B6D1-4D17-A9A7-D79DC9D84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417638"/>
            <a:ext cx="9067800" cy="4754562"/>
          </a:xfrm>
        </p:spPr>
        <p:txBody>
          <a:bodyPr/>
          <a:lstStyle/>
          <a:p>
            <a:r>
              <a:rPr lang="en-US" altLang="en-US"/>
              <a:t>Short-term missions are powerful to change worldviews.</a:t>
            </a:r>
          </a:p>
          <a:p>
            <a:r>
              <a:rPr lang="en-US" altLang="en-US"/>
              <a:t>Scripture is even more powerful. AfAms are quite honest when confronted with the Word, and will witness against themselves, as needed. Many have a high view of Scripture, which is a great assett. 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49F9241-4611-42A5-9076-543E340D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8E93B0-6B98-421B-8224-1FDBD686BA1F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C91B871-87E3-48F9-9852-DDD6A575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Ministry Background</a:t>
            </a:r>
          </a:p>
        </p:txBody>
      </p:sp>
      <p:sp>
        <p:nvSpPr>
          <p:cNvPr id="7171" name="Content Placeholder 4">
            <a:extLst>
              <a:ext uri="{FF2B5EF4-FFF2-40B4-BE49-F238E27FC236}">
                <a16:creationId xmlns:a16="http://schemas.microsoft.com/office/drawing/2014/main" id="{85FC6E65-9625-4C86-93DD-0177CAC1D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219200"/>
            <a:ext cx="9372600" cy="5181600"/>
          </a:xfrm>
        </p:spPr>
        <p:txBody>
          <a:bodyPr/>
          <a:lstStyle/>
          <a:p>
            <a:r>
              <a:rPr lang="en-US" altLang="en-US" dirty="0"/>
              <a:t>While in seminary, a black seminarian shared his heart about the needs of African Americans after the 1967-68 Detroit riots. </a:t>
            </a:r>
          </a:p>
          <a:p>
            <a:pPr lvl="1"/>
            <a:r>
              <a:rPr lang="en-US" altLang="en-US" dirty="0"/>
              <a:t>I decided that this would be my mission field.</a:t>
            </a:r>
          </a:p>
          <a:p>
            <a:r>
              <a:rPr lang="en-US" altLang="en-US" dirty="0"/>
              <a:t>After graduation and marriage in 1972, my wife and I moved to Brewton, Alabama and Southern Normal School, an all-black Christian high school. I taught, and was campus pastor, eventually becoming pastor of the predominately black church located on campus.</a:t>
            </a:r>
          </a:p>
        </p:txBody>
      </p:sp>
      <p:sp>
        <p:nvSpPr>
          <p:cNvPr id="7172" name="Slide Number Placeholder 1">
            <a:extLst>
              <a:ext uri="{FF2B5EF4-FFF2-40B4-BE49-F238E27FC236}">
                <a16:creationId xmlns:a16="http://schemas.microsoft.com/office/drawing/2014/main" id="{E36757C2-9EF5-49DE-BD67-8C915585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BBE987-32AD-4131-8CF0-D9A1737CED0C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E0B6871-1846-490E-8BB8-C308D562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8610600" cy="1066800"/>
          </a:xfrm>
        </p:spPr>
        <p:txBody>
          <a:bodyPr/>
          <a:lstStyle/>
          <a:p>
            <a:pPr algn="ctr"/>
            <a:r>
              <a:rPr lang="en-US" altLang="en-US"/>
              <a:t>Cedine Bible Institute;                 Inner City Ministries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81D4D44-5883-4C4A-9CA5-013ACBD60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295401"/>
            <a:ext cx="8686800" cy="4754563"/>
          </a:xfrm>
        </p:spPr>
        <p:txBody>
          <a:bodyPr/>
          <a:lstStyle/>
          <a:p>
            <a:r>
              <a:rPr lang="en-US" altLang="en-US"/>
              <a:t>In 1976 we moved to Spring City, TN, and I taught at the AfAm Cedine Bible Institute until 1988, when it closed. </a:t>
            </a:r>
          </a:p>
          <a:p>
            <a:r>
              <a:rPr lang="en-US" altLang="en-US"/>
              <a:t>In 1990 we moved to Chattanooga, TN and I joined Inner City Ministries, working in housing projects and pursuing a doctorate.</a:t>
            </a:r>
          </a:p>
          <a:p>
            <a:r>
              <a:rPr lang="en-US" altLang="en-US"/>
              <a:t>Upon graduation from Trinity Evangelical Divinity School in 1998, I began RMNI.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2DBCCD7-8AE2-474F-B934-56EFCFC8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7FFF10-E333-481D-9BB2-58348AFE950F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08033D6-A357-46F7-91DA-802C7868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52400"/>
            <a:ext cx="8610600" cy="1066800"/>
          </a:xfrm>
        </p:spPr>
        <p:txBody>
          <a:bodyPr/>
          <a:lstStyle/>
          <a:p>
            <a:pPr algn="ctr"/>
            <a:r>
              <a:rPr lang="en-US" altLang="en-US">
                <a:hlinkClick r:id="rId3"/>
              </a:rPr>
              <a:t>www.RMNI.org</a:t>
            </a:r>
            <a:r>
              <a:rPr lang="en-US" altLang="en-US"/>
              <a:t>                              AfAm Missions Resources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4A08AF54-91DE-4F5C-BC20-8D47E8CC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295400"/>
            <a:ext cx="8534400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B30B011C-D2CB-4B4B-A4E1-A942B56B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2728A5-1155-4330-B8E9-0FC82E009A02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11269" name="Picture 2" descr="C:\Powerpoint\PP PDFs\AfAmWebDropdownMenu.jpg">
            <a:extLst>
              <a:ext uri="{FF2B5EF4-FFF2-40B4-BE49-F238E27FC236}">
                <a16:creationId xmlns:a16="http://schemas.microsoft.com/office/drawing/2014/main" id="{AC2456FA-92A9-421F-BD41-CD13173F2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489" r="1456"/>
          <a:stretch>
            <a:fillRect/>
          </a:stretch>
        </p:blipFill>
        <p:spPr bwMode="auto">
          <a:xfrm>
            <a:off x="3517901" y="1295400"/>
            <a:ext cx="712946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6596DFE5-A1E4-4017-A999-7AEEAD884169}"/>
              </a:ext>
            </a:extLst>
          </p:cNvPr>
          <p:cNvSpPr/>
          <p:nvPr/>
        </p:nvSpPr>
        <p:spPr>
          <a:xfrm>
            <a:off x="2362200" y="2438400"/>
            <a:ext cx="1816100" cy="1828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86F6062-5612-42D1-B6F0-E342045A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52400"/>
            <a:ext cx="9067800" cy="1066800"/>
          </a:xfrm>
        </p:spPr>
        <p:txBody>
          <a:bodyPr/>
          <a:lstStyle/>
          <a:p>
            <a:pPr algn="ctr"/>
            <a:r>
              <a:rPr lang="en-US" altLang="en-US"/>
              <a:t>Global Missions &amp;                          Short Term Trips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C12BB19-24AE-45DA-8B0D-B64359DA1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D024800-14E3-4847-93BD-5B67ADFA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234FA0-3518-41FE-8BED-5892DD01CAA6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13317" name="Picture 2" descr="C:\Powerpoint\PP PDFs\WebSTMissDropdown.jpg">
            <a:extLst>
              <a:ext uri="{FF2B5EF4-FFF2-40B4-BE49-F238E27FC236}">
                <a16:creationId xmlns:a16="http://schemas.microsoft.com/office/drawing/2014/main" id="{5E494FDF-2A21-41C6-ADF3-BF5EC63B0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4B7306A4-C991-4E29-9A71-7424A955BADF}"/>
              </a:ext>
            </a:extLst>
          </p:cNvPr>
          <p:cNvSpPr/>
          <p:nvPr/>
        </p:nvSpPr>
        <p:spPr>
          <a:xfrm>
            <a:off x="5487988" y="2362200"/>
            <a:ext cx="1981200" cy="2514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888C2BF-7519-449F-9550-E743F921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447800"/>
            <a:ext cx="3505200" cy="3200400"/>
          </a:xfrm>
        </p:spPr>
        <p:txBody>
          <a:bodyPr/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Join us in June 2013 in  South Sudan, our seventh trip there.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34DB0017-2174-4142-B17A-0615E3E4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9917E0-352F-4971-AF73-4EB7EC5A161E}" type="slidenum">
              <a:rPr lang="en-US" altLang="en-US"/>
              <a:pPr/>
              <a:t>6</a:t>
            </a:fld>
            <a:endParaRPr lang="en-US" altLang="en-US"/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D4F550BE-4F25-4E9B-BF53-37110C5F52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8926" y="0"/>
          <a:ext cx="52990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Acrobat Document" r:id="rId4" imgW="7768440" imgH="10050480" progId="AcroExch.Document.7">
                  <p:embed/>
                </p:oleObj>
              </mc:Choice>
              <mc:Fallback>
                <p:oleObj name="Acrobat Document" r:id="rId4" imgW="7768440" imgH="1005048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6" y="0"/>
                        <a:ext cx="52990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8676B63-84DE-47EF-BE9B-425EC048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India Ministry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A7424FE-D5F1-4646-84CE-B50F4725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17638"/>
            <a:ext cx="5461000" cy="4754562"/>
          </a:xfrm>
        </p:spPr>
        <p:txBody>
          <a:bodyPr/>
          <a:lstStyle/>
          <a:p>
            <a:r>
              <a:rPr lang="en-US" altLang="en-US" dirty="0"/>
              <a:t>Join us Aug. 12-26, 2012, in central India. This is our fifth ministry trip to India.</a:t>
            </a:r>
          </a:p>
          <a:p>
            <a:r>
              <a:rPr lang="en-US" altLang="en-US" dirty="0"/>
              <a:t>We use your spiritual and vocational gifts.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5E65B07-9EA3-410D-B646-31912610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C517E8-2E49-4779-8AE6-0DA6FA9D3430}" type="slidenum">
              <a:rPr lang="en-US" altLang="en-US"/>
              <a:pPr/>
              <a:t>7</a:t>
            </a:fld>
            <a:endParaRPr lang="en-US" altLang="en-US"/>
          </a:p>
        </p:txBody>
      </p:sp>
      <p:graphicFrame>
        <p:nvGraphicFramePr>
          <p:cNvPr id="17413" name="Object 4">
            <a:extLst>
              <a:ext uri="{FF2B5EF4-FFF2-40B4-BE49-F238E27FC236}">
                <a16:creationId xmlns:a16="http://schemas.microsoft.com/office/drawing/2014/main" id="{F3D4C3BA-3D39-49D3-BC5B-A363D574BE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8200" y="685800"/>
          <a:ext cx="476885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Acrobat Document" r:id="rId4" imgW="7768440" imgH="10050480" progId="AcroExch.Document.7">
                  <p:embed/>
                </p:oleObj>
              </mc:Choice>
              <mc:Fallback>
                <p:oleObj name="Acrobat Document" r:id="rId4" imgW="7768440" imgH="1005048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685800"/>
                        <a:ext cx="476885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13BF0A8-D48B-46A3-A478-4260F1B9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Mongolia Ministry: October 2012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FC506A57-1F86-4F2E-B6A7-3C7C7B8D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E65273-9A83-434D-8D38-1D3DDA802D2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460" name="Content Placeholder 4">
            <a:extLst>
              <a:ext uri="{FF2B5EF4-FFF2-40B4-BE49-F238E27FC236}">
                <a16:creationId xmlns:a16="http://schemas.microsoft.com/office/drawing/2014/main" id="{6C8C1AE3-A3D5-4931-8724-4A78889C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417638"/>
            <a:ext cx="5749926" cy="4754562"/>
          </a:xfrm>
        </p:spPr>
        <p:txBody>
          <a:bodyPr/>
          <a:lstStyle/>
          <a:p>
            <a:r>
              <a:rPr lang="en-US" altLang="en-US" dirty="0"/>
              <a:t>Our second trip, working with </a:t>
            </a:r>
            <a:r>
              <a:rPr lang="en-US" altLang="en-US" dirty="0" err="1"/>
              <a:t>VetNet</a:t>
            </a:r>
            <a:r>
              <a:rPr lang="en-US" altLang="en-US" dirty="0"/>
              <a:t>, a Christian veterinary ministry, discipling teachers working in some very remote areas of Mongolia.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45A7D7CD-E1FE-4778-A730-83F2C8903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1828801"/>
            <a:ext cx="4000500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2B18309-8A21-4281-882D-B6CC661B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9851"/>
            <a:ext cx="8229600" cy="792163"/>
          </a:xfrm>
        </p:spPr>
        <p:txBody>
          <a:bodyPr/>
          <a:lstStyle/>
          <a:p>
            <a:r>
              <a:rPr lang="en-US" altLang="en-US"/>
              <a:t>2011</a:t>
            </a:r>
          </a:p>
        </p:txBody>
      </p:sp>
      <p:pic>
        <p:nvPicPr>
          <p:cNvPr id="21507" name="Picture 2" descr="J:\BestPics2011\Team.jpg">
            <a:extLst>
              <a:ext uri="{FF2B5EF4-FFF2-40B4-BE49-F238E27FC236}">
                <a16:creationId xmlns:a16="http://schemas.microsoft.com/office/drawing/2014/main" id="{AE65E71E-30EC-439C-94D5-1CF2C395A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401"/>
            <a:ext cx="53340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24EFAD73-C862-4010-BE12-A7E6E6D4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47976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Nergui (driver), Tsende (leader), Pujee, Bodjio, Tede (assistant leader, from left)</a:t>
            </a:r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55642D27-B729-4611-9356-5DEB8D1C3CE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509963"/>
            <a:ext cx="4078288" cy="3352800"/>
          </a:xfrm>
        </p:spPr>
      </p:pic>
      <p:pic>
        <p:nvPicPr>
          <p:cNvPr id="21510" name="Picture 3">
            <a:extLst>
              <a:ext uri="{FF2B5EF4-FFF2-40B4-BE49-F238E27FC236}">
                <a16:creationId xmlns:a16="http://schemas.microsoft.com/office/drawing/2014/main" id="{C335A8F5-C436-4EC3-9BD6-EB2DD6866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46475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Map004_wx_10 PowerPlugs Templates for PowerPoint">
  <a:themeElements>
    <a:clrScheme name="Default Design 1">
      <a:dk1>
        <a:srgbClr val="000000"/>
      </a:dk1>
      <a:lt1>
        <a:srgbClr val="F8F8F8"/>
      </a:lt1>
      <a:dk2>
        <a:srgbClr val="FFFFFF"/>
      </a:dk2>
      <a:lt2>
        <a:srgbClr val="00007E"/>
      </a:lt2>
      <a:accent1>
        <a:srgbClr val="FF6600"/>
      </a:accent1>
      <a:accent2>
        <a:srgbClr val="33CC33"/>
      </a:accent2>
      <a:accent3>
        <a:srgbClr val="FBFBFB"/>
      </a:accent3>
      <a:accent4>
        <a:srgbClr val="000000"/>
      </a:accent4>
      <a:accent5>
        <a:srgbClr val="FFB8AA"/>
      </a:accent5>
      <a:accent6>
        <a:srgbClr val="2DB92D"/>
      </a:accent6>
      <a:hlink>
        <a:srgbClr val="33CCFF"/>
      </a:hlink>
      <a:folHlink>
        <a:srgbClr val="0000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8F8F8"/>
        </a:lt1>
        <a:dk2>
          <a:srgbClr val="FFFFFF"/>
        </a:dk2>
        <a:lt2>
          <a:srgbClr val="00007E"/>
        </a:lt2>
        <a:accent1>
          <a:srgbClr val="FF6600"/>
        </a:accent1>
        <a:accent2>
          <a:srgbClr val="33CC33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2DB92D"/>
        </a:accent6>
        <a:hlink>
          <a:srgbClr val="33CC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Map004_wx_10 PowerPlugs Templates for PowerPoint</Template>
  <TotalTime>427</TotalTime>
  <Words>554</Words>
  <Application>Microsoft Office PowerPoint</Application>
  <PresentationFormat>Widescreen</PresentationFormat>
  <Paragraphs>78</Paragraphs>
  <Slides>18</Slides>
  <Notes>18</Notes>
  <HiddenSlides>3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Map004_wx_10 PowerPlugs Templates for PowerPoint</vt:lpstr>
      <vt:lpstr>Acrobat Document</vt:lpstr>
      <vt:lpstr>Networking With You</vt:lpstr>
      <vt:lpstr>Ministry Background</vt:lpstr>
      <vt:lpstr>Cedine Bible Institute;                 Inner City Ministries</vt:lpstr>
      <vt:lpstr>www.RMNI.org                              AfAm Missions Resources</vt:lpstr>
      <vt:lpstr>Global Missions &amp;                          Short Term Trips</vt:lpstr>
      <vt:lpstr>Join us in June 2013 in  South Sudan, our seventh trip there.</vt:lpstr>
      <vt:lpstr>India Ministry</vt:lpstr>
      <vt:lpstr>Mongolia Ministry: October 2012</vt:lpstr>
      <vt:lpstr>2011</vt:lpstr>
      <vt:lpstr>Teaching Resources</vt:lpstr>
      <vt:lpstr>Free PowerPoint Downloads</vt:lpstr>
      <vt:lpstr>Freeing Funds for Global Missions</vt:lpstr>
      <vt:lpstr>Inner City: College Hill Courts</vt:lpstr>
      <vt:lpstr>Raised-bed Gardens </vt:lpstr>
      <vt:lpstr>Evangelism and Discipleship</vt:lpstr>
      <vt:lpstr>Observations re: AfAm Missions Mobilization</vt:lpstr>
      <vt:lpstr>Observations: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for the Kingdom</dc:title>
  <dc:creator>Jim</dc:creator>
  <cp:lastModifiedBy>Walt Robertson</cp:lastModifiedBy>
  <cp:revision>27</cp:revision>
  <dcterms:created xsi:type="dcterms:W3CDTF">2011-09-27T19:11:10Z</dcterms:created>
  <dcterms:modified xsi:type="dcterms:W3CDTF">2021-02-12T02:44:34Z</dcterms:modified>
</cp:coreProperties>
</file>