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2" r:id="rId1"/>
  </p:sldMasterIdLst>
  <p:notesMasterIdLst>
    <p:notesMasterId r:id="rId28"/>
  </p:notesMasterIdLst>
  <p:sldIdLst>
    <p:sldId id="256" r:id="rId2"/>
    <p:sldId id="288" r:id="rId3"/>
    <p:sldId id="290" r:id="rId4"/>
    <p:sldId id="291" r:id="rId5"/>
    <p:sldId id="289" r:id="rId6"/>
    <p:sldId id="265" r:id="rId7"/>
    <p:sldId id="282" r:id="rId8"/>
    <p:sldId id="277" r:id="rId9"/>
    <p:sldId id="283" r:id="rId10"/>
    <p:sldId id="278" r:id="rId11"/>
    <p:sldId id="279" r:id="rId12"/>
    <p:sldId id="266" r:id="rId13"/>
    <p:sldId id="280" r:id="rId14"/>
    <p:sldId id="267" r:id="rId15"/>
    <p:sldId id="281" r:id="rId16"/>
    <p:sldId id="269" r:id="rId17"/>
    <p:sldId id="284" r:id="rId18"/>
    <p:sldId id="268" r:id="rId19"/>
    <p:sldId id="285" r:id="rId20"/>
    <p:sldId id="270" r:id="rId21"/>
    <p:sldId id="286" r:id="rId22"/>
    <p:sldId id="271" r:id="rId23"/>
    <p:sldId id="287" r:id="rId24"/>
    <p:sldId id="292" r:id="rId25"/>
    <p:sldId id="293" r:id="rId26"/>
    <p:sldId id="294" r:id="rId27"/>
  </p:sldIdLst>
  <p:sldSz cx="12192000" cy="6858000"/>
  <p:notesSz cx="6858000" cy="8961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23">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Cornelius"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66"/>
    <a:srgbClr val="FF0000"/>
    <a:srgbClr val="7230F6"/>
    <a:srgbClr val="98EDFE"/>
    <a:srgbClr val="00CCCC"/>
    <a:srgbClr val="66FF33"/>
    <a:srgbClr val="1F45AB"/>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16" autoAdjust="0"/>
    <p:restoredTop sz="72539" autoAdjust="0"/>
  </p:normalViewPr>
  <p:slideViewPr>
    <p:cSldViewPr>
      <p:cViewPr varScale="1">
        <p:scale>
          <a:sx n="80" d="100"/>
          <a:sy n="80" d="100"/>
        </p:scale>
        <p:origin x="318"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72"/>
    </p:cViewPr>
  </p:sorterViewPr>
  <p:notesViewPr>
    <p:cSldViewPr>
      <p:cViewPr>
        <p:scale>
          <a:sx n="66" d="100"/>
          <a:sy n="66" d="100"/>
        </p:scale>
        <p:origin x="-918" y="-72"/>
      </p:cViewPr>
      <p:guideLst>
        <p:guide orient="horz" pos="2823"/>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B2BB673-4473-4D02-9978-669113AF106A}"/>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59" name="Rectangle 3">
            <a:extLst>
              <a:ext uri="{FF2B5EF4-FFF2-40B4-BE49-F238E27FC236}">
                <a16:creationId xmlns:a16="http://schemas.microsoft.com/office/drawing/2014/main" id="{AC1DDBA1-CE4E-4D2E-9449-D032942505DF}"/>
              </a:ext>
            </a:extLst>
          </p:cNvPr>
          <p:cNvSpPr>
            <a:spLocks noGrp="1" noChangeArrowheads="1"/>
          </p:cNvSpPr>
          <p:nvPr>
            <p:ph type="body" idx="1"/>
          </p:nvPr>
        </p:nvSpPr>
        <p:spPr bwMode="auto">
          <a:xfrm>
            <a:off x="914400" y="4256088"/>
            <a:ext cx="50292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sz="1600"/>
              <a:t>While these factors are not unique to the African American Christian community, they do have unique application.  This is due, in part, to the unique relationship that has existed (historically) between African Americans and Anglo Americans historically-- that of slave/owner or slave/master.</a:t>
            </a:r>
          </a:p>
          <a:p>
            <a:endParaRPr lang="en-US" altLang="en-US" sz="1600"/>
          </a:p>
          <a:p>
            <a:r>
              <a:rPr lang="en-US" altLang="en-US" sz="1600"/>
              <a:t>As these factors are considered, bear in mind that their impact on African Americans will be different from that which they might have on any other ethnic group in the United States.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E76CD5E1-1E69-464C-9F31-657A50979A5C}"/>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4579" name="Rectangle 3">
            <a:extLst>
              <a:ext uri="{FF2B5EF4-FFF2-40B4-BE49-F238E27FC236}">
                <a16:creationId xmlns:a16="http://schemas.microsoft.com/office/drawing/2014/main" id="{673D4DCF-E5B2-4B43-B1AB-8F4198A7EAFC}"/>
              </a:ext>
            </a:extLst>
          </p:cNvPr>
          <p:cNvSpPr>
            <a:spLocks noGrp="1" noChangeArrowheads="1"/>
          </p:cNvSpPr>
          <p:nvPr>
            <p:ph type="body" idx="1"/>
          </p:nvPr>
        </p:nvSpPr>
        <p:spPr bwMode="auto">
          <a:xfrm>
            <a:off x="914400" y="4256088"/>
            <a:ext cx="50292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a:t>The Basic Problem:</a:t>
            </a:r>
          </a:p>
          <a:p>
            <a:r>
              <a:rPr lang="en-US" altLang="en-US"/>
              <a:t>Lack of faith in God to provide for one’s family</a:t>
            </a:r>
          </a:p>
          <a:p>
            <a:r>
              <a:rPr lang="en-US" altLang="en-US"/>
              <a:t>Looking to man’s wisdom rather than the wisdom of God</a:t>
            </a:r>
            <a:endParaRPr lang="en-US" altLang="en-US" b="1" u="sng"/>
          </a:p>
          <a:p>
            <a:endParaRPr lang="en-US" altLang="en-US" b="1" u="sng"/>
          </a:p>
          <a:p>
            <a:r>
              <a:rPr lang="en-US" altLang="en-US" b="1" u="sng"/>
              <a:t>What Scripture Says about it:</a:t>
            </a:r>
          </a:p>
          <a:p>
            <a:r>
              <a:rPr lang="en-US" altLang="en-US"/>
              <a:t>Proverbs 3:5-6; Isaiah 26:4; Mark 10:28-30; Matthew 12:48-50</a:t>
            </a:r>
            <a:endParaRPr lang="en-US" altLang="en-US" b="1" u="sng"/>
          </a:p>
          <a:p>
            <a:endParaRPr lang="en-US" altLang="en-US" b="1" u="sng"/>
          </a:p>
          <a:p>
            <a:r>
              <a:rPr lang="en-US" altLang="en-US" b="1" u="sng"/>
              <a:t>Principle:</a:t>
            </a:r>
          </a:p>
          <a:p>
            <a:r>
              <a:rPr lang="en-US" altLang="en-US"/>
              <a:t>Trust in the inherent goodness of God and the fact that he will do what is best for his people.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B0DC95F1-9DB6-4F30-A9CA-91FF3538EE97}"/>
              </a:ext>
            </a:extLst>
          </p:cNvPr>
          <p:cNvSpPr>
            <a:spLocks noGrp="1" noRot="1" noChangeAspect="1" noChangeArrowheads="1" noTextEdit="1"/>
          </p:cNvSpPr>
          <p:nvPr>
            <p:ph type="sldImg"/>
          </p:nvPr>
        </p:nvSpPr>
        <p:spPr bwMode="auto">
          <a:xfrm>
            <a:off x="449263" y="685800"/>
            <a:ext cx="5959475" cy="33528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179" name="Rectangle 3">
            <a:extLst>
              <a:ext uri="{FF2B5EF4-FFF2-40B4-BE49-F238E27FC236}">
                <a16:creationId xmlns:a16="http://schemas.microsoft.com/office/drawing/2014/main" id="{36B6D8EE-8230-4287-86E2-238E147EB8EE}"/>
              </a:ext>
            </a:extLst>
          </p:cNvPr>
          <p:cNvSpPr>
            <a:spLocks noGrp="1" noChangeArrowheads="1"/>
          </p:cNvSpPr>
          <p:nvPr>
            <p:ph type="body" idx="1"/>
          </p:nvPr>
        </p:nvSpPr>
        <p:spPr bwMode="auto">
          <a:xfrm>
            <a:off x="914400" y="4267200"/>
            <a:ext cx="5029200" cy="4038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77A89F7-C77C-4AB9-8645-8E62B39C493E}"/>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3" name="Rectangle 3">
            <a:extLst>
              <a:ext uri="{FF2B5EF4-FFF2-40B4-BE49-F238E27FC236}">
                <a16:creationId xmlns:a16="http://schemas.microsoft.com/office/drawing/2014/main" id="{71BC17D7-592E-4976-8014-71CD96F4F8CF}"/>
              </a:ext>
            </a:extLst>
          </p:cNvPr>
          <p:cNvSpPr>
            <a:spLocks noGrp="1" noChangeArrowheads="1"/>
          </p:cNvSpPr>
          <p:nvPr>
            <p:ph type="body" idx="1"/>
          </p:nvPr>
        </p:nvSpPr>
        <p:spPr bwMode="auto">
          <a:xfrm>
            <a:off x="914400" y="4256088"/>
            <a:ext cx="50292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a:t>The Basic Problem:</a:t>
            </a:r>
          </a:p>
          <a:p>
            <a:r>
              <a:rPr lang="en-US" altLang="en-US"/>
              <a:t>Fear</a:t>
            </a:r>
            <a:endParaRPr lang="en-US" altLang="en-US" b="1" u="sng"/>
          </a:p>
          <a:p>
            <a:endParaRPr lang="en-US" altLang="en-US" b="1" u="sng"/>
          </a:p>
          <a:p>
            <a:r>
              <a:rPr lang="en-US" altLang="en-US" b="1" u="sng"/>
              <a:t>What Scripture Says about it:</a:t>
            </a:r>
          </a:p>
          <a:p>
            <a:r>
              <a:rPr lang="en-US" altLang="en-US"/>
              <a:t>Matthew 10:28; Romans 8:15; 1 John 4:18-21; Psalm 111:10</a:t>
            </a:r>
            <a:endParaRPr lang="en-US" altLang="en-US" b="1" u="sng"/>
          </a:p>
          <a:p>
            <a:endParaRPr lang="en-US" altLang="en-US" b="1" u="sng"/>
          </a:p>
          <a:p>
            <a:r>
              <a:rPr lang="en-US" altLang="en-US" b="1" u="sng"/>
              <a:t>Principle:</a:t>
            </a:r>
          </a:p>
          <a:p>
            <a:r>
              <a:rPr lang="en-US" altLang="en-US"/>
              <a:t>The love of God and for God will cast out fear.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DD71D103-5A21-4964-9359-2EAEABEC5E68}"/>
              </a:ext>
            </a:extLst>
          </p:cNvPr>
          <p:cNvSpPr>
            <a:spLocks noGrp="1" noRot="1" noChangeAspect="1" noChangeArrowheads="1" noTextEdit="1"/>
          </p:cNvSpPr>
          <p:nvPr>
            <p:ph type="sldImg"/>
          </p:nvPr>
        </p:nvSpPr>
        <p:spPr bwMode="auto">
          <a:xfrm>
            <a:off x="449263" y="685800"/>
            <a:ext cx="5959475" cy="33528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03" name="Rectangle 3">
            <a:extLst>
              <a:ext uri="{FF2B5EF4-FFF2-40B4-BE49-F238E27FC236}">
                <a16:creationId xmlns:a16="http://schemas.microsoft.com/office/drawing/2014/main" id="{7DF9A724-67F7-4F96-A3D5-3B232BDBB0A1}"/>
              </a:ext>
            </a:extLst>
          </p:cNvPr>
          <p:cNvSpPr>
            <a:spLocks noGrp="1" noChangeArrowheads="1"/>
          </p:cNvSpPr>
          <p:nvPr>
            <p:ph type="body" idx="1"/>
          </p:nvPr>
        </p:nvSpPr>
        <p:spPr bwMode="auto">
          <a:xfrm>
            <a:off x="914400" y="4267200"/>
            <a:ext cx="5029200" cy="4038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Fear of this kind is from Satan.  To allow oneself to be controlled by such fear is sin.  The answer to the problem is to allow the love of God to control: perfect love casts out fear.</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0BCE9F41-77A3-4E52-8AE5-CA9AC007D432}"/>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7" name="Rectangle 3">
            <a:extLst>
              <a:ext uri="{FF2B5EF4-FFF2-40B4-BE49-F238E27FC236}">
                <a16:creationId xmlns:a16="http://schemas.microsoft.com/office/drawing/2014/main" id="{F7BE078E-D167-494A-AD69-5A9556780594}"/>
              </a:ext>
            </a:extLst>
          </p:cNvPr>
          <p:cNvSpPr>
            <a:spLocks noGrp="1" noChangeArrowheads="1"/>
          </p:cNvSpPr>
          <p:nvPr>
            <p:ph type="body" idx="1"/>
          </p:nvPr>
        </p:nvSpPr>
        <p:spPr bwMode="auto">
          <a:xfrm>
            <a:off x="914400" y="4256088"/>
            <a:ext cx="50292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a:t>The Basic Problem:</a:t>
            </a:r>
          </a:p>
          <a:p>
            <a:r>
              <a:rPr lang="en-US" altLang="en-US"/>
              <a:t>Blindness: failure to see the need</a:t>
            </a:r>
            <a:endParaRPr lang="en-US" altLang="en-US" b="1" u="sng"/>
          </a:p>
          <a:p>
            <a:endParaRPr lang="en-US" altLang="en-US" b="1" u="sng"/>
          </a:p>
          <a:p>
            <a:r>
              <a:rPr lang="en-US" altLang="en-US" b="1" u="sng"/>
              <a:t>What Scripture Says about it:</a:t>
            </a:r>
          </a:p>
          <a:p>
            <a:r>
              <a:rPr lang="en-US" altLang="en-US"/>
              <a:t>2 Kings 6:15-19</a:t>
            </a:r>
            <a:endParaRPr lang="en-US" altLang="en-US" b="1" u="sng"/>
          </a:p>
          <a:p>
            <a:endParaRPr lang="en-US" altLang="en-US" b="1" u="sng"/>
          </a:p>
          <a:p>
            <a:r>
              <a:rPr lang="en-US" altLang="en-US" b="1" u="sng"/>
              <a:t>Principle:</a:t>
            </a:r>
          </a:p>
          <a:p>
            <a:r>
              <a:rPr lang="en-US" altLang="en-US"/>
              <a:t>Humans see only the physical world: God sees the big picture.  Depend upon God’s directions, not your insight.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8010B840-C023-451F-97DB-B8FEFCAC2002}"/>
              </a:ext>
            </a:extLst>
          </p:cNvPr>
          <p:cNvSpPr>
            <a:spLocks noGrp="1" noRot="1" noChangeAspect="1" noChangeArrowheads="1" noTextEdit="1"/>
          </p:cNvSpPr>
          <p:nvPr>
            <p:ph type="sldImg"/>
          </p:nvPr>
        </p:nvSpPr>
        <p:spPr bwMode="auto">
          <a:xfrm>
            <a:off x="449263" y="685800"/>
            <a:ext cx="5959475" cy="33528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7" name="Rectangle 3">
            <a:extLst>
              <a:ext uri="{FF2B5EF4-FFF2-40B4-BE49-F238E27FC236}">
                <a16:creationId xmlns:a16="http://schemas.microsoft.com/office/drawing/2014/main" id="{9D5FDD64-E1F2-4733-B53A-0887CDF1127B}"/>
              </a:ext>
            </a:extLst>
          </p:cNvPr>
          <p:cNvSpPr>
            <a:spLocks noGrp="1" noChangeArrowheads="1"/>
          </p:cNvSpPr>
          <p:nvPr>
            <p:ph type="body" idx="1"/>
          </p:nvPr>
        </p:nvSpPr>
        <p:spPr bwMode="auto">
          <a:xfrm>
            <a:off x="914400" y="4267200"/>
            <a:ext cx="5029200" cy="4038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Can’t see the forest for the trees.  Too close to the situation to focus.  Many AFAMs are surrounded by so much need that it is difficult to see the need of those outside of their circle.  We must depend on God to show us where He wants us to serve.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AA1FF770-5234-4DB7-8459-8CF6D9396C94}"/>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7651" name="Rectangle 3">
            <a:extLst>
              <a:ext uri="{FF2B5EF4-FFF2-40B4-BE49-F238E27FC236}">
                <a16:creationId xmlns:a16="http://schemas.microsoft.com/office/drawing/2014/main" id="{39A7647C-5A52-4FA3-8B84-A1821802A178}"/>
              </a:ext>
            </a:extLst>
          </p:cNvPr>
          <p:cNvSpPr>
            <a:spLocks noGrp="1" noChangeArrowheads="1"/>
          </p:cNvSpPr>
          <p:nvPr>
            <p:ph type="body" idx="1"/>
          </p:nvPr>
        </p:nvSpPr>
        <p:spPr bwMode="auto">
          <a:xfrm>
            <a:off x="914400" y="4256088"/>
            <a:ext cx="50292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a:t>The Basic Problem:</a:t>
            </a:r>
          </a:p>
          <a:p>
            <a:r>
              <a:rPr lang="en-US" altLang="en-US"/>
              <a:t>Inability to see oneself clearly and precisely--as children of God and participants in our Lord’s mission.</a:t>
            </a:r>
            <a:endParaRPr lang="en-US" altLang="en-US" b="1" u="sng"/>
          </a:p>
          <a:p>
            <a:endParaRPr lang="en-US" altLang="en-US" b="1" u="sng"/>
          </a:p>
          <a:p>
            <a:r>
              <a:rPr lang="en-US" altLang="en-US" b="1" u="sng"/>
              <a:t>What Scripture Says about it:</a:t>
            </a:r>
          </a:p>
          <a:p>
            <a:r>
              <a:rPr lang="en-US" altLang="en-US"/>
              <a:t>Deuteronomy 6; Proverbs 3:5-6; Acts 5:29; 2 Corinthians 5:14-6:2</a:t>
            </a:r>
            <a:endParaRPr lang="en-US" altLang="en-US" b="1" u="sng"/>
          </a:p>
          <a:p>
            <a:endParaRPr lang="en-US" altLang="en-US" b="1" u="sng"/>
          </a:p>
          <a:p>
            <a:r>
              <a:rPr lang="en-US" altLang="en-US" b="1" u="sng"/>
              <a:t>Principle:</a:t>
            </a:r>
          </a:p>
          <a:p>
            <a:r>
              <a:rPr lang="en-US" altLang="en-US"/>
              <a:t>Rely upon God to reveal who you are and depend upon God for your needs.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7CEAE05-8BAD-4CD9-BF17-FB0F6E304385}"/>
              </a:ext>
            </a:extLst>
          </p:cNvPr>
          <p:cNvSpPr>
            <a:spLocks noGrp="1" noRot="1" noChangeAspect="1" noChangeArrowheads="1" noTextEdit="1"/>
          </p:cNvSpPr>
          <p:nvPr>
            <p:ph type="sldImg"/>
          </p:nvPr>
        </p:nvSpPr>
        <p:spPr bwMode="auto">
          <a:xfrm>
            <a:off x="449263" y="685800"/>
            <a:ext cx="5959475" cy="33528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8915" name="Rectangle 3">
            <a:extLst>
              <a:ext uri="{FF2B5EF4-FFF2-40B4-BE49-F238E27FC236}">
                <a16:creationId xmlns:a16="http://schemas.microsoft.com/office/drawing/2014/main" id="{8A2869F6-D75F-40B9-89AB-9AD3809C75F7}"/>
              </a:ext>
            </a:extLst>
          </p:cNvPr>
          <p:cNvSpPr>
            <a:spLocks noGrp="1" noChangeArrowheads="1"/>
          </p:cNvSpPr>
          <p:nvPr>
            <p:ph type="body" idx="1"/>
          </p:nvPr>
        </p:nvSpPr>
        <p:spPr bwMode="auto">
          <a:xfrm>
            <a:off x="914400" y="4267200"/>
            <a:ext cx="5029200" cy="4038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Many AFAMs have been conditioned to see themselves as objects of missions rather than participants in missions.  This must be changed!</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5A360F0-11B4-4F7F-93EC-376DD8A79850}"/>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5" name="Rectangle 3">
            <a:extLst>
              <a:ext uri="{FF2B5EF4-FFF2-40B4-BE49-F238E27FC236}">
                <a16:creationId xmlns:a16="http://schemas.microsoft.com/office/drawing/2014/main" id="{BFEDBA13-1975-4244-A4E1-8B917B718D27}"/>
              </a:ext>
            </a:extLst>
          </p:cNvPr>
          <p:cNvSpPr>
            <a:spLocks noGrp="1" noChangeArrowheads="1"/>
          </p:cNvSpPr>
          <p:nvPr>
            <p:ph type="body" idx="1"/>
          </p:nvPr>
        </p:nvSpPr>
        <p:spPr bwMode="auto">
          <a:xfrm>
            <a:off x="914400" y="4256088"/>
            <a:ext cx="50292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a:t>The Basic Problem:</a:t>
            </a:r>
          </a:p>
          <a:p>
            <a:r>
              <a:rPr lang="en-US" altLang="en-US"/>
              <a:t>Insufficient trust in God and failure to forgive and forget</a:t>
            </a:r>
            <a:endParaRPr lang="en-US" altLang="en-US" b="1" u="sng"/>
          </a:p>
          <a:p>
            <a:endParaRPr lang="en-US" altLang="en-US" b="1" u="sng"/>
          </a:p>
          <a:p>
            <a:r>
              <a:rPr lang="en-US" altLang="en-US" b="1" u="sng"/>
              <a:t>What Scripture Says about it:</a:t>
            </a:r>
          </a:p>
          <a:p>
            <a:r>
              <a:rPr lang="en-US" altLang="en-US"/>
              <a:t>Matthew 6:12-15; Mark 11:26; Romans 8:28-39</a:t>
            </a:r>
            <a:endParaRPr lang="en-US" altLang="en-US" b="1" u="sng"/>
          </a:p>
          <a:p>
            <a:endParaRPr lang="en-US" altLang="en-US" b="1" u="sng"/>
          </a:p>
          <a:p>
            <a:r>
              <a:rPr lang="en-US" altLang="en-US" b="1" u="sng"/>
              <a:t>Principle:</a:t>
            </a:r>
          </a:p>
          <a:p>
            <a:r>
              <a:rPr lang="en-US" altLang="en-US"/>
              <a:t>Forgive and forget.  Trust in God, not man.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A3A0AA67-0B6D-4833-865C-010823BFA098}"/>
              </a:ext>
            </a:extLst>
          </p:cNvPr>
          <p:cNvSpPr>
            <a:spLocks noGrp="1" noRot="1" noChangeAspect="1" noChangeArrowheads="1" noTextEdit="1"/>
          </p:cNvSpPr>
          <p:nvPr>
            <p:ph type="sldImg"/>
          </p:nvPr>
        </p:nvSpPr>
        <p:spPr bwMode="auto">
          <a:xfrm>
            <a:off x="442913" y="671513"/>
            <a:ext cx="5972175"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5299" name="Rectangle 3">
            <a:extLst>
              <a:ext uri="{FF2B5EF4-FFF2-40B4-BE49-F238E27FC236}">
                <a16:creationId xmlns:a16="http://schemas.microsoft.com/office/drawing/2014/main" id="{51FB5D66-496A-476A-A19D-21FCE934A6DD}"/>
              </a:ext>
            </a:extLst>
          </p:cNvPr>
          <p:cNvSpPr>
            <a:spLocks noGrp="1" noChangeArrowheads="1"/>
          </p:cNvSpPr>
          <p:nvPr>
            <p:ph type="body" idx="1"/>
          </p:nvPr>
        </p:nvSpPr>
        <p:spPr bwMode="auto">
          <a:xfrm>
            <a:off x="685800" y="4256088"/>
            <a:ext cx="54864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The root of this problem goes back to the relationship between AFAMs and White Christians.  As Southern Baptists, we have the baggage of our founding (the slavery issue as part of the reason for the founding of the SBC) and our early record on civil rights (non-responsive to the issue in many cases, against civil rights for Blacks in others.)</a:t>
            </a:r>
          </a:p>
          <a:p>
            <a:endParaRPr lang="en-US" altLang="en-US"/>
          </a:p>
          <a:p>
            <a:r>
              <a:rPr lang="en-US" altLang="en-US"/>
              <a:t>We are called upon to admit this early history and clarify our current position.  AFAMs must forgive, forget and move on based on current opportunities.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8AB247E-558F-472A-84CC-AE028FB7A2D3}"/>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3" name="Rectangle 3">
            <a:extLst>
              <a:ext uri="{FF2B5EF4-FFF2-40B4-BE49-F238E27FC236}">
                <a16:creationId xmlns:a16="http://schemas.microsoft.com/office/drawing/2014/main" id="{948FB6AF-EBC9-4EA1-9A55-5010823FEDBE}"/>
              </a:ext>
            </a:extLst>
          </p:cNvPr>
          <p:cNvSpPr>
            <a:spLocks noGrp="1" noChangeArrowheads="1"/>
          </p:cNvSpPr>
          <p:nvPr>
            <p:ph type="body" idx="1"/>
          </p:nvPr>
        </p:nvSpPr>
        <p:spPr bwMode="auto">
          <a:xfrm>
            <a:off x="990600" y="4267200"/>
            <a:ext cx="5029200" cy="4033838"/>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a:t>The Basic Problem:</a:t>
            </a:r>
          </a:p>
          <a:p>
            <a:r>
              <a:rPr lang="en-US" altLang="en-US"/>
              <a:t>Lordship</a:t>
            </a:r>
            <a:endParaRPr lang="en-US" altLang="en-US" b="1" u="sng"/>
          </a:p>
          <a:p>
            <a:endParaRPr lang="en-US" altLang="en-US" b="1" u="sng"/>
          </a:p>
          <a:p>
            <a:r>
              <a:rPr lang="en-US" altLang="en-US" b="1" u="sng"/>
              <a:t>What Scripture Says about it:</a:t>
            </a:r>
          </a:p>
          <a:p>
            <a:r>
              <a:rPr lang="en-US" altLang="en-US"/>
              <a:t>1 Corinthians 8:6; Philippians 2:9-11</a:t>
            </a:r>
            <a:endParaRPr lang="en-US" altLang="en-US" b="1" u="sng"/>
          </a:p>
          <a:p>
            <a:endParaRPr lang="en-US" altLang="en-US" b="1" u="sng"/>
          </a:p>
          <a:p>
            <a:r>
              <a:rPr lang="en-US" altLang="en-US" b="1" u="sng"/>
              <a:t>Principle:</a:t>
            </a:r>
          </a:p>
          <a:p>
            <a:r>
              <a:rPr lang="en-US" altLang="en-US"/>
              <a:t>Complete trust in Jesus Christ as Lord.</a:t>
            </a:r>
          </a:p>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DE8EA39E-A573-4997-8AD0-13E3FB6CDEFC}"/>
              </a:ext>
            </a:extLst>
          </p:cNvPr>
          <p:cNvSpPr>
            <a:spLocks noGrp="1" noRot="1" noChangeAspect="1" noChangeArrowheads="1" noTextEdit="1"/>
          </p:cNvSpPr>
          <p:nvPr>
            <p:ph type="sldImg"/>
          </p:nvPr>
        </p:nvSpPr>
        <p:spPr bwMode="auto">
          <a:xfrm>
            <a:off x="449263" y="685800"/>
            <a:ext cx="5959475" cy="33528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3" name="Rectangle 3">
            <a:extLst>
              <a:ext uri="{FF2B5EF4-FFF2-40B4-BE49-F238E27FC236}">
                <a16:creationId xmlns:a16="http://schemas.microsoft.com/office/drawing/2014/main" id="{FA4783EB-7CD8-433B-A7B0-45395BDE0C80}"/>
              </a:ext>
            </a:extLst>
          </p:cNvPr>
          <p:cNvSpPr>
            <a:spLocks noGrp="1" noChangeArrowheads="1"/>
          </p:cNvSpPr>
          <p:nvPr>
            <p:ph type="body" idx="1"/>
          </p:nvPr>
        </p:nvSpPr>
        <p:spPr bwMode="auto">
          <a:xfrm>
            <a:off x="914400" y="4267200"/>
            <a:ext cx="5029200" cy="4038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Many AFAMs are just beginning to experience the so-called American Dream or the “good life”.  For some, it is difficult to give that up in order to serve in a place where life will be much like life before full citizenship rights were obtained.</a:t>
            </a:r>
            <a:endParaRPr lang="en-US" altLang="en-US" b="1" u="sng"/>
          </a:p>
          <a:p>
            <a:endParaRPr lang="en-US" altLang="en-US"/>
          </a:p>
          <a:p>
            <a:r>
              <a:rPr lang="en-US" altLang="en-US"/>
              <a:t>The question is, “Who is your Lord?”  That determines where one’s trust lies and where one’s allegiance lies.  If Christ is Lord, obedience should follow.</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B1CD706-A82D-43DF-8D58-557EC891A9F3}"/>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7" name="Rectangle 3">
            <a:extLst>
              <a:ext uri="{FF2B5EF4-FFF2-40B4-BE49-F238E27FC236}">
                <a16:creationId xmlns:a16="http://schemas.microsoft.com/office/drawing/2014/main" id="{127335F1-203C-4692-8418-74FE1B959628}"/>
              </a:ext>
            </a:extLst>
          </p:cNvPr>
          <p:cNvSpPr>
            <a:spLocks noGrp="1" noChangeArrowheads="1"/>
          </p:cNvSpPr>
          <p:nvPr>
            <p:ph type="body" idx="1"/>
          </p:nvPr>
        </p:nvSpPr>
        <p:spPr bwMode="auto">
          <a:xfrm>
            <a:off x="914400" y="4256088"/>
            <a:ext cx="50292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This is characterized by one allowing his/her culture to over rule what God has clearly told us a Christians to do.  For example, I was told when I was growing up (by action more than word) that White people took care of foreign missions; that missionaries are women, men are pastors and preachers, that Black people have enough to do in this country without going to Africa.  Black people need to work together and focus on making things better for ourselves in this country.  How this became a part of the culture in which I grew up is a story for another time.</a:t>
            </a:r>
          </a:p>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43C42EF-7F2B-49F4-ACA4-043CBB12A321}"/>
              </a:ext>
            </a:extLst>
          </p:cNvPr>
          <p:cNvSpPr>
            <a:spLocks noGrp="1" noRot="1" noChangeAspect="1" noChangeArrowheads="1" noTextEdit="1"/>
          </p:cNvSpPr>
          <p:nvPr>
            <p:ph type="sldImg"/>
          </p:nvPr>
        </p:nvSpPr>
        <p:spPr bwMode="auto">
          <a:xfrm>
            <a:off x="449263" y="685800"/>
            <a:ext cx="5959475" cy="33528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7107" name="Rectangle 3">
            <a:extLst>
              <a:ext uri="{FF2B5EF4-FFF2-40B4-BE49-F238E27FC236}">
                <a16:creationId xmlns:a16="http://schemas.microsoft.com/office/drawing/2014/main" id="{ABF13AC2-8A5C-48ED-9048-D7E073CBB5CE}"/>
              </a:ext>
            </a:extLst>
          </p:cNvPr>
          <p:cNvSpPr>
            <a:spLocks noGrp="1" noChangeArrowheads="1"/>
          </p:cNvSpPr>
          <p:nvPr>
            <p:ph type="body" idx="1"/>
          </p:nvPr>
        </p:nvSpPr>
        <p:spPr bwMode="auto">
          <a:xfrm>
            <a:off x="914400" y="4267200"/>
            <a:ext cx="5029200" cy="4038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AFAMs must be integrated into the larger group, not assimilated.  Many in America view integration to mean that the minority group takes on the appearance of the majority group.  It’s like the difference in Tomato soup and beef stew.  Both products contain many ingredients.  However, in the soup, everything is homogenized to the extent that it all looks alike.  In the stew, one can see and experience the distinct pieces of meat, potatoes, carrots, etc.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BE72CB4-09F6-456A-89DF-FC967BA20499}"/>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1" name="Rectangle 3">
            <a:extLst>
              <a:ext uri="{FF2B5EF4-FFF2-40B4-BE49-F238E27FC236}">
                <a16:creationId xmlns:a16="http://schemas.microsoft.com/office/drawing/2014/main" id="{C535F201-8C74-48F2-B77C-32CF5F2755D8}"/>
              </a:ext>
            </a:extLst>
          </p:cNvPr>
          <p:cNvSpPr>
            <a:spLocks noGrp="1" noChangeArrowheads="1"/>
          </p:cNvSpPr>
          <p:nvPr>
            <p:ph type="body" idx="1"/>
          </p:nvPr>
        </p:nvSpPr>
        <p:spPr bwMode="auto">
          <a:xfrm>
            <a:off x="914400" y="4256088"/>
            <a:ext cx="50292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a:t>The Basic Problem:</a:t>
            </a:r>
          </a:p>
          <a:p>
            <a:r>
              <a:rPr lang="en-US" altLang="en-US"/>
              <a:t>Lack of material resources to serve</a:t>
            </a:r>
            <a:endParaRPr lang="en-US" altLang="en-US" b="1" u="sng"/>
          </a:p>
          <a:p>
            <a:endParaRPr lang="en-US" altLang="en-US" b="1" u="sng"/>
          </a:p>
          <a:p>
            <a:r>
              <a:rPr lang="en-US" altLang="en-US" b="1" u="sng"/>
              <a:t>What Scripture Says about it:</a:t>
            </a:r>
          </a:p>
          <a:p>
            <a:r>
              <a:rPr lang="en-US" altLang="en-US"/>
              <a:t>2 Corinthians 8:14-15; 9:10-12; Philippians 4:15-20</a:t>
            </a:r>
            <a:endParaRPr lang="en-US" altLang="en-US" b="1" u="sng"/>
          </a:p>
          <a:p>
            <a:endParaRPr lang="en-US" altLang="en-US" b="1" u="sng"/>
          </a:p>
          <a:p>
            <a:r>
              <a:rPr lang="en-US" altLang="en-US" b="1" u="sng"/>
              <a:t>Principle:</a:t>
            </a:r>
          </a:p>
          <a:p>
            <a:r>
              <a:rPr lang="en-US" altLang="en-US"/>
              <a:t>God’s work done in his time and in his way will never lack God’s resources.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B33C730A-6500-4259-AC7A-5C55F698E7DA}"/>
              </a:ext>
            </a:extLst>
          </p:cNvPr>
          <p:cNvSpPr>
            <a:spLocks noGrp="1" noRot="1" noChangeAspect="1" noChangeArrowheads="1" noTextEdit="1"/>
          </p:cNvSpPr>
          <p:nvPr>
            <p:ph type="sldImg"/>
          </p:nvPr>
        </p:nvSpPr>
        <p:spPr bwMode="auto">
          <a:xfrm>
            <a:off x="449263" y="685800"/>
            <a:ext cx="5959475" cy="33528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1" name="Rectangle 3">
            <a:extLst>
              <a:ext uri="{FF2B5EF4-FFF2-40B4-BE49-F238E27FC236}">
                <a16:creationId xmlns:a16="http://schemas.microsoft.com/office/drawing/2014/main" id="{B3E572BF-2169-4998-9E4F-9F2FA1B4B234}"/>
              </a:ext>
            </a:extLst>
          </p:cNvPr>
          <p:cNvSpPr>
            <a:spLocks noGrp="1" noChangeArrowheads="1"/>
          </p:cNvSpPr>
          <p:nvPr>
            <p:ph type="body" idx="1"/>
          </p:nvPr>
        </p:nvSpPr>
        <p:spPr bwMode="auto">
          <a:xfrm>
            <a:off x="914400" y="4267200"/>
            <a:ext cx="5029200" cy="4038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Today, this is as much excuse as anything in many cases.  People tend to get money to do those things they really want to do.  God will not fail to take care of the need if he calls and the person answers in obedience.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6209C17-5C7B-4477-951F-90ED200427AA}"/>
              </a:ext>
            </a:extLst>
          </p:cNvPr>
          <p:cNvSpPr>
            <a:spLocks noGrp="1" noRot="1" noChangeAspect="1" noChangeArrowheads="1" noTextEdit="1"/>
          </p:cNvSpPr>
          <p:nvPr>
            <p:ph type="sldImg"/>
          </p:nvPr>
        </p:nvSpPr>
        <p:spPr bwMode="auto">
          <a:xfrm>
            <a:off x="442913" y="671513"/>
            <a:ext cx="5973762" cy="3360737"/>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5" name="Rectangle 3">
            <a:extLst>
              <a:ext uri="{FF2B5EF4-FFF2-40B4-BE49-F238E27FC236}">
                <a16:creationId xmlns:a16="http://schemas.microsoft.com/office/drawing/2014/main" id="{C7C25422-72CD-4DBE-97FB-E32067347A80}"/>
              </a:ext>
            </a:extLst>
          </p:cNvPr>
          <p:cNvSpPr>
            <a:spLocks noGrp="1" noChangeArrowheads="1"/>
          </p:cNvSpPr>
          <p:nvPr>
            <p:ph type="body" idx="1"/>
          </p:nvPr>
        </p:nvSpPr>
        <p:spPr bwMode="auto">
          <a:xfrm>
            <a:off x="914400" y="4256088"/>
            <a:ext cx="5029200" cy="403383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b="1" u="sng"/>
              <a:t>The Basic Problem:</a:t>
            </a:r>
          </a:p>
          <a:p>
            <a:r>
              <a:rPr lang="en-US" altLang="en-US"/>
              <a:t>Lack of knowledge and/or understanding of one’s part in God’s mission.</a:t>
            </a:r>
            <a:endParaRPr lang="en-US" altLang="en-US" b="1" u="sng"/>
          </a:p>
          <a:p>
            <a:endParaRPr lang="en-US" altLang="en-US" b="1" u="sng"/>
          </a:p>
          <a:p>
            <a:r>
              <a:rPr lang="en-US" altLang="en-US" b="1" u="sng"/>
              <a:t>What Scripture Says about it:</a:t>
            </a:r>
          </a:p>
          <a:p>
            <a:r>
              <a:rPr lang="en-US" altLang="en-US"/>
              <a:t>Matthew 28:20; Deuteronomy 6:6-7; Psalm 78:5-8; Proverbs 22:6</a:t>
            </a:r>
            <a:endParaRPr lang="en-US" altLang="en-US" b="1" u="sng"/>
          </a:p>
          <a:p>
            <a:endParaRPr lang="en-US" altLang="en-US" b="1" u="sng"/>
          </a:p>
          <a:p>
            <a:r>
              <a:rPr lang="en-US" altLang="en-US" b="1" u="sng"/>
              <a:t>Principle:</a:t>
            </a:r>
          </a:p>
          <a:p>
            <a:r>
              <a:rPr lang="en-US" altLang="en-US"/>
              <a:t>The church is to teach her people and train them in the ways of her Lord.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4E91340F-63E3-48B4-B377-9B0234D155E9}"/>
              </a:ext>
            </a:extLst>
          </p:cNvPr>
          <p:cNvSpPr>
            <a:spLocks noGrp="1" noRot="1" noChangeAspect="1" noChangeArrowheads="1" noTextEdit="1"/>
          </p:cNvSpPr>
          <p:nvPr>
            <p:ph type="sldImg"/>
          </p:nvPr>
        </p:nvSpPr>
        <p:spPr bwMode="auto">
          <a:xfrm>
            <a:off x="449263" y="685800"/>
            <a:ext cx="5959475" cy="3352800"/>
          </a:xfrm>
          <a:prstGeom prst="rect">
            <a:avLst/>
          </a:prstGeom>
          <a:no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9155" name="Rectangle 3">
            <a:extLst>
              <a:ext uri="{FF2B5EF4-FFF2-40B4-BE49-F238E27FC236}">
                <a16:creationId xmlns:a16="http://schemas.microsoft.com/office/drawing/2014/main" id="{8CDC978B-8CA3-4475-B720-45AF0B4B6AE8}"/>
              </a:ext>
            </a:extLst>
          </p:cNvPr>
          <p:cNvSpPr>
            <a:spLocks noGrp="1" noChangeArrowheads="1"/>
          </p:cNvSpPr>
          <p:nvPr>
            <p:ph type="body" idx="1"/>
          </p:nvPr>
        </p:nvSpPr>
        <p:spPr bwMode="auto">
          <a:xfrm>
            <a:off x="914400" y="4267200"/>
            <a:ext cx="5029200" cy="40386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This is mission education, not general education.  Most AFAM churches are very weak in the area of mission education.  There is a need to correct this.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endParaRPr lang="en-US" altLang="en-US"/>
          </a:p>
        </p:txBody>
      </p:sp>
      <p:sp>
        <p:nvSpPr>
          <p:cNvPr id="5" name="Footer Placeholder 4"/>
          <p:cNvSpPr>
            <a:spLocks noGrp="1"/>
          </p:cNvSpPr>
          <p:nvPr>
            <p:ph type="ftr" sz="quarter" idx="11"/>
          </p:nvPr>
        </p:nvSpPr>
        <p:spPr>
          <a:xfrm>
            <a:off x="1371600" y="4323845"/>
            <a:ext cx="6400800" cy="365125"/>
          </a:xfrm>
        </p:spPr>
        <p:txBody>
          <a:bodyPr/>
          <a:lstStyle/>
          <a:p>
            <a:endParaRPr lang="en-US" altLang="en-US"/>
          </a:p>
        </p:txBody>
      </p:sp>
      <p:sp>
        <p:nvSpPr>
          <p:cNvPr id="6" name="Slide Number Placeholder 5"/>
          <p:cNvSpPr>
            <a:spLocks noGrp="1"/>
          </p:cNvSpPr>
          <p:nvPr>
            <p:ph type="sldNum" sz="quarter" idx="12"/>
          </p:nvPr>
        </p:nvSpPr>
        <p:spPr>
          <a:xfrm>
            <a:off x="8077200" y="1430866"/>
            <a:ext cx="2743200" cy="365125"/>
          </a:xfrm>
        </p:spPr>
        <p:txBody>
          <a:bodyPr/>
          <a:lstStyle/>
          <a:p>
            <a:fld id="{994F8641-CEF8-4A33-A19A-F1A62CF6F5D7}" type="slidenum">
              <a:rPr lang="en-US" altLang="en-US" smtClean="0"/>
              <a:pPr/>
              <a:t>‹#›</a:t>
            </a:fld>
            <a:endParaRPr lang="en-US" altLang="en-US"/>
          </a:p>
        </p:txBody>
      </p:sp>
    </p:spTree>
    <p:extLst>
      <p:ext uri="{BB962C8B-B14F-4D97-AF65-F5344CB8AC3E}">
        <p14:creationId xmlns:p14="http://schemas.microsoft.com/office/powerpoint/2010/main" val="32879907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5019DA14-D213-4F5D-BEBD-77D96CA87FAC}" type="slidenum">
              <a:rPr lang="en-US" altLang="en-US" smtClean="0"/>
              <a:pPr/>
              <a:t>‹#›</a:t>
            </a:fld>
            <a:endParaRPr lang="en-US" altLang="en-US"/>
          </a:p>
        </p:txBody>
      </p:sp>
    </p:spTree>
    <p:extLst>
      <p:ext uri="{BB962C8B-B14F-4D97-AF65-F5344CB8AC3E}">
        <p14:creationId xmlns:p14="http://schemas.microsoft.com/office/powerpoint/2010/main" val="41046213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endParaRPr lang="en-US" altLang="en-US"/>
          </a:p>
        </p:txBody>
      </p:sp>
      <p:sp>
        <p:nvSpPr>
          <p:cNvPr id="6" name="Footer Placeholder 5"/>
          <p:cNvSpPr>
            <a:spLocks noGrp="1"/>
          </p:cNvSpPr>
          <p:nvPr>
            <p:ph type="ftr" sz="quarter" idx="11"/>
          </p:nvPr>
        </p:nvSpPr>
        <p:spPr>
          <a:xfrm>
            <a:off x="685800" y="379941"/>
            <a:ext cx="6991492" cy="365125"/>
          </a:xfrm>
        </p:spPr>
        <p:txBody>
          <a:bodyPr/>
          <a:lstStyle/>
          <a:p>
            <a:endParaRPr lang="en-US" altLang="en-US"/>
          </a:p>
        </p:txBody>
      </p:sp>
      <p:sp>
        <p:nvSpPr>
          <p:cNvPr id="7" name="Slide Number Placeholder 6"/>
          <p:cNvSpPr>
            <a:spLocks noGrp="1"/>
          </p:cNvSpPr>
          <p:nvPr>
            <p:ph type="sldNum" sz="quarter" idx="12"/>
          </p:nvPr>
        </p:nvSpPr>
        <p:spPr>
          <a:xfrm>
            <a:off x="10862452" y="381000"/>
            <a:ext cx="643748" cy="365125"/>
          </a:xfrm>
        </p:spPr>
        <p:txBody>
          <a:bodyPr/>
          <a:lstStyle/>
          <a:p>
            <a:fld id="{5019DA14-D213-4F5D-BEBD-77D96CA87FAC}" type="slidenum">
              <a:rPr lang="en-US" altLang="en-US" smtClean="0"/>
              <a:pPr/>
              <a:t>‹#›</a:t>
            </a:fld>
            <a:endParaRPr lang="en-US" altLang="en-US"/>
          </a:p>
        </p:txBody>
      </p:sp>
    </p:spTree>
    <p:extLst>
      <p:ext uri="{BB962C8B-B14F-4D97-AF65-F5344CB8AC3E}">
        <p14:creationId xmlns:p14="http://schemas.microsoft.com/office/powerpoint/2010/main" val="9782319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endParaRPr lang="en-US" altLang="en-US"/>
          </a:p>
        </p:txBody>
      </p:sp>
      <p:sp>
        <p:nvSpPr>
          <p:cNvPr id="6" name="Footer Placeholder 5"/>
          <p:cNvSpPr>
            <a:spLocks noGrp="1"/>
          </p:cNvSpPr>
          <p:nvPr>
            <p:ph type="ftr" sz="quarter" idx="11"/>
          </p:nvPr>
        </p:nvSpPr>
        <p:spPr>
          <a:xfrm>
            <a:off x="685800" y="379941"/>
            <a:ext cx="6991492" cy="365125"/>
          </a:xfrm>
        </p:spPr>
        <p:txBody>
          <a:bodyPr/>
          <a:lstStyle/>
          <a:p>
            <a:endParaRPr lang="en-US" altLang="en-US"/>
          </a:p>
        </p:txBody>
      </p:sp>
      <p:sp>
        <p:nvSpPr>
          <p:cNvPr id="7" name="Slide Number Placeholder 6"/>
          <p:cNvSpPr>
            <a:spLocks noGrp="1"/>
          </p:cNvSpPr>
          <p:nvPr>
            <p:ph type="sldNum" sz="quarter" idx="12"/>
          </p:nvPr>
        </p:nvSpPr>
        <p:spPr>
          <a:xfrm>
            <a:off x="10862452" y="381000"/>
            <a:ext cx="643748" cy="365125"/>
          </a:xfrm>
        </p:spPr>
        <p:txBody>
          <a:bodyPr/>
          <a:lstStyle/>
          <a:p>
            <a:fld id="{5019DA14-D213-4F5D-BEBD-77D96CA87FAC}" type="slidenum">
              <a:rPr lang="en-US" altLang="en-US" smtClean="0"/>
              <a:pPr/>
              <a:t>‹#›</a:t>
            </a:fld>
            <a:endParaRPr lang="en-US" alt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471107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endParaRPr lang="en-US" altLang="en-US"/>
          </a:p>
        </p:txBody>
      </p:sp>
      <p:sp>
        <p:nvSpPr>
          <p:cNvPr id="6" name="Footer Placeholder 5"/>
          <p:cNvSpPr>
            <a:spLocks noGrp="1"/>
          </p:cNvSpPr>
          <p:nvPr>
            <p:ph type="ftr" sz="quarter" idx="11"/>
          </p:nvPr>
        </p:nvSpPr>
        <p:spPr>
          <a:xfrm>
            <a:off x="685800" y="378883"/>
            <a:ext cx="6991492" cy="365125"/>
          </a:xfrm>
        </p:spPr>
        <p:txBody>
          <a:bodyPr/>
          <a:lstStyle/>
          <a:p>
            <a:endParaRPr lang="en-US" altLang="en-US"/>
          </a:p>
        </p:txBody>
      </p:sp>
      <p:sp>
        <p:nvSpPr>
          <p:cNvPr id="7" name="Slide Number Placeholder 6"/>
          <p:cNvSpPr>
            <a:spLocks noGrp="1"/>
          </p:cNvSpPr>
          <p:nvPr>
            <p:ph type="sldNum" sz="quarter" idx="12"/>
          </p:nvPr>
        </p:nvSpPr>
        <p:spPr>
          <a:xfrm>
            <a:off x="10862452" y="381000"/>
            <a:ext cx="643748" cy="365125"/>
          </a:xfrm>
        </p:spPr>
        <p:txBody>
          <a:bodyPr/>
          <a:lstStyle/>
          <a:p>
            <a:fld id="{5019DA14-D213-4F5D-BEBD-77D96CA87FAC}" type="slidenum">
              <a:rPr lang="en-US" altLang="en-US" smtClean="0"/>
              <a:pPr/>
              <a:t>‹#›</a:t>
            </a:fld>
            <a:endParaRPr lang="en-US" altLang="en-US"/>
          </a:p>
        </p:txBody>
      </p:sp>
    </p:spTree>
    <p:extLst>
      <p:ext uri="{BB962C8B-B14F-4D97-AF65-F5344CB8AC3E}">
        <p14:creationId xmlns:p14="http://schemas.microsoft.com/office/powerpoint/2010/main" val="33698724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5019DA14-D213-4F5D-BEBD-77D96CA87FAC}" type="slidenum">
              <a:rPr lang="en-US" altLang="en-US" smtClean="0"/>
              <a:pPr/>
              <a:t>‹#›</a:t>
            </a:fld>
            <a:endParaRPr lang="en-US" altLang="en-US"/>
          </a:p>
        </p:txBody>
      </p:sp>
    </p:spTree>
    <p:extLst>
      <p:ext uri="{BB962C8B-B14F-4D97-AF65-F5344CB8AC3E}">
        <p14:creationId xmlns:p14="http://schemas.microsoft.com/office/powerpoint/2010/main" val="11163868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5019DA14-D213-4F5D-BEBD-77D96CA87FAC}" type="slidenum">
              <a:rPr lang="en-US" altLang="en-US" smtClean="0"/>
              <a:pPr/>
              <a:t>‹#›</a:t>
            </a:fld>
            <a:endParaRPr lang="en-US" altLang="en-US"/>
          </a:p>
        </p:txBody>
      </p:sp>
    </p:spTree>
    <p:extLst>
      <p:ext uri="{BB962C8B-B14F-4D97-AF65-F5344CB8AC3E}">
        <p14:creationId xmlns:p14="http://schemas.microsoft.com/office/powerpoint/2010/main" val="5023556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2CE18CE3-5F4C-438F-B4B9-C9FBC0308E86}" type="slidenum">
              <a:rPr lang="en-US" altLang="en-US" smtClean="0"/>
              <a:pPr/>
              <a:t>‹#›</a:t>
            </a:fld>
            <a:endParaRPr lang="en-US" altLang="en-US"/>
          </a:p>
        </p:txBody>
      </p:sp>
    </p:spTree>
    <p:extLst>
      <p:ext uri="{BB962C8B-B14F-4D97-AF65-F5344CB8AC3E}">
        <p14:creationId xmlns:p14="http://schemas.microsoft.com/office/powerpoint/2010/main" val="23709596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endParaRPr lang="en-US" altLang="en-US"/>
          </a:p>
        </p:txBody>
      </p:sp>
      <p:sp>
        <p:nvSpPr>
          <p:cNvPr id="5" name="Footer Placeholder 4"/>
          <p:cNvSpPr>
            <a:spLocks noGrp="1"/>
          </p:cNvSpPr>
          <p:nvPr>
            <p:ph type="ftr" sz="quarter" idx="11"/>
          </p:nvPr>
        </p:nvSpPr>
        <p:spPr>
          <a:xfrm>
            <a:off x="685800" y="381000"/>
            <a:ext cx="6991492" cy="365125"/>
          </a:xfrm>
        </p:spPr>
        <p:txBody>
          <a:bodyPr/>
          <a:lstStyle/>
          <a:p>
            <a:endParaRPr lang="en-US" altLang="en-US"/>
          </a:p>
        </p:txBody>
      </p:sp>
      <p:sp>
        <p:nvSpPr>
          <p:cNvPr id="6" name="Slide Number Placeholder 5"/>
          <p:cNvSpPr>
            <a:spLocks noGrp="1"/>
          </p:cNvSpPr>
          <p:nvPr>
            <p:ph type="sldNum" sz="quarter" idx="12"/>
          </p:nvPr>
        </p:nvSpPr>
        <p:spPr>
          <a:xfrm>
            <a:off x="10862452" y="381000"/>
            <a:ext cx="643748" cy="365125"/>
          </a:xfrm>
        </p:spPr>
        <p:txBody>
          <a:bodyPr/>
          <a:lstStyle/>
          <a:p>
            <a:fld id="{91614724-D184-4812-AE65-645138E0F36F}" type="slidenum">
              <a:rPr lang="en-US" altLang="en-US" smtClean="0"/>
              <a:pPr/>
              <a:t>‹#›</a:t>
            </a:fld>
            <a:endParaRPr lang="en-US" altLang="en-US"/>
          </a:p>
        </p:txBody>
      </p:sp>
    </p:spTree>
    <p:extLst>
      <p:ext uri="{BB962C8B-B14F-4D97-AF65-F5344CB8AC3E}">
        <p14:creationId xmlns:p14="http://schemas.microsoft.com/office/powerpoint/2010/main" val="9143195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039A13DD-5787-4D91-93DB-4D9A289214FB}" type="slidenum">
              <a:rPr lang="en-US" altLang="en-US" smtClean="0"/>
              <a:pPr/>
              <a:t>‹#›</a:t>
            </a:fld>
            <a:endParaRPr lang="en-US" altLang="en-US"/>
          </a:p>
        </p:txBody>
      </p:sp>
    </p:spTree>
    <p:extLst>
      <p:ext uri="{BB962C8B-B14F-4D97-AF65-F5344CB8AC3E}">
        <p14:creationId xmlns:p14="http://schemas.microsoft.com/office/powerpoint/2010/main" val="1090032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endParaRPr lang="en-US" altLang="en-US"/>
          </a:p>
        </p:txBody>
      </p:sp>
      <p:sp>
        <p:nvSpPr>
          <p:cNvPr id="5" name="Footer Placeholder 4"/>
          <p:cNvSpPr>
            <a:spLocks noGrp="1"/>
          </p:cNvSpPr>
          <p:nvPr>
            <p:ph type="ftr" sz="quarter" idx="11"/>
          </p:nvPr>
        </p:nvSpPr>
        <p:spPr>
          <a:xfrm>
            <a:off x="685800" y="381001"/>
            <a:ext cx="6991492" cy="364065"/>
          </a:xfrm>
        </p:spPr>
        <p:txBody>
          <a:bodyPr/>
          <a:lstStyle/>
          <a:p>
            <a:endParaRPr lang="en-US" altLang="en-US"/>
          </a:p>
        </p:txBody>
      </p:sp>
      <p:sp>
        <p:nvSpPr>
          <p:cNvPr id="6" name="Slide Number Placeholder 5"/>
          <p:cNvSpPr>
            <a:spLocks noGrp="1"/>
          </p:cNvSpPr>
          <p:nvPr>
            <p:ph type="sldNum" sz="quarter" idx="12"/>
          </p:nvPr>
        </p:nvSpPr>
        <p:spPr>
          <a:xfrm>
            <a:off x="10862452" y="381000"/>
            <a:ext cx="643748" cy="365125"/>
          </a:xfrm>
        </p:spPr>
        <p:txBody>
          <a:bodyPr/>
          <a:lstStyle/>
          <a:p>
            <a:fld id="{B6D23087-CACD-4148-A863-B30970E56F71}" type="slidenum">
              <a:rPr lang="en-US" altLang="en-US" smtClean="0"/>
              <a:pPr/>
              <a:t>‹#›</a:t>
            </a:fld>
            <a:endParaRPr lang="en-US" altLang="en-US"/>
          </a:p>
        </p:txBody>
      </p:sp>
    </p:spTree>
    <p:extLst>
      <p:ext uri="{BB962C8B-B14F-4D97-AF65-F5344CB8AC3E}">
        <p14:creationId xmlns:p14="http://schemas.microsoft.com/office/powerpoint/2010/main" val="38427938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7E807F26-37E7-410F-A49C-B637AB5F3231}" type="slidenum">
              <a:rPr lang="en-US" altLang="en-US" smtClean="0"/>
              <a:pPr/>
              <a:t>‹#›</a:t>
            </a:fld>
            <a:endParaRPr lang="en-US" altLang="en-US"/>
          </a:p>
        </p:txBody>
      </p:sp>
    </p:spTree>
    <p:extLst>
      <p:ext uri="{BB962C8B-B14F-4D97-AF65-F5344CB8AC3E}">
        <p14:creationId xmlns:p14="http://schemas.microsoft.com/office/powerpoint/2010/main" val="27633862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E16AB883-F8A9-42F4-90DF-797E4EFFA738}" type="slidenum">
              <a:rPr lang="en-US" altLang="en-US" smtClean="0"/>
              <a:pPr/>
              <a:t>‹#›</a:t>
            </a:fld>
            <a:endParaRPr lang="en-US" altLang="en-US"/>
          </a:p>
        </p:txBody>
      </p:sp>
    </p:spTree>
    <p:extLst>
      <p:ext uri="{BB962C8B-B14F-4D97-AF65-F5344CB8AC3E}">
        <p14:creationId xmlns:p14="http://schemas.microsoft.com/office/powerpoint/2010/main" val="10517567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B6D7C919-AE96-449B-8795-237DD799E9CE}" type="slidenum">
              <a:rPr lang="en-US" altLang="en-US" smtClean="0"/>
              <a:pPr/>
              <a:t>‹#›</a:t>
            </a:fld>
            <a:endParaRPr lang="en-US" altLang="en-US"/>
          </a:p>
        </p:txBody>
      </p:sp>
    </p:spTree>
    <p:extLst>
      <p:ext uri="{BB962C8B-B14F-4D97-AF65-F5344CB8AC3E}">
        <p14:creationId xmlns:p14="http://schemas.microsoft.com/office/powerpoint/2010/main" val="24721037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7FF918C3-6553-467C-B780-229B47EF002F}" type="slidenum">
              <a:rPr lang="en-US" altLang="en-US" smtClean="0"/>
              <a:pPr/>
              <a:t>‹#›</a:t>
            </a:fld>
            <a:endParaRPr lang="en-US" altLang="en-US"/>
          </a:p>
        </p:txBody>
      </p:sp>
    </p:spTree>
    <p:extLst>
      <p:ext uri="{BB962C8B-B14F-4D97-AF65-F5344CB8AC3E}">
        <p14:creationId xmlns:p14="http://schemas.microsoft.com/office/powerpoint/2010/main" val="12195591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0FCF7836-842C-4061-B7DE-37D5ABCF0BFE}" type="slidenum">
              <a:rPr lang="en-US" altLang="en-US" smtClean="0"/>
              <a:pPr/>
              <a:t>‹#›</a:t>
            </a:fld>
            <a:endParaRPr lang="en-US" altLang="en-US"/>
          </a:p>
        </p:txBody>
      </p:sp>
    </p:spTree>
    <p:extLst>
      <p:ext uri="{BB962C8B-B14F-4D97-AF65-F5344CB8AC3E}">
        <p14:creationId xmlns:p14="http://schemas.microsoft.com/office/powerpoint/2010/main" val="35188722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8AEE96C2-7FF3-412C-876E-EC1366BCF977}" type="slidenum">
              <a:rPr lang="en-US" altLang="en-US" smtClean="0"/>
              <a:pPr/>
              <a:t>‹#›</a:t>
            </a:fld>
            <a:endParaRPr lang="en-US" altLang="en-US"/>
          </a:p>
        </p:txBody>
      </p:sp>
    </p:spTree>
    <p:extLst>
      <p:ext uri="{BB962C8B-B14F-4D97-AF65-F5344CB8AC3E}">
        <p14:creationId xmlns:p14="http://schemas.microsoft.com/office/powerpoint/2010/main" val="35814522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019DA14-D213-4F5D-BEBD-77D96CA87FAC}" type="slidenum">
              <a:rPr lang="en-US" altLang="en-US" smtClean="0"/>
              <a:pPr/>
              <a:t>‹#›</a:t>
            </a:fld>
            <a:endParaRPr lang="en-US" altLang="en-US"/>
          </a:p>
        </p:txBody>
      </p:sp>
    </p:spTree>
    <p:extLst>
      <p:ext uri="{BB962C8B-B14F-4D97-AF65-F5344CB8AC3E}">
        <p14:creationId xmlns:p14="http://schemas.microsoft.com/office/powerpoint/2010/main" val="470410672"/>
      </p:ext>
    </p:extLst>
  </p:cSld>
  <p:clrMap bg1="dk1" tx1="lt1" bg2="dk2" tx2="lt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 id="2147483799" r:id="rId17"/>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5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3">
                                            <p:txEl>
                                              <p:pRg st="0" end="0"/>
                                            </p:txEl>
                                          </p:spTgt>
                                        </p:tgtEl>
                                        <p:attrNameLst>
                                          <p:attrName>style.visibility</p:attrName>
                                        </p:attrNameLst>
                                      </p:cBhvr>
                                      <p:to>
                                        <p:strVal val="visible"/>
                                      </p:to>
                                    </p:set>
                                    <p:anim to="" calcmode="lin" valueType="num">
                                      <p:cBhvr>
                                        <p:cTn id="13" dur="1" fill="hold"/>
                                        <p:tgtEl>
                                          <p:spTgt spid="3">
                                            <p:txEl>
                                              <p:pRg st="0" end="0"/>
                                            </p:txEl>
                                          </p:spTgt>
                                        </p:tgtEl>
                                        <p:attrNameLst>
                                          <p:attrName/>
                                        </p:attrNameLst>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3">
                                            <p:txEl>
                                              <p:pRg st="1" end="1"/>
                                            </p:txEl>
                                          </p:spTgt>
                                        </p:tgtEl>
                                        <p:attrNameLst>
                                          <p:attrName>style.visibility</p:attrName>
                                        </p:attrNameLst>
                                      </p:cBhvr>
                                      <p:to>
                                        <p:strVal val="visible"/>
                                      </p:to>
                                    </p:set>
                                    <p:anim to="" calcmode="lin" valueType="num">
                                      <p:cBhvr>
                                        <p:cTn id="18" dur="1" fill="hold"/>
                                        <p:tgtEl>
                                          <p:spTgt spid="3">
                                            <p:txEl>
                                              <p:pRg st="1" end="1"/>
                                            </p:txEl>
                                          </p:spTgt>
                                        </p:tgtEl>
                                        <p:attrNameLst>
                                          <p:attrName/>
                                        </p:attrNameLst>
                                      </p:cBhvr>
                                    </p:anim>
                                  </p:childTnLst>
                                </p:cTn>
                              </p:par>
                              <p:par>
                                <p:cTn id="19" presetID="24" presetClass="entr" presetSubtype="0" fill="hold" grpId="0" nodeType="withEffect">
                                  <p:stCondLst>
                                    <p:cond delay="0"/>
                                  </p:stCondLst>
                                  <p:childTnLst>
                                    <p:set>
                                      <p:cBhvr>
                                        <p:cTn id="20" dur="1" fill="hold">
                                          <p:stCondLst>
                                            <p:cond delay="499"/>
                                          </p:stCondLst>
                                        </p:cTn>
                                        <p:tgtEl>
                                          <p:spTgt spid="3">
                                            <p:txEl>
                                              <p:pRg st="2" end="2"/>
                                            </p:txEl>
                                          </p:spTgt>
                                        </p:tgtEl>
                                        <p:attrNameLst>
                                          <p:attrName>style.visibility</p:attrName>
                                        </p:attrNameLst>
                                      </p:cBhvr>
                                      <p:to>
                                        <p:strVal val="visible"/>
                                      </p:to>
                                    </p:set>
                                    <p:anim to="" calcmode="lin" valueType="num">
                                      <p:cBhvr>
                                        <p:cTn id="21" dur="1" fill="hold"/>
                                        <p:tgtEl>
                                          <p:spTgt spid="3">
                                            <p:txEl>
                                              <p:pRg st="2" end="2"/>
                                            </p:txEl>
                                          </p:spTgt>
                                        </p:tgtEl>
                                        <p:attrNameLst>
                                          <p:attrName/>
                                        </p:attrNameLst>
                                      </p:cBhvr>
                                    </p:anim>
                                  </p:childTnLst>
                                </p:cTn>
                              </p:par>
                              <p:par>
                                <p:cTn id="22" presetID="24" presetClass="entr" presetSubtype="0" fill="hold" grpId="0" nodeType="withEffect">
                                  <p:stCondLst>
                                    <p:cond delay="0"/>
                                  </p:stCondLst>
                                  <p:childTnLst>
                                    <p:set>
                                      <p:cBhvr>
                                        <p:cTn id="23" dur="1" fill="hold">
                                          <p:stCondLst>
                                            <p:cond delay="499"/>
                                          </p:stCondLst>
                                        </p:cTn>
                                        <p:tgtEl>
                                          <p:spTgt spid="3">
                                            <p:txEl>
                                              <p:pRg st="3" end="3"/>
                                            </p:txEl>
                                          </p:spTgt>
                                        </p:tgtEl>
                                        <p:attrNameLst>
                                          <p:attrName>style.visibility</p:attrName>
                                        </p:attrNameLst>
                                      </p:cBhvr>
                                      <p:to>
                                        <p:strVal val="visible"/>
                                      </p:to>
                                    </p:set>
                                    <p:anim to="" calcmode="lin" valueType="num">
                                      <p:cBhvr>
                                        <p:cTn id="24" dur="1" fill="hold"/>
                                        <p:tgtEl>
                                          <p:spTgt spid="3">
                                            <p:txEl>
                                              <p:pRg st="3" end="3"/>
                                            </p:txEl>
                                          </p:spTgt>
                                        </p:tgtEl>
                                        <p:attrNameLst>
                                          <p:attrName/>
                                        </p:attrNameLst>
                                      </p:cBhvr>
                                    </p:anim>
                                  </p:childTnLst>
                                </p:cTn>
                              </p:par>
                              <p:par>
                                <p:cTn id="25" presetID="24" presetClass="entr" presetSubtype="0" fill="hold" grpId="0" nodeType="withEffect">
                                  <p:stCondLst>
                                    <p:cond delay="0"/>
                                  </p:stCondLst>
                                  <p:childTnLst>
                                    <p:set>
                                      <p:cBhvr>
                                        <p:cTn id="26" dur="1" fill="hold">
                                          <p:stCondLst>
                                            <p:cond delay="499"/>
                                          </p:stCondLst>
                                        </p:cTn>
                                        <p:tgtEl>
                                          <p:spTgt spid="3">
                                            <p:txEl>
                                              <p:pRg st="4" end="4"/>
                                            </p:txEl>
                                          </p:spTgt>
                                        </p:tgtEl>
                                        <p:attrNameLst>
                                          <p:attrName>style.visibility</p:attrName>
                                        </p:attrNameLst>
                                      </p:cBhvr>
                                      <p:to>
                                        <p:strVal val="visible"/>
                                      </p:to>
                                    </p:set>
                                    <p:anim to="" calcmode="lin" valueType="num">
                                      <p:cBhvr>
                                        <p:cTn id="2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3" grpId="0" build="p" bldLvl="3" autoUpdateAnimBg="0"/>
    </p:bldLst>
  </p:timing>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BC13F88-F49C-4355-B618-A8178EF055B3}"/>
              </a:ext>
            </a:extLst>
          </p:cNvPr>
          <p:cNvSpPr>
            <a:spLocks noGrp="1" noChangeArrowheads="1"/>
          </p:cNvSpPr>
          <p:nvPr>
            <p:ph type="ctrTitle"/>
          </p:nvPr>
        </p:nvSpPr>
        <p:spPr>
          <a:xfrm>
            <a:off x="2209800" y="457200"/>
            <a:ext cx="7772400" cy="2362200"/>
          </a:xfrm>
          <a:noFill/>
          <a:ln/>
        </p:spPr>
        <p:txBody>
          <a:bodyPr vert="horz" wrap="square" lIns="92075" tIns="46038" rIns="92075" bIns="46038" numCol="1" anchor="b" anchorCtr="0" compatLnSpc="1">
            <a:prstTxWarp prst="textNoShape">
              <a:avLst/>
            </a:prstTxWarp>
          </a:bodyPr>
          <a:lstStyle/>
          <a:p>
            <a:r>
              <a:rPr lang="en-US" altLang="en-US" sz="7700" b="0" i="1" dirty="0"/>
              <a:t>Strongholds</a:t>
            </a:r>
          </a:p>
        </p:txBody>
      </p:sp>
      <p:sp>
        <p:nvSpPr>
          <p:cNvPr id="9219" name="Rectangle 3">
            <a:extLst>
              <a:ext uri="{FF2B5EF4-FFF2-40B4-BE49-F238E27FC236}">
                <a16:creationId xmlns:a16="http://schemas.microsoft.com/office/drawing/2014/main" id="{A2B817C6-E78B-4FCB-8C1E-18A71A384F78}"/>
              </a:ext>
            </a:extLst>
          </p:cNvPr>
          <p:cNvSpPr>
            <a:spLocks noGrp="1" noChangeArrowheads="1"/>
          </p:cNvSpPr>
          <p:nvPr>
            <p:ph type="subTitle" idx="1"/>
          </p:nvPr>
        </p:nvSpPr>
        <p:spPr>
          <a:xfrm>
            <a:off x="2438400" y="3200400"/>
            <a:ext cx="7924800" cy="2743200"/>
          </a:xfrm>
          <a:noFill/>
          <a:ln/>
        </p:spPr>
        <p:txBody>
          <a:bodyPr vert="horz" wrap="square" lIns="92075" tIns="46038" rIns="92075" bIns="46038" numCol="1" anchor="t" anchorCtr="0" compatLnSpc="1">
            <a:prstTxWarp prst="textNoShape">
              <a:avLst/>
            </a:prstTxWarp>
          </a:bodyPr>
          <a:lstStyle/>
          <a:p>
            <a:r>
              <a:rPr lang="en-US" altLang="en-US">
                <a:solidFill>
                  <a:srgbClr val="00CCCC"/>
                </a:solidFill>
              </a:rPr>
              <a:t>Do they Contribute to The Under Representation </a:t>
            </a:r>
            <a:r>
              <a:rPr lang="en-US" altLang="en-US">
                <a:solidFill>
                  <a:schemeClr val="tx2"/>
                </a:solidFill>
              </a:rPr>
              <a:t>of</a:t>
            </a:r>
            <a:r>
              <a:rPr lang="en-US" altLang="en-US">
                <a:solidFill>
                  <a:srgbClr val="00CCCC"/>
                </a:solidFill>
              </a:rPr>
              <a:t> African Americans</a:t>
            </a:r>
            <a:r>
              <a:rPr lang="en-US" altLang="en-US"/>
              <a:t> in international missions?</a:t>
            </a:r>
          </a:p>
          <a:p>
            <a:endParaRPr lang="en-US" altLang="en-US" sz="2000" b="1">
              <a:solidFill>
                <a:srgbClr val="7230F6"/>
              </a:solidFill>
            </a:endParaRPr>
          </a:p>
          <a:p>
            <a:r>
              <a:rPr lang="en-US" altLang="en-US">
                <a:solidFill>
                  <a:srgbClr val="00CCCC"/>
                </a:solidFill>
              </a:rPr>
              <a:t>If so, How?</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iterate type="wd">
                                    <p:tmAbs val="300"/>
                                  </p:iterate>
                                  <p:childTnLst>
                                    <p:set>
                                      <p:cBhvr>
                                        <p:cTn id="6" dur="1" fill="hold">
                                          <p:stCondLst>
                                            <p:cond delay="299"/>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iterate type="wd">
                                    <p:tmAbs val="300"/>
                                  </p:iterate>
                                  <p:childTnLst>
                                    <p:set>
                                      <p:cBhvr>
                                        <p:cTn id="10" dur="1" fill="hold">
                                          <p:stCondLst>
                                            <p:cond delay="299"/>
                                          </p:stCondLst>
                                        </p:cTn>
                                        <p:tgtEl>
                                          <p:spTgt spid="921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uiExpand="1"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690CE3C2-D941-4C68-8F28-33BD4D5BBFFE}"/>
              </a:ext>
            </a:extLst>
          </p:cNvPr>
          <p:cNvSpPr>
            <a:spLocks noGrp="1" noRot="1" noChangeArrowheads="1"/>
          </p:cNvSpPr>
          <p:nvPr>
            <p:ph type="title"/>
          </p:nvPr>
        </p:nvSpPr>
        <p:spPr>
          <a:noFill/>
          <a:ln/>
        </p:spPr>
        <p:txBody>
          <a:bodyPr vert="horz" wrap="square" lIns="92075" tIns="46038" rIns="92075" bIns="46038" numCol="1" anchor="b" anchorCtr="0" compatLnSpc="1">
            <a:prstTxWarp prst="textNoShape">
              <a:avLst/>
            </a:prstTxWarp>
          </a:bodyPr>
          <a:lstStyle/>
          <a:p>
            <a:pPr algn="ctr"/>
            <a:r>
              <a:rPr lang="en-US" altLang="en-US" b="0" i="1"/>
              <a:t>ECONOMIC ISSUES</a:t>
            </a:r>
          </a:p>
        </p:txBody>
      </p:sp>
      <p:sp>
        <p:nvSpPr>
          <p:cNvPr id="12291" name="Rectangle 3">
            <a:extLst>
              <a:ext uri="{FF2B5EF4-FFF2-40B4-BE49-F238E27FC236}">
                <a16:creationId xmlns:a16="http://schemas.microsoft.com/office/drawing/2014/main" id="{5A111A31-63DD-48BE-8B16-DFB93ACF9C0A}"/>
              </a:ext>
            </a:extLst>
          </p:cNvPr>
          <p:cNvSpPr>
            <a:spLocks noGrp="1" noRot="1" noChangeArrowheads="1"/>
          </p:cNvSpPr>
          <p:nvPr>
            <p:ph idx="1"/>
          </p:nvPr>
        </p:nvSpPr>
        <p:spPr>
          <a:noFill/>
          <a:ln/>
        </p:spPr>
        <p:txBody>
          <a:bodyPr vert="horz" wrap="square" lIns="92075" tIns="46038" rIns="92075" bIns="46038" numCol="1" anchor="t" anchorCtr="0" compatLnSpc="1">
            <a:prstTxWarp prst="textNoShape">
              <a:avLst/>
            </a:prstTxWarp>
          </a:bodyPr>
          <a:lstStyle/>
          <a:p>
            <a:r>
              <a:rPr lang="en-US" altLang="en-US" i="1"/>
              <a:t>Can’t afford to go overseas as a short term volunteer</a:t>
            </a:r>
          </a:p>
          <a:p>
            <a:r>
              <a:rPr lang="en-US" altLang="en-US" i="1"/>
              <a:t>Can’t take care of my financial obligations</a:t>
            </a:r>
          </a:p>
          <a:p>
            <a:r>
              <a:rPr lang="en-US" altLang="en-US" i="1"/>
              <a:t>What about children’s education and  my retirement</a:t>
            </a:r>
          </a:p>
          <a:p>
            <a:r>
              <a:rPr lang="en-US" altLang="en-US" i="1"/>
              <a:t>Uncomfortable in “begging” to raise support myself &amp; family</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0-#ppt_w/2"/>
                                          </p:val>
                                        </p:tav>
                                        <p:tav tm="100000">
                                          <p:val>
                                            <p:strVal val="#ppt_x"/>
                                          </p:val>
                                        </p:tav>
                                      </p:tavLst>
                                    </p:anim>
                                    <p:anim calcmode="lin" valueType="num">
                                      <p:cBhvr additive="base">
                                        <p:cTn id="8" dur="500" fill="hold"/>
                                        <p:tgtEl>
                                          <p:spTgt spid="1229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12291">
                                            <p:txEl>
                                              <p:pRg st="0" end="0"/>
                                            </p:txEl>
                                          </p:spTgt>
                                        </p:tgtEl>
                                        <p:attrNameLst>
                                          <p:attrName>style.visibility</p:attrName>
                                        </p:attrNameLst>
                                      </p:cBhvr>
                                      <p:to>
                                        <p:strVal val="visible"/>
                                      </p:to>
                                    </p:set>
                                    <p:anim to="" calcmode="lin" valueType="num">
                                      <p:cBhvr>
                                        <p:cTn id="13" dur="1" fill="hold"/>
                                        <p:tgtEl>
                                          <p:spTgt spid="12291">
                                            <p:txEl>
                                              <p:pRg st="0" end="0"/>
                                            </p:txEl>
                                          </p:spTgt>
                                        </p:tgtEl>
                                        <p:attrNameLst>
                                          <p:attrName/>
                                        </p:attrNameLst>
                                      </p:cBhvr>
                                    </p:anim>
                                  </p:childTnLst>
                                  <p:subTnLst>
                                    <p:animClr clrSpc="rgb" dir="cw">
                                      <p:cBhvr override="childStyle">
                                        <p:cTn dur="1" fill="hold" display="0" masterRel="nextClick" afterEffect="1"/>
                                        <p:tgtEl>
                                          <p:spTgt spid="12291">
                                            <p:txEl>
                                              <p:pRg st="0" end="0"/>
                                            </p:txEl>
                                          </p:spTgt>
                                        </p:tgtEl>
                                        <p:attrNameLst>
                                          <p:attrName>ppt_c</p:attrName>
                                        </p:attrNameLst>
                                      </p:cBhvr>
                                      <p:to>
                                        <a:schemeClr val="folHlink"/>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12291">
                                            <p:txEl>
                                              <p:pRg st="1" end="1"/>
                                            </p:txEl>
                                          </p:spTgt>
                                        </p:tgtEl>
                                        <p:attrNameLst>
                                          <p:attrName>style.visibility</p:attrName>
                                        </p:attrNameLst>
                                      </p:cBhvr>
                                      <p:to>
                                        <p:strVal val="visible"/>
                                      </p:to>
                                    </p:set>
                                    <p:anim to="" calcmode="lin" valueType="num">
                                      <p:cBhvr>
                                        <p:cTn id="18" dur="1" fill="hold"/>
                                        <p:tgtEl>
                                          <p:spTgt spid="12291">
                                            <p:txEl>
                                              <p:pRg st="1" end="1"/>
                                            </p:txEl>
                                          </p:spTgt>
                                        </p:tgtEl>
                                        <p:attrNameLst>
                                          <p:attrName/>
                                        </p:attrNameLst>
                                      </p:cBhvr>
                                    </p:anim>
                                  </p:childTnLst>
                                  <p:subTnLst>
                                    <p:animClr clrSpc="rgb" dir="cw">
                                      <p:cBhvr override="childStyle">
                                        <p:cTn dur="1" fill="hold" display="0" masterRel="nextClick" afterEffect="1"/>
                                        <p:tgtEl>
                                          <p:spTgt spid="12291">
                                            <p:txEl>
                                              <p:pRg st="1" end="1"/>
                                            </p:txEl>
                                          </p:spTgt>
                                        </p:tgtEl>
                                        <p:attrNameLst>
                                          <p:attrName>ppt_c</p:attrName>
                                        </p:attrNameLst>
                                      </p:cBhvr>
                                      <p:to>
                                        <a:schemeClr val="folHlink"/>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12291">
                                            <p:txEl>
                                              <p:pRg st="2" end="2"/>
                                            </p:txEl>
                                          </p:spTgt>
                                        </p:tgtEl>
                                        <p:attrNameLst>
                                          <p:attrName>style.visibility</p:attrName>
                                        </p:attrNameLst>
                                      </p:cBhvr>
                                      <p:to>
                                        <p:strVal val="visible"/>
                                      </p:to>
                                    </p:set>
                                    <p:anim to="" calcmode="lin" valueType="num">
                                      <p:cBhvr>
                                        <p:cTn id="23" dur="1" fill="hold"/>
                                        <p:tgtEl>
                                          <p:spTgt spid="12291">
                                            <p:txEl>
                                              <p:pRg st="2" end="2"/>
                                            </p:txEl>
                                          </p:spTgt>
                                        </p:tgtEl>
                                        <p:attrNameLst>
                                          <p:attrName/>
                                        </p:attrNameLst>
                                      </p:cBhvr>
                                    </p:anim>
                                  </p:childTnLst>
                                  <p:subTnLst>
                                    <p:animClr clrSpc="rgb" dir="cw">
                                      <p:cBhvr override="childStyle">
                                        <p:cTn dur="1" fill="hold" display="0" masterRel="nextClick" afterEffect="1"/>
                                        <p:tgtEl>
                                          <p:spTgt spid="12291">
                                            <p:txEl>
                                              <p:pRg st="2" end="2"/>
                                            </p:txEl>
                                          </p:spTgt>
                                        </p:tgtEl>
                                        <p:attrNameLst>
                                          <p:attrName>ppt_c</p:attrName>
                                        </p:attrNameLst>
                                      </p:cBhvr>
                                      <p:to>
                                        <a:schemeClr val="folHlink"/>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12291">
                                            <p:txEl>
                                              <p:pRg st="3" end="3"/>
                                            </p:txEl>
                                          </p:spTgt>
                                        </p:tgtEl>
                                        <p:attrNameLst>
                                          <p:attrName>style.visibility</p:attrName>
                                        </p:attrNameLst>
                                      </p:cBhvr>
                                      <p:to>
                                        <p:strVal val="visible"/>
                                      </p:to>
                                    </p:set>
                                    <p:anim to="" calcmode="lin" valueType="num">
                                      <p:cBhvr>
                                        <p:cTn id="28" dur="1" fill="hold"/>
                                        <p:tgtEl>
                                          <p:spTgt spid="12291">
                                            <p:txEl>
                                              <p:pRg st="3" end="3"/>
                                            </p:txEl>
                                          </p:spTgt>
                                        </p:tgtEl>
                                        <p:attrNameLst>
                                          <p:attrName/>
                                        </p:attrNameLst>
                                      </p:cBhvr>
                                    </p:anim>
                                  </p:childTnLst>
                                  <p:subTnLst>
                                    <p:animClr clrSpc="rgb" dir="cw">
                                      <p:cBhvr override="childStyle">
                                        <p:cTn dur="1" fill="hold" display="0" masterRel="nextClick" afterEffect="1"/>
                                        <p:tgtEl>
                                          <p:spTgt spid="12291">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autoUpdateAnimBg="0"/>
      <p:bldP spid="12291" grpId="0" build="p" bldLvl="3"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E5FD30D-DA41-468B-82EC-072C447C3E65}"/>
              </a:ext>
            </a:extLst>
          </p:cNvPr>
          <p:cNvSpPr>
            <a:spLocks noGrp="1" noRot="1" noChangeArrowheads="1"/>
          </p:cNvSpPr>
          <p:nvPr>
            <p:ph type="title"/>
          </p:nvPr>
        </p:nvSpPr>
        <p:spPr/>
        <p:txBody>
          <a:bodyPr/>
          <a:lstStyle/>
          <a:p>
            <a:r>
              <a:rPr lang="en-US" altLang="en-US" sz="2000" b="0" i="1"/>
              <a:t>Dealing with </a:t>
            </a:r>
            <a:br>
              <a:rPr lang="en-US" altLang="en-US" sz="2000" b="0" i="1"/>
            </a:br>
            <a:r>
              <a:rPr lang="en-US" altLang="en-US" sz="4000" b="0" i="1"/>
              <a:t>ECONOMIC ISSUES</a:t>
            </a:r>
          </a:p>
        </p:txBody>
      </p:sp>
      <p:sp>
        <p:nvSpPr>
          <p:cNvPr id="29699" name="Rectangle 3">
            <a:extLst>
              <a:ext uri="{FF2B5EF4-FFF2-40B4-BE49-F238E27FC236}">
                <a16:creationId xmlns:a16="http://schemas.microsoft.com/office/drawing/2014/main" id="{78A24BBC-0F7B-47E3-B71F-86B389C48815}"/>
              </a:ext>
            </a:extLst>
          </p:cNvPr>
          <p:cNvSpPr>
            <a:spLocks noGrp="1" noRot="1" noChangeArrowheads="1"/>
          </p:cNvSpPr>
          <p:nvPr>
            <p:ph idx="1"/>
          </p:nvPr>
        </p:nvSpPr>
        <p:spPr>
          <a:xfrm>
            <a:off x="1981200" y="1905000"/>
            <a:ext cx="8305800" cy="4953000"/>
          </a:xfrm>
        </p:spPr>
        <p:txBody>
          <a:bodyPr/>
          <a:lstStyle/>
          <a:p>
            <a:r>
              <a:rPr lang="en-US" altLang="en-US" b="1"/>
              <a:t>Understand the Stronghold</a:t>
            </a:r>
          </a:p>
          <a:p>
            <a:pPr lvl="1">
              <a:spcBef>
                <a:spcPct val="0"/>
              </a:spcBef>
              <a:spcAft>
                <a:spcPct val="50000"/>
              </a:spcAft>
            </a:pPr>
            <a:r>
              <a:rPr lang="en-US" altLang="en-US" i="1"/>
              <a:t>Trusting Material Resources Instead of God</a:t>
            </a:r>
          </a:p>
          <a:p>
            <a:r>
              <a:rPr lang="en-US" altLang="en-US" b="1"/>
              <a:t>What does Scripture say?</a:t>
            </a:r>
          </a:p>
          <a:p>
            <a:pPr lvl="1"/>
            <a:r>
              <a:rPr lang="en-US" altLang="en-US" i="1"/>
              <a:t>2 Corinthians 8:14-15; 9:10-12</a:t>
            </a:r>
          </a:p>
          <a:p>
            <a:pPr lvl="1">
              <a:spcBef>
                <a:spcPct val="0"/>
              </a:spcBef>
              <a:spcAft>
                <a:spcPct val="50000"/>
              </a:spcAft>
            </a:pPr>
            <a:r>
              <a:rPr lang="en-US" altLang="en-US" i="1"/>
              <a:t>Philippians 4:15-20</a:t>
            </a:r>
            <a:endParaRPr lang="en-US" altLang="en-US" b="1" i="1" u="sng"/>
          </a:p>
          <a:p>
            <a:r>
              <a:rPr lang="en-US" altLang="en-US" b="1"/>
              <a:t>Principle</a:t>
            </a:r>
          </a:p>
          <a:p>
            <a:pPr lvl="1">
              <a:spcBef>
                <a:spcPct val="0"/>
              </a:spcBef>
              <a:spcAft>
                <a:spcPct val="50000"/>
              </a:spcAft>
            </a:pPr>
            <a:r>
              <a:rPr lang="en-US" altLang="en-US" b="1">
                <a:solidFill>
                  <a:srgbClr val="66FF66"/>
                </a:solidFill>
              </a:rPr>
              <a:t>God’s work done in His time and in His way will never lack God’s resources</a:t>
            </a:r>
          </a:p>
          <a:p>
            <a:pPr lvl="4">
              <a:spcBef>
                <a:spcPct val="0"/>
              </a:spcBef>
              <a:spcAft>
                <a:spcPct val="50000"/>
              </a:spcAft>
              <a:buFont typeface="Wingdings" panose="05000000000000000000" pitchFamily="2" charset="2"/>
              <a:buNone/>
            </a:pPr>
            <a:r>
              <a:rPr lang="en-US" altLang="en-US" b="1">
                <a:solidFill>
                  <a:srgbClr val="66FF66"/>
                </a:solidFill>
              </a:rPr>
              <a:t>                                                          (J. Hudson Taylor)</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16" fill="hold" nodeType="withEffect">
                                  <p:stCondLst>
                                    <p:cond delay="0"/>
                                  </p:stCondLst>
                                  <p:childTnLst>
                                    <p:set>
                                      <p:cBhvr>
                                        <p:cTn id="6" dur="1" fill="hold">
                                          <p:stCondLst>
                                            <p:cond delay="0"/>
                                          </p:stCondLst>
                                        </p:cTn>
                                        <p:tgtEl>
                                          <p:spTgt spid="29699">
                                            <p:txEl>
                                              <p:pRg st="7" end="7"/>
                                            </p:txEl>
                                          </p:spTgt>
                                        </p:tgtEl>
                                        <p:attrNameLst>
                                          <p:attrName>style.visibility</p:attrName>
                                        </p:attrNameLst>
                                      </p:cBhvr>
                                      <p:to>
                                        <p:strVal val="visible"/>
                                      </p:to>
                                    </p:set>
                                    <p:animEffect transition="in" filter="circle(in)">
                                      <p:cBhvr>
                                        <p:cTn id="7" dur="2000"/>
                                        <p:tgtEl>
                                          <p:spTgt spid="296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A3FCFBB-9E4F-4D5D-AC3B-97BBE16854BE}"/>
              </a:ext>
            </a:extLst>
          </p:cNvPr>
          <p:cNvSpPr>
            <a:spLocks noGrp="1" noRot="1" noChangeArrowheads="1"/>
          </p:cNvSpPr>
          <p:nvPr>
            <p:ph type="title"/>
          </p:nvPr>
        </p:nvSpPr>
        <p:spPr>
          <a:xfrm>
            <a:off x="1524000" y="-228600"/>
            <a:ext cx="9448800" cy="1431925"/>
          </a:xfrm>
          <a:noFill/>
          <a:ln/>
        </p:spPr>
        <p:txBody>
          <a:bodyPr vert="horz" wrap="square" lIns="92075" tIns="46038" rIns="92075" bIns="46038" numCol="1" anchor="b" anchorCtr="0" compatLnSpc="1">
            <a:prstTxWarp prst="textNoShape">
              <a:avLst/>
            </a:prstTxWarp>
          </a:bodyPr>
          <a:lstStyle/>
          <a:p>
            <a:r>
              <a:rPr lang="en-US" altLang="en-US" b="0" i="1"/>
              <a:t>POOR MISSIONS EDUCATION</a:t>
            </a:r>
          </a:p>
        </p:txBody>
      </p:sp>
      <p:sp>
        <p:nvSpPr>
          <p:cNvPr id="13315" name="Rectangle 3">
            <a:extLst>
              <a:ext uri="{FF2B5EF4-FFF2-40B4-BE49-F238E27FC236}">
                <a16:creationId xmlns:a16="http://schemas.microsoft.com/office/drawing/2014/main" id="{1332A942-D1A7-4694-A00B-3BC51769CD6C}"/>
              </a:ext>
            </a:extLst>
          </p:cNvPr>
          <p:cNvSpPr>
            <a:spLocks noGrp="1" noRot="1" noChangeArrowheads="1"/>
          </p:cNvSpPr>
          <p:nvPr>
            <p:ph sz="half" idx="1"/>
          </p:nvPr>
        </p:nvSpPr>
        <p:spPr>
          <a:xfrm>
            <a:off x="1524000" y="1600201"/>
            <a:ext cx="4343400" cy="4530725"/>
          </a:xfrm>
          <a:noFill/>
          <a:ln/>
        </p:spPr>
        <p:txBody>
          <a:bodyPr vert="horz" wrap="square" lIns="92075" tIns="46038" rIns="92075" bIns="46038" numCol="1" anchor="t" anchorCtr="0" compatLnSpc="1">
            <a:prstTxWarp prst="textNoShape">
              <a:avLst/>
            </a:prstTxWarp>
          </a:bodyPr>
          <a:lstStyle/>
          <a:p>
            <a:pPr>
              <a:spcBef>
                <a:spcPct val="0"/>
              </a:spcBef>
              <a:spcAft>
                <a:spcPct val="50000"/>
              </a:spcAft>
            </a:pPr>
            <a:r>
              <a:rPr lang="en-US" altLang="en-US" sz="2800" i="1"/>
              <a:t>No Comprehensive Missions Education in Churches for All Ages</a:t>
            </a:r>
          </a:p>
          <a:p>
            <a:pPr>
              <a:spcBef>
                <a:spcPct val="0"/>
              </a:spcBef>
              <a:spcAft>
                <a:spcPct val="50000"/>
              </a:spcAft>
            </a:pPr>
            <a:r>
              <a:rPr lang="en-US" altLang="en-US" sz="2800" i="1"/>
              <a:t>Little Emphasis by Key Leaders</a:t>
            </a:r>
          </a:p>
          <a:p>
            <a:pPr>
              <a:spcBef>
                <a:spcPct val="0"/>
              </a:spcBef>
              <a:spcAft>
                <a:spcPct val="50000"/>
              </a:spcAft>
            </a:pPr>
            <a:r>
              <a:rPr lang="en-US" altLang="en-US" sz="2800" i="1"/>
              <a:t>Poor Understanding of “The Call”</a:t>
            </a:r>
          </a:p>
        </p:txBody>
      </p:sp>
      <p:sp>
        <p:nvSpPr>
          <p:cNvPr id="13316" name="Rectangle 4">
            <a:extLst>
              <a:ext uri="{FF2B5EF4-FFF2-40B4-BE49-F238E27FC236}">
                <a16:creationId xmlns:a16="http://schemas.microsoft.com/office/drawing/2014/main" id="{9D4AC5E2-0BF5-42F6-9B66-BC81AB5F6B94}"/>
              </a:ext>
            </a:extLst>
          </p:cNvPr>
          <p:cNvSpPr>
            <a:spLocks noGrp="1" noRot="1" noChangeArrowheads="1"/>
          </p:cNvSpPr>
          <p:nvPr>
            <p:ph sz="half" idx="2"/>
          </p:nvPr>
        </p:nvSpPr>
        <p:spPr>
          <a:xfrm>
            <a:off x="6248400" y="1600200"/>
            <a:ext cx="4419600" cy="5029200"/>
          </a:xfrm>
        </p:spPr>
        <p:txBody>
          <a:bodyPr/>
          <a:lstStyle/>
          <a:p>
            <a:pPr>
              <a:spcBef>
                <a:spcPct val="0"/>
              </a:spcBef>
              <a:spcAft>
                <a:spcPct val="50000"/>
              </a:spcAft>
            </a:pPr>
            <a:r>
              <a:rPr lang="en-US" altLang="en-US" sz="2800" i="1"/>
              <a:t>Incomplete Interpretation of the Great Commission</a:t>
            </a:r>
          </a:p>
          <a:p>
            <a:pPr>
              <a:spcBef>
                <a:spcPct val="0"/>
              </a:spcBef>
              <a:spcAft>
                <a:spcPct val="50000"/>
              </a:spcAft>
            </a:pPr>
            <a:r>
              <a:rPr lang="en-US" altLang="en-US" sz="2800" i="1"/>
              <a:t>Few Relevant Models</a:t>
            </a:r>
          </a:p>
          <a:p>
            <a:pPr>
              <a:spcBef>
                <a:spcPct val="0"/>
              </a:spcBef>
              <a:spcAft>
                <a:spcPct val="50000"/>
              </a:spcAft>
            </a:pPr>
            <a:r>
              <a:rPr lang="en-US" altLang="en-US" sz="2800" i="1"/>
              <a:t>Failure to Relate </a:t>
            </a:r>
            <a:r>
              <a:rPr lang="en-US" altLang="en-US" sz="2800" i="1">
                <a:solidFill>
                  <a:srgbClr val="FF0000"/>
                </a:solidFill>
                <a:effectLst/>
              </a:rPr>
              <a:t>Missions, Evangelism</a:t>
            </a:r>
            <a:r>
              <a:rPr lang="en-US" altLang="en-US" sz="2800" i="1">
                <a:effectLst/>
              </a:rPr>
              <a:t> and </a:t>
            </a:r>
            <a:r>
              <a:rPr lang="en-US" altLang="en-US" sz="2800" i="1">
                <a:solidFill>
                  <a:srgbClr val="FF0000"/>
                </a:solidFill>
                <a:effectLst/>
              </a:rPr>
              <a:t>Church</a:t>
            </a:r>
            <a:r>
              <a:rPr lang="en-US" altLang="en-US" sz="2000">
                <a:solidFill>
                  <a:srgbClr val="FF0000"/>
                </a:solidFill>
                <a:effectLst/>
              </a:rPr>
              <a:t> </a:t>
            </a:r>
            <a:r>
              <a:rPr lang="en-US" altLang="en-US" sz="2800" i="1">
                <a:solidFill>
                  <a:srgbClr val="FF0000"/>
                </a:solidFill>
                <a:effectLst/>
              </a:rPr>
              <a:t>Growth</a:t>
            </a:r>
          </a:p>
          <a:p>
            <a:endParaRPr lang="en-US" altLang="en-US" sz="28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13314">
                                            <p:txEl>
                                              <p:pRg st="0" end="0"/>
                                            </p:txEl>
                                          </p:spTgt>
                                        </p:tgtEl>
                                        <p:attrNameLst>
                                          <p:attrName>style.visibility</p:attrName>
                                        </p:attrNameLst>
                                      </p:cBhvr>
                                      <p:to>
                                        <p:strVal val="visible"/>
                                      </p:to>
                                    </p:set>
                                    <p:anim calcmode="lin" valueType="num">
                                      <p:cBhvr additive="base">
                                        <p:cTn id="7" dur="3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1331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13315">
                                            <p:txEl>
                                              <p:pRg st="0" end="0"/>
                                            </p:txEl>
                                          </p:spTgt>
                                        </p:tgtEl>
                                        <p:attrNameLst>
                                          <p:attrName>style.visibility</p:attrName>
                                        </p:attrNameLst>
                                      </p:cBhvr>
                                      <p:to>
                                        <p:strVal val="visible"/>
                                      </p:to>
                                    </p:set>
                                    <p:anim to="" calcmode="lin" valueType="num">
                                      <p:cBhvr>
                                        <p:cTn id="13" dur="1" fill="hold"/>
                                        <p:tgtEl>
                                          <p:spTgt spid="13315">
                                            <p:txEl>
                                              <p:pRg st="0" end="0"/>
                                            </p:txEl>
                                          </p:spTgt>
                                        </p:tgtEl>
                                        <p:attrNameLst>
                                          <p:attrName/>
                                        </p:attrNameLst>
                                      </p:cBhvr>
                                    </p:anim>
                                  </p:childTnLst>
                                  <p:subTnLst>
                                    <p:animClr clrSpc="rgb" dir="cw">
                                      <p:cBhvr override="childStyle">
                                        <p:cTn dur="1" fill="hold" display="0" masterRel="nextClick" afterEffect="1"/>
                                        <p:tgtEl>
                                          <p:spTgt spid="13315">
                                            <p:txEl>
                                              <p:pRg st="0" end="0"/>
                                            </p:txEl>
                                          </p:spTgt>
                                        </p:tgtEl>
                                        <p:attrNameLst>
                                          <p:attrName>ppt_c</p:attrName>
                                        </p:attrNameLst>
                                      </p:cBhvr>
                                      <p:to>
                                        <a:schemeClr val="folHlink"/>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13315">
                                            <p:txEl>
                                              <p:pRg st="1" end="1"/>
                                            </p:txEl>
                                          </p:spTgt>
                                        </p:tgtEl>
                                        <p:attrNameLst>
                                          <p:attrName>style.visibility</p:attrName>
                                        </p:attrNameLst>
                                      </p:cBhvr>
                                      <p:to>
                                        <p:strVal val="visible"/>
                                      </p:to>
                                    </p:set>
                                    <p:anim to="" calcmode="lin" valueType="num">
                                      <p:cBhvr>
                                        <p:cTn id="18" dur="1" fill="hold"/>
                                        <p:tgtEl>
                                          <p:spTgt spid="13315">
                                            <p:txEl>
                                              <p:pRg st="1" end="1"/>
                                            </p:txEl>
                                          </p:spTgt>
                                        </p:tgtEl>
                                        <p:attrNameLst>
                                          <p:attrName/>
                                        </p:attrNameLst>
                                      </p:cBhvr>
                                    </p:anim>
                                  </p:childTnLst>
                                  <p:subTnLst>
                                    <p:animClr clrSpc="rgb" dir="cw">
                                      <p:cBhvr override="childStyle">
                                        <p:cTn dur="1" fill="hold" display="0" masterRel="nextClick" afterEffect="1"/>
                                        <p:tgtEl>
                                          <p:spTgt spid="13315">
                                            <p:txEl>
                                              <p:pRg st="1" end="1"/>
                                            </p:txEl>
                                          </p:spTgt>
                                        </p:tgtEl>
                                        <p:attrNameLst>
                                          <p:attrName>ppt_c</p:attrName>
                                        </p:attrNameLst>
                                      </p:cBhvr>
                                      <p:to>
                                        <a:schemeClr val="folHlink"/>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13315">
                                            <p:txEl>
                                              <p:pRg st="2" end="2"/>
                                            </p:txEl>
                                          </p:spTgt>
                                        </p:tgtEl>
                                        <p:attrNameLst>
                                          <p:attrName>style.visibility</p:attrName>
                                        </p:attrNameLst>
                                      </p:cBhvr>
                                      <p:to>
                                        <p:strVal val="visible"/>
                                      </p:to>
                                    </p:set>
                                    <p:anim to="" calcmode="lin" valueType="num">
                                      <p:cBhvr>
                                        <p:cTn id="23" dur="1" fill="hold"/>
                                        <p:tgtEl>
                                          <p:spTgt spid="13315">
                                            <p:txEl>
                                              <p:pRg st="2" end="2"/>
                                            </p:txEl>
                                          </p:spTgt>
                                        </p:tgtEl>
                                        <p:attrNameLst>
                                          <p:attrName/>
                                        </p:attrNameLst>
                                      </p:cBhvr>
                                    </p:anim>
                                  </p:childTnLst>
                                  <p:subTnLst>
                                    <p:animClr clrSpc="rgb" dir="cw">
                                      <p:cBhvr override="childStyle">
                                        <p:cTn dur="1" fill="hold" display="0" masterRel="nextClick" afterEffect="1"/>
                                        <p:tgtEl>
                                          <p:spTgt spid="13315">
                                            <p:txEl>
                                              <p:pRg st="2" end="2"/>
                                            </p:txEl>
                                          </p:spTgt>
                                        </p:tgtEl>
                                        <p:attrNameLst>
                                          <p:attrName>ppt_c</p:attrName>
                                        </p:attrNameLst>
                                      </p:cBhvr>
                                      <p:to>
                                        <a:schemeClr val="folHlink"/>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13316">
                                            <p:txEl>
                                              <p:pRg st="0" end="0"/>
                                            </p:txEl>
                                          </p:spTgt>
                                        </p:tgtEl>
                                        <p:attrNameLst>
                                          <p:attrName>style.visibility</p:attrName>
                                        </p:attrNameLst>
                                      </p:cBhvr>
                                      <p:to>
                                        <p:strVal val="visible"/>
                                      </p:to>
                                    </p:set>
                                    <p:animEffect transition="in" filter="circle(in)">
                                      <p:cBhvr>
                                        <p:cTn id="28" dur="2000"/>
                                        <p:tgtEl>
                                          <p:spTgt spid="13316">
                                            <p:txEl>
                                              <p:pRg st="0" end="0"/>
                                            </p:txEl>
                                          </p:spTgt>
                                        </p:tgtEl>
                                      </p:cBhvr>
                                    </p:animEffect>
                                  </p:childTnLst>
                                  <p:subTnLst>
                                    <p:animClr clrSpc="rgb" dir="cw">
                                      <p:cBhvr override="childStyle">
                                        <p:cTn dur="1" fill="hold" display="0" masterRel="nextClick" afterEffect="1"/>
                                        <p:tgtEl>
                                          <p:spTgt spid="13316">
                                            <p:txEl>
                                              <p:pRg st="0" end="0"/>
                                            </p:txEl>
                                          </p:spTgt>
                                        </p:tgtEl>
                                        <p:attrNameLst>
                                          <p:attrName>ppt_c</p:attrName>
                                        </p:attrNameLst>
                                      </p:cBhvr>
                                      <p:to>
                                        <a:schemeClr val="folHlink"/>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3316">
                                            <p:txEl>
                                              <p:pRg st="1" end="1"/>
                                            </p:txEl>
                                          </p:spTgt>
                                        </p:tgtEl>
                                        <p:attrNameLst>
                                          <p:attrName>style.visibility</p:attrName>
                                        </p:attrNameLst>
                                      </p:cBhvr>
                                      <p:to>
                                        <p:strVal val="visible"/>
                                      </p:to>
                                    </p:set>
                                    <p:animEffect transition="in" filter="circle(in)">
                                      <p:cBhvr>
                                        <p:cTn id="33" dur="2000"/>
                                        <p:tgtEl>
                                          <p:spTgt spid="13316">
                                            <p:txEl>
                                              <p:pRg st="1" end="1"/>
                                            </p:txEl>
                                          </p:spTgt>
                                        </p:tgtEl>
                                      </p:cBhvr>
                                    </p:animEffect>
                                  </p:childTnLst>
                                  <p:subTnLst>
                                    <p:animClr clrSpc="rgb" dir="cw">
                                      <p:cBhvr override="childStyle">
                                        <p:cTn dur="1" fill="hold" display="0" masterRel="nextClick" afterEffect="1"/>
                                        <p:tgtEl>
                                          <p:spTgt spid="13316">
                                            <p:txEl>
                                              <p:pRg st="1" end="1"/>
                                            </p:txEl>
                                          </p:spTgt>
                                        </p:tgtEl>
                                        <p:attrNameLst>
                                          <p:attrName>ppt_c</p:attrName>
                                        </p:attrNameLst>
                                      </p:cBhvr>
                                      <p:to>
                                        <a:schemeClr val="folHlink"/>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6" presetClass="entr" presetSubtype="16" fill="hold" grpId="0" nodeType="clickEffect">
                                  <p:stCondLst>
                                    <p:cond delay="0"/>
                                  </p:stCondLst>
                                  <p:childTnLst>
                                    <p:set>
                                      <p:cBhvr>
                                        <p:cTn id="37" dur="1" fill="hold">
                                          <p:stCondLst>
                                            <p:cond delay="0"/>
                                          </p:stCondLst>
                                        </p:cTn>
                                        <p:tgtEl>
                                          <p:spTgt spid="13316">
                                            <p:txEl>
                                              <p:pRg st="2" end="2"/>
                                            </p:txEl>
                                          </p:spTgt>
                                        </p:tgtEl>
                                        <p:attrNameLst>
                                          <p:attrName>style.visibility</p:attrName>
                                        </p:attrNameLst>
                                      </p:cBhvr>
                                      <p:to>
                                        <p:strVal val="visible"/>
                                      </p:to>
                                    </p:set>
                                    <p:animEffect transition="in" filter="circle(in)">
                                      <p:cBhvr>
                                        <p:cTn id="38" dur="2000"/>
                                        <p:tgtEl>
                                          <p:spTgt spid="13316">
                                            <p:txEl>
                                              <p:pRg st="2" end="2"/>
                                            </p:txEl>
                                          </p:spTgt>
                                        </p:tgtEl>
                                      </p:cBhvr>
                                    </p:animEffect>
                                  </p:childTnLst>
                                  <p:subTnLst>
                                    <p:animClr clrSpc="rgb" dir="cw">
                                      <p:cBhvr override="childStyle">
                                        <p:cTn dur="1" fill="hold" display="0" masterRel="nextClick" afterEffect="1"/>
                                        <p:tgtEl>
                                          <p:spTgt spid="13316">
                                            <p:txEl>
                                              <p:pRg st="2" end="2"/>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autoUpdateAnimBg="0"/>
      <p:bldP spid="13315" grpId="0" build="p" bldLvl="3" autoUpdateAnimBg="0"/>
      <p:bldP spid="133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B4E8BE8-358F-4060-B3EC-C5EEB7C5B15F}"/>
              </a:ext>
            </a:extLst>
          </p:cNvPr>
          <p:cNvSpPr>
            <a:spLocks noGrp="1" noRot="1" noChangeArrowheads="1"/>
          </p:cNvSpPr>
          <p:nvPr>
            <p:ph type="title"/>
          </p:nvPr>
        </p:nvSpPr>
        <p:spPr>
          <a:xfrm>
            <a:off x="1524000" y="244476"/>
            <a:ext cx="9144000" cy="1431925"/>
          </a:xfrm>
        </p:spPr>
        <p:txBody>
          <a:bodyPr/>
          <a:lstStyle/>
          <a:p>
            <a:r>
              <a:rPr lang="en-US" altLang="en-US" sz="2000" b="0" i="1"/>
              <a:t>Dealing with </a:t>
            </a:r>
            <a:br>
              <a:rPr lang="en-US" altLang="en-US" sz="2000" b="0" i="1"/>
            </a:br>
            <a:r>
              <a:rPr lang="en-US" altLang="en-US" b="0" i="1"/>
              <a:t> POOR MISSIONS </a:t>
            </a:r>
            <a:r>
              <a:rPr lang="en-US" altLang="en-US" sz="4000" b="0" i="1"/>
              <a:t>EDUCATION</a:t>
            </a:r>
          </a:p>
        </p:txBody>
      </p:sp>
      <p:sp>
        <p:nvSpPr>
          <p:cNvPr id="30723" name="Rectangle 3">
            <a:extLst>
              <a:ext uri="{FF2B5EF4-FFF2-40B4-BE49-F238E27FC236}">
                <a16:creationId xmlns:a16="http://schemas.microsoft.com/office/drawing/2014/main" id="{A8E2FA21-D8A2-4E76-8CE1-A6149EFFF0D7}"/>
              </a:ext>
            </a:extLst>
          </p:cNvPr>
          <p:cNvSpPr>
            <a:spLocks noGrp="1" noRot="1" noChangeArrowheads="1"/>
          </p:cNvSpPr>
          <p:nvPr>
            <p:ph idx="1"/>
          </p:nvPr>
        </p:nvSpPr>
        <p:spPr>
          <a:xfrm>
            <a:off x="1752600" y="1600200"/>
            <a:ext cx="8686800" cy="4953000"/>
          </a:xfrm>
        </p:spPr>
        <p:txBody>
          <a:bodyPr/>
          <a:lstStyle/>
          <a:p>
            <a:r>
              <a:rPr lang="en-US" altLang="en-US" b="1"/>
              <a:t>Understand the STRONGHOLD</a:t>
            </a:r>
          </a:p>
          <a:p>
            <a:pPr lvl="1">
              <a:spcBef>
                <a:spcPct val="0"/>
              </a:spcBef>
              <a:spcAft>
                <a:spcPct val="50000"/>
              </a:spcAft>
            </a:pPr>
            <a:r>
              <a:rPr lang="en-US" altLang="en-US" i="1"/>
              <a:t>Lack of knowledge and/or understanding of one’s part in God’s mission </a:t>
            </a:r>
            <a:r>
              <a:rPr lang="en-US" altLang="en-US" i="1">
                <a:solidFill>
                  <a:schemeClr val="folHlink"/>
                </a:solidFill>
                <a:effectLst/>
              </a:rPr>
              <a:t>(Ignorance can be a Stronghold)</a:t>
            </a:r>
          </a:p>
          <a:p>
            <a:r>
              <a:rPr lang="en-US" altLang="en-US" b="1"/>
              <a:t>What does Scripture say?</a:t>
            </a:r>
          </a:p>
          <a:p>
            <a:pPr lvl="1">
              <a:spcBef>
                <a:spcPct val="0"/>
              </a:spcBef>
              <a:spcAft>
                <a:spcPct val="50000"/>
              </a:spcAft>
            </a:pPr>
            <a:r>
              <a:rPr lang="en-US" altLang="en-US" i="1"/>
              <a:t>Deuteronomy 6:6-7; Psalm 78:5-8; Proverbs 22:6; Matthew 28:20</a:t>
            </a:r>
          </a:p>
          <a:p>
            <a:r>
              <a:rPr lang="en-US" altLang="en-US" b="1"/>
              <a:t>Principle</a:t>
            </a:r>
          </a:p>
          <a:p>
            <a:pPr lvl="1">
              <a:spcBef>
                <a:spcPct val="0"/>
              </a:spcBef>
              <a:spcAft>
                <a:spcPct val="50000"/>
              </a:spcAft>
              <a:buFont typeface="Wingdings" panose="05000000000000000000" pitchFamily="2" charset="2"/>
              <a:buNone/>
            </a:pPr>
            <a:r>
              <a:rPr lang="en-US" altLang="en-US" b="1">
                <a:solidFill>
                  <a:srgbClr val="66FF66"/>
                </a:solidFill>
              </a:rPr>
              <a:t>  The church is to teach her people and train them in the ways of her Lord</a:t>
            </a:r>
            <a:endParaRPr lang="en-US" altLang="en-US">
              <a:solidFill>
                <a:srgbClr val="66FF66"/>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12EA307-256E-4048-A26D-CD66229E0941}"/>
              </a:ext>
            </a:extLst>
          </p:cNvPr>
          <p:cNvSpPr>
            <a:spLocks noGrp="1" noRot="1" noChangeArrowheads="1"/>
          </p:cNvSpPr>
          <p:nvPr>
            <p:ph type="title"/>
          </p:nvPr>
        </p:nvSpPr>
        <p:spPr>
          <a:noFill/>
          <a:ln/>
        </p:spPr>
        <p:txBody>
          <a:bodyPr vert="horz" wrap="square" lIns="92075" tIns="46038" rIns="92075" bIns="46038" numCol="1" anchor="b" anchorCtr="0" compatLnSpc="1">
            <a:prstTxWarp prst="textNoShape">
              <a:avLst/>
            </a:prstTxWarp>
          </a:bodyPr>
          <a:lstStyle/>
          <a:p>
            <a:pPr algn="ctr"/>
            <a:r>
              <a:rPr lang="en-US" altLang="en-US" b="0" i="1"/>
              <a:t>FAMILY ISSUES</a:t>
            </a:r>
          </a:p>
        </p:txBody>
      </p:sp>
      <p:sp>
        <p:nvSpPr>
          <p:cNvPr id="14339" name="Rectangle 3">
            <a:extLst>
              <a:ext uri="{FF2B5EF4-FFF2-40B4-BE49-F238E27FC236}">
                <a16:creationId xmlns:a16="http://schemas.microsoft.com/office/drawing/2014/main" id="{EB49C918-8400-4895-BE35-CE326F267CE2}"/>
              </a:ext>
            </a:extLst>
          </p:cNvPr>
          <p:cNvSpPr>
            <a:spLocks noGrp="1" noRot="1" noChangeArrowheads="1"/>
          </p:cNvSpPr>
          <p:nvPr>
            <p:ph idx="1"/>
          </p:nvPr>
        </p:nvSpPr>
        <p:spPr>
          <a:noFill/>
          <a:ln/>
        </p:spPr>
        <p:txBody>
          <a:bodyPr vert="horz" wrap="square" lIns="92075" tIns="46038" rIns="92075" bIns="46038" numCol="1" anchor="t" anchorCtr="0" compatLnSpc="1">
            <a:prstTxWarp prst="textNoShape">
              <a:avLst/>
            </a:prstTxWarp>
          </a:bodyPr>
          <a:lstStyle/>
          <a:p>
            <a:r>
              <a:rPr lang="en-US" altLang="en-US" b="1" i="1"/>
              <a:t>Aging Parents</a:t>
            </a:r>
          </a:p>
          <a:p>
            <a:pPr lvl="1"/>
            <a:r>
              <a:rPr lang="en-US" altLang="en-US" i="1"/>
              <a:t>Who will care for them?</a:t>
            </a:r>
          </a:p>
          <a:p>
            <a:r>
              <a:rPr lang="en-US" altLang="en-US" sz="3600" b="1" i="1"/>
              <a:t>Better Life for Children</a:t>
            </a:r>
          </a:p>
          <a:p>
            <a:pPr lvl="1"/>
            <a:r>
              <a:rPr lang="en-US" altLang="en-US" i="1"/>
              <a:t>Their Education?</a:t>
            </a:r>
          </a:p>
          <a:p>
            <a:pPr lvl="1">
              <a:spcAft>
                <a:spcPct val="30000"/>
              </a:spcAft>
            </a:pPr>
            <a:r>
              <a:rPr lang="en-US" altLang="en-US" i="1"/>
              <a:t>Their health?</a:t>
            </a:r>
          </a:p>
          <a:p>
            <a:r>
              <a:rPr lang="en-US" altLang="en-US" b="1" i="1"/>
              <a:t>Family Solidarity</a:t>
            </a:r>
          </a:p>
          <a:p>
            <a:pPr lvl="1"/>
            <a:r>
              <a:rPr lang="en-US" altLang="en-US" i="1"/>
              <a:t>Extended Family complains “Are you going because there are no lost people here?”</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3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14338">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14339">
                                            <p:txEl>
                                              <p:pRg st="0" end="0"/>
                                            </p:txEl>
                                          </p:spTgt>
                                        </p:tgtEl>
                                        <p:attrNameLst>
                                          <p:attrName>style.visibility</p:attrName>
                                        </p:attrNameLst>
                                      </p:cBhvr>
                                      <p:to>
                                        <p:strVal val="visible"/>
                                      </p:to>
                                    </p:set>
                                    <p:anim to="" calcmode="lin" valueType="num">
                                      <p:cBhvr>
                                        <p:cTn id="13" dur="1" fill="hold"/>
                                        <p:tgtEl>
                                          <p:spTgt spid="14339">
                                            <p:txEl>
                                              <p:pRg st="0" end="0"/>
                                            </p:txEl>
                                          </p:spTgt>
                                        </p:tgtEl>
                                        <p:attrNameLst>
                                          <p:attrName/>
                                        </p:attrNameLst>
                                      </p:cBhvr>
                                    </p:anim>
                                  </p:childTnLst>
                                  <p:subTnLst>
                                    <p:animClr clrSpc="rgb" dir="cw">
                                      <p:cBhvr override="childStyle">
                                        <p:cTn dur="1" fill="hold" display="0" masterRel="nextClick" afterEffect="1"/>
                                        <p:tgtEl>
                                          <p:spTgt spid="14339">
                                            <p:txEl>
                                              <p:pRg st="0" end="0"/>
                                            </p:txEl>
                                          </p:spTgt>
                                        </p:tgtEl>
                                        <p:attrNameLst>
                                          <p:attrName>ppt_c</p:attrName>
                                        </p:attrNameLst>
                                      </p:cBhvr>
                                      <p:to>
                                        <a:schemeClr val="folHlink"/>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14339">
                                            <p:txEl>
                                              <p:pRg st="1" end="1"/>
                                            </p:txEl>
                                          </p:spTgt>
                                        </p:tgtEl>
                                        <p:attrNameLst>
                                          <p:attrName>style.visibility</p:attrName>
                                        </p:attrNameLst>
                                      </p:cBhvr>
                                      <p:to>
                                        <p:strVal val="visible"/>
                                      </p:to>
                                    </p:set>
                                    <p:anim to="" calcmode="lin" valueType="num">
                                      <p:cBhvr>
                                        <p:cTn id="18" dur="1" fill="hold"/>
                                        <p:tgtEl>
                                          <p:spTgt spid="14339">
                                            <p:txEl>
                                              <p:pRg st="1" end="1"/>
                                            </p:txEl>
                                          </p:spTgt>
                                        </p:tgtEl>
                                        <p:attrNameLst>
                                          <p:attrName/>
                                        </p:attrNameLst>
                                      </p:cBhvr>
                                    </p:anim>
                                  </p:childTnLst>
                                  <p:subTnLst>
                                    <p:animClr clrSpc="rgb" dir="cw">
                                      <p:cBhvr override="childStyle">
                                        <p:cTn dur="1" fill="hold" display="0" masterRel="nextClick" afterEffect="1"/>
                                        <p:tgtEl>
                                          <p:spTgt spid="14339">
                                            <p:txEl>
                                              <p:pRg st="1" end="1"/>
                                            </p:txEl>
                                          </p:spTgt>
                                        </p:tgtEl>
                                        <p:attrNameLst>
                                          <p:attrName>ppt_c</p:attrName>
                                        </p:attrNameLst>
                                      </p:cBhvr>
                                      <p:to>
                                        <a:schemeClr val="folHlink"/>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14339">
                                            <p:txEl>
                                              <p:pRg st="2" end="2"/>
                                            </p:txEl>
                                          </p:spTgt>
                                        </p:tgtEl>
                                        <p:attrNameLst>
                                          <p:attrName>style.visibility</p:attrName>
                                        </p:attrNameLst>
                                      </p:cBhvr>
                                      <p:to>
                                        <p:strVal val="visible"/>
                                      </p:to>
                                    </p:set>
                                    <p:anim to="" calcmode="lin" valueType="num">
                                      <p:cBhvr>
                                        <p:cTn id="23" dur="1" fill="hold"/>
                                        <p:tgtEl>
                                          <p:spTgt spid="14339">
                                            <p:txEl>
                                              <p:pRg st="2" end="2"/>
                                            </p:txEl>
                                          </p:spTgt>
                                        </p:tgtEl>
                                        <p:attrNameLst>
                                          <p:attrName/>
                                        </p:attrNameLst>
                                      </p:cBhvr>
                                    </p:anim>
                                  </p:childTnLst>
                                  <p:subTnLst>
                                    <p:animClr clrSpc="rgb" dir="cw">
                                      <p:cBhvr override="childStyle">
                                        <p:cTn dur="1" fill="hold" display="0" masterRel="nextClick" afterEffect="1"/>
                                        <p:tgtEl>
                                          <p:spTgt spid="14339">
                                            <p:txEl>
                                              <p:pRg st="2" end="2"/>
                                            </p:txEl>
                                          </p:spTgt>
                                        </p:tgtEl>
                                        <p:attrNameLst>
                                          <p:attrName>ppt_c</p:attrName>
                                        </p:attrNameLst>
                                      </p:cBhvr>
                                      <p:to>
                                        <a:schemeClr val="folHlink"/>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14339">
                                            <p:txEl>
                                              <p:pRg st="3" end="3"/>
                                            </p:txEl>
                                          </p:spTgt>
                                        </p:tgtEl>
                                        <p:attrNameLst>
                                          <p:attrName>style.visibility</p:attrName>
                                        </p:attrNameLst>
                                      </p:cBhvr>
                                      <p:to>
                                        <p:strVal val="visible"/>
                                      </p:to>
                                    </p:set>
                                    <p:anim to="" calcmode="lin" valueType="num">
                                      <p:cBhvr>
                                        <p:cTn id="28" dur="1" fill="hold"/>
                                        <p:tgtEl>
                                          <p:spTgt spid="14339">
                                            <p:txEl>
                                              <p:pRg st="3" end="3"/>
                                            </p:txEl>
                                          </p:spTgt>
                                        </p:tgtEl>
                                        <p:attrNameLst>
                                          <p:attrName/>
                                        </p:attrNameLst>
                                      </p:cBhvr>
                                    </p:anim>
                                  </p:childTnLst>
                                  <p:subTnLst>
                                    <p:animClr clrSpc="rgb" dir="cw">
                                      <p:cBhvr override="childStyle">
                                        <p:cTn dur="1" fill="hold" display="0" masterRel="nextClick" afterEffect="1"/>
                                        <p:tgtEl>
                                          <p:spTgt spid="14339">
                                            <p:txEl>
                                              <p:pRg st="3" end="3"/>
                                            </p:txEl>
                                          </p:spTgt>
                                        </p:tgtEl>
                                        <p:attrNameLst>
                                          <p:attrName>ppt_c</p:attrName>
                                        </p:attrNameLst>
                                      </p:cBhvr>
                                      <p:to>
                                        <a:schemeClr val="folHlink"/>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14339">
                                            <p:txEl>
                                              <p:pRg st="4" end="4"/>
                                            </p:txEl>
                                          </p:spTgt>
                                        </p:tgtEl>
                                        <p:attrNameLst>
                                          <p:attrName>style.visibility</p:attrName>
                                        </p:attrNameLst>
                                      </p:cBhvr>
                                      <p:to>
                                        <p:strVal val="visible"/>
                                      </p:to>
                                    </p:set>
                                    <p:anim to="" calcmode="lin" valueType="num">
                                      <p:cBhvr>
                                        <p:cTn id="33" dur="1" fill="hold"/>
                                        <p:tgtEl>
                                          <p:spTgt spid="14339">
                                            <p:txEl>
                                              <p:pRg st="4" end="4"/>
                                            </p:txEl>
                                          </p:spTgt>
                                        </p:tgtEl>
                                        <p:attrNameLst>
                                          <p:attrName/>
                                        </p:attrNameLst>
                                      </p:cBhvr>
                                    </p:anim>
                                  </p:childTnLst>
                                  <p:subTnLst>
                                    <p:animClr clrSpc="rgb" dir="cw">
                                      <p:cBhvr override="childStyle">
                                        <p:cTn dur="1" fill="hold" display="0" masterRel="nextClick" afterEffect="1"/>
                                        <p:tgtEl>
                                          <p:spTgt spid="14339">
                                            <p:txEl>
                                              <p:pRg st="4" end="4"/>
                                            </p:txEl>
                                          </p:spTgt>
                                        </p:tgtEl>
                                        <p:attrNameLst>
                                          <p:attrName>ppt_c</p:attrName>
                                        </p:attrNameLst>
                                      </p:cBhvr>
                                      <p:to>
                                        <a:schemeClr val="folHlink"/>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24" presetClass="entr" presetSubtype="0" fill="hold" grpId="0" nodeType="clickEffect">
                                  <p:stCondLst>
                                    <p:cond delay="0"/>
                                  </p:stCondLst>
                                  <p:childTnLst>
                                    <p:set>
                                      <p:cBhvr>
                                        <p:cTn id="37" dur="1" fill="hold">
                                          <p:stCondLst>
                                            <p:cond delay="499"/>
                                          </p:stCondLst>
                                        </p:cTn>
                                        <p:tgtEl>
                                          <p:spTgt spid="14339">
                                            <p:txEl>
                                              <p:pRg st="5" end="5"/>
                                            </p:txEl>
                                          </p:spTgt>
                                        </p:tgtEl>
                                        <p:attrNameLst>
                                          <p:attrName>style.visibility</p:attrName>
                                        </p:attrNameLst>
                                      </p:cBhvr>
                                      <p:to>
                                        <p:strVal val="visible"/>
                                      </p:to>
                                    </p:set>
                                    <p:anim to="" calcmode="lin" valueType="num">
                                      <p:cBhvr>
                                        <p:cTn id="38" dur="1" fill="hold"/>
                                        <p:tgtEl>
                                          <p:spTgt spid="14339">
                                            <p:txEl>
                                              <p:pRg st="5" end="5"/>
                                            </p:txEl>
                                          </p:spTgt>
                                        </p:tgtEl>
                                        <p:attrNameLst>
                                          <p:attrName/>
                                        </p:attrNameLst>
                                      </p:cBhvr>
                                    </p:anim>
                                  </p:childTnLst>
                                  <p:subTnLst>
                                    <p:animClr clrSpc="rgb" dir="cw">
                                      <p:cBhvr override="childStyle">
                                        <p:cTn dur="1" fill="hold" display="0" masterRel="nextClick" afterEffect="1"/>
                                        <p:tgtEl>
                                          <p:spTgt spid="14339">
                                            <p:txEl>
                                              <p:pRg st="5" end="5"/>
                                            </p:txEl>
                                          </p:spTgt>
                                        </p:tgtEl>
                                        <p:attrNameLst>
                                          <p:attrName>ppt_c</p:attrName>
                                        </p:attrNameLst>
                                      </p:cBhvr>
                                      <p:to>
                                        <a:schemeClr val="folHlink"/>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4" presetClass="entr" presetSubtype="0" fill="hold" grpId="0" nodeType="clickEffect">
                                  <p:stCondLst>
                                    <p:cond delay="0"/>
                                  </p:stCondLst>
                                  <p:childTnLst>
                                    <p:set>
                                      <p:cBhvr>
                                        <p:cTn id="42" dur="1" fill="hold">
                                          <p:stCondLst>
                                            <p:cond delay="499"/>
                                          </p:stCondLst>
                                        </p:cTn>
                                        <p:tgtEl>
                                          <p:spTgt spid="14339">
                                            <p:txEl>
                                              <p:pRg st="6" end="6"/>
                                            </p:txEl>
                                          </p:spTgt>
                                        </p:tgtEl>
                                        <p:attrNameLst>
                                          <p:attrName>style.visibility</p:attrName>
                                        </p:attrNameLst>
                                      </p:cBhvr>
                                      <p:to>
                                        <p:strVal val="visible"/>
                                      </p:to>
                                    </p:set>
                                    <p:anim to="" calcmode="lin" valueType="num">
                                      <p:cBhvr>
                                        <p:cTn id="43" dur="1" fill="hold"/>
                                        <p:tgtEl>
                                          <p:spTgt spid="14339">
                                            <p:txEl>
                                              <p:pRg st="6" end="6"/>
                                            </p:txEl>
                                          </p:spTgt>
                                        </p:tgtEl>
                                        <p:attrNameLst>
                                          <p:attrName/>
                                        </p:attrNameLst>
                                      </p:cBhvr>
                                    </p:anim>
                                  </p:childTnLst>
                                  <p:subTnLst>
                                    <p:animClr clrSpc="rgb" dir="cw">
                                      <p:cBhvr override="childStyle">
                                        <p:cTn dur="1" fill="hold" display="0" masterRel="nextClick" afterEffect="1"/>
                                        <p:tgtEl>
                                          <p:spTgt spid="14339">
                                            <p:txEl>
                                              <p:pRg st="6" end="6"/>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autoUpdateAnimBg="0"/>
      <p:bldP spid="14339"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A7A352D-A7FD-4611-A9E1-AD1C2E632608}"/>
              </a:ext>
            </a:extLst>
          </p:cNvPr>
          <p:cNvSpPr>
            <a:spLocks noGrp="1" noRot="1" noChangeArrowheads="1"/>
          </p:cNvSpPr>
          <p:nvPr>
            <p:ph type="title"/>
          </p:nvPr>
        </p:nvSpPr>
        <p:spPr/>
        <p:txBody>
          <a:bodyPr/>
          <a:lstStyle/>
          <a:p>
            <a:r>
              <a:rPr lang="en-US" altLang="en-US" sz="2000" b="0" i="1"/>
              <a:t>Dealing with</a:t>
            </a:r>
            <a:br>
              <a:rPr lang="en-US" altLang="en-US" sz="2000" b="0" i="1"/>
            </a:br>
            <a:r>
              <a:rPr lang="en-US" altLang="en-US" sz="2000" b="0" i="1"/>
              <a:t> </a:t>
            </a:r>
            <a:r>
              <a:rPr lang="en-US" altLang="en-US" sz="4000" b="0" i="1"/>
              <a:t>FAMILY ISSUES</a:t>
            </a:r>
          </a:p>
        </p:txBody>
      </p:sp>
      <p:sp>
        <p:nvSpPr>
          <p:cNvPr id="31747" name="Rectangle 3">
            <a:extLst>
              <a:ext uri="{FF2B5EF4-FFF2-40B4-BE49-F238E27FC236}">
                <a16:creationId xmlns:a16="http://schemas.microsoft.com/office/drawing/2014/main" id="{9B078603-CF5F-4658-A4DE-30B98969D9D6}"/>
              </a:ext>
            </a:extLst>
          </p:cNvPr>
          <p:cNvSpPr>
            <a:spLocks noGrp="1" noRot="1" noChangeArrowheads="1"/>
          </p:cNvSpPr>
          <p:nvPr>
            <p:ph idx="1"/>
          </p:nvPr>
        </p:nvSpPr>
        <p:spPr>
          <a:xfrm>
            <a:off x="1981200" y="1981200"/>
            <a:ext cx="8229600" cy="4572000"/>
          </a:xfrm>
        </p:spPr>
        <p:txBody>
          <a:bodyPr>
            <a:normAutofit lnSpcReduction="10000"/>
          </a:bodyPr>
          <a:lstStyle/>
          <a:p>
            <a:pPr>
              <a:lnSpc>
                <a:spcPct val="90000"/>
              </a:lnSpc>
            </a:pPr>
            <a:r>
              <a:rPr lang="en-US" altLang="en-US" sz="2800" b="1"/>
              <a:t>Understand the STRONGHOLD</a:t>
            </a:r>
          </a:p>
          <a:p>
            <a:pPr lvl="1">
              <a:lnSpc>
                <a:spcPct val="90000"/>
              </a:lnSpc>
            </a:pPr>
            <a:r>
              <a:rPr lang="en-US" altLang="en-US" sz="2400" i="1"/>
              <a:t>Looking to man’s wisdom rather than the wisdom of God </a:t>
            </a:r>
            <a:r>
              <a:rPr lang="en-US" altLang="en-US" sz="2400" i="1">
                <a:solidFill>
                  <a:schemeClr val="folHlink"/>
                </a:solidFill>
              </a:rPr>
              <a:t>(Putting family before God)</a:t>
            </a:r>
            <a:endParaRPr lang="en-US" altLang="en-US" i="1"/>
          </a:p>
          <a:p>
            <a:pPr lvl="1">
              <a:lnSpc>
                <a:spcPct val="90000"/>
              </a:lnSpc>
              <a:spcBef>
                <a:spcPct val="0"/>
              </a:spcBef>
              <a:spcAft>
                <a:spcPct val="50000"/>
              </a:spcAft>
            </a:pPr>
            <a:r>
              <a:rPr lang="en-US" altLang="en-US" sz="2400" i="1"/>
              <a:t>Misuse Scripture to justify doing what one wants to do</a:t>
            </a:r>
          </a:p>
          <a:p>
            <a:pPr>
              <a:lnSpc>
                <a:spcPct val="90000"/>
              </a:lnSpc>
            </a:pPr>
            <a:r>
              <a:rPr lang="en-US" altLang="en-US" sz="2800" b="1"/>
              <a:t>What does Scripture say?</a:t>
            </a:r>
          </a:p>
          <a:p>
            <a:pPr lvl="1">
              <a:lnSpc>
                <a:spcPct val="90000"/>
              </a:lnSpc>
              <a:spcAft>
                <a:spcPct val="50000"/>
              </a:spcAft>
            </a:pPr>
            <a:r>
              <a:rPr lang="en-US" altLang="en-US" sz="2400" i="1"/>
              <a:t>Matthew 10:37; 12:47-50; Luke 2:41-52</a:t>
            </a:r>
          </a:p>
          <a:p>
            <a:pPr>
              <a:lnSpc>
                <a:spcPct val="90000"/>
              </a:lnSpc>
            </a:pPr>
            <a:r>
              <a:rPr lang="en-US" altLang="en-US" sz="2800" b="1"/>
              <a:t>Principle</a:t>
            </a:r>
          </a:p>
          <a:p>
            <a:pPr lvl="1">
              <a:lnSpc>
                <a:spcPct val="90000"/>
              </a:lnSpc>
              <a:buFont typeface="Wingdings" panose="05000000000000000000" pitchFamily="2" charset="2"/>
              <a:buNone/>
            </a:pPr>
            <a:r>
              <a:rPr lang="en-US" altLang="en-US" sz="2400" b="1">
                <a:solidFill>
                  <a:srgbClr val="66FF66"/>
                </a:solidFill>
              </a:rPr>
              <a:t>   Trust in the inherent goodness of God and the fact that He will do what will bring Him glory and is best for His people</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4648AE7-D137-4483-99B4-45C2FA63C254}"/>
              </a:ext>
            </a:extLst>
          </p:cNvPr>
          <p:cNvSpPr>
            <a:spLocks noGrp="1" noRot="1" noChangeArrowheads="1"/>
          </p:cNvSpPr>
          <p:nvPr>
            <p:ph type="title"/>
          </p:nvPr>
        </p:nvSpPr>
        <p:spPr>
          <a:noFill/>
          <a:ln/>
        </p:spPr>
        <p:txBody>
          <a:bodyPr vert="horz" wrap="square" lIns="92075" tIns="46038" rIns="92075" bIns="46038" numCol="1" anchor="b" anchorCtr="0" compatLnSpc="1">
            <a:prstTxWarp prst="textNoShape">
              <a:avLst/>
            </a:prstTxWarp>
          </a:bodyPr>
          <a:lstStyle/>
          <a:p>
            <a:pPr algn="ctr"/>
            <a:r>
              <a:rPr lang="en-US" altLang="en-US" b="0" i="1"/>
              <a:t>A SPIRIT OF FEAR</a:t>
            </a:r>
          </a:p>
        </p:txBody>
      </p:sp>
      <p:sp>
        <p:nvSpPr>
          <p:cNvPr id="15363" name="Rectangle 3">
            <a:extLst>
              <a:ext uri="{FF2B5EF4-FFF2-40B4-BE49-F238E27FC236}">
                <a16:creationId xmlns:a16="http://schemas.microsoft.com/office/drawing/2014/main" id="{F72AA2C9-75D0-4176-960F-87A5420E6AA5}"/>
              </a:ext>
            </a:extLst>
          </p:cNvPr>
          <p:cNvSpPr>
            <a:spLocks noGrp="1" noRot="1" noChangeArrowheads="1"/>
          </p:cNvSpPr>
          <p:nvPr>
            <p:ph idx="1"/>
          </p:nvPr>
        </p:nvSpPr>
        <p:spPr>
          <a:noFill/>
          <a:ln/>
        </p:spPr>
        <p:txBody>
          <a:bodyPr vert="horz" wrap="square" lIns="92075" tIns="46038" rIns="92075" bIns="46038" numCol="1" anchor="t" anchorCtr="0" compatLnSpc="1">
            <a:prstTxWarp prst="textNoShape">
              <a:avLst/>
            </a:prstTxWarp>
          </a:bodyPr>
          <a:lstStyle/>
          <a:p>
            <a:r>
              <a:rPr lang="en-US" altLang="en-US" i="1"/>
              <a:t>Fear of Failure</a:t>
            </a:r>
          </a:p>
          <a:p>
            <a:r>
              <a:rPr lang="en-US" altLang="en-US" i="1"/>
              <a:t>Fear for Physical Safety</a:t>
            </a:r>
          </a:p>
          <a:p>
            <a:r>
              <a:rPr lang="en-US" altLang="en-US" i="1"/>
              <a:t>Fear of the Unknown</a:t>
            </a:r>
          </a:p>
          <a:p>
            <a:r>
              <a:rPr lang="en-US" altLang="en-US" i="1"/>
              <a:t>Fear of Rejection</a:t>
            </a:r>
          </a:p>
          <a:p>
            <a:pPr lvl="1"/>
            <a:r>
              <a:rPr lang="en-US" altLang="en-US" sz="3200" i="1"/>
              <a:t>By other African Americans</a:t>
            </a:r>
          </a:p>
          <a:p>
            <a:pPr lvl="1"/>
            <a:r>
              <a:rPr lang="en-US" altLang="en-US" sz="3200" i="1"/>
              <a:t>By fellow missionaries</a:t>
            </a:r>
          </a:p>
          <a:p>
            <a:pPr lvl="1"/>
            <a:r>
              <a:rPr lang="en-US" altLang="en-US" sz="3200" i="1"/>
              <a:t>By Nationals to whom they are sent</a:t>
            </a:r>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3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1536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15363">
                                            <p:txEl>
                                              <p:pRg st="0" end="0"/>
                                            </p:txEl>
                                          </p:spTgt>
                                        </p:tgtEl>
                                        <p:attrNameLst>
                                          <p:attrName>style.visibility</p:attrName>
                                        </p:attrNameLst>
                                      </p:cBhvr>
                                      <p:to>
                                        <p:strVal val="visible"/>
                                      </p:to>
                                    </p:set>
                                    <p:anim to="" calcmode="lin" valueType="num">
                                      <p:cBhvr>
                                        <p:cTn id="13" dur="1" fill="hold"/>
                                        <p:tgtEl>
                                          <p:spTgt spid="15363">
                                            <p:txEl>
                                              <p:pRg st="0" end="0"/>
                                            </p:txEl>
                                          </p:spTgt>
                                        </p:tgtEl>
                                        <p:attrNameLst>
                                          <p:attrName/>
                                        </p:attrNameLst>
                                      </p:cBhvr>
                                    </p:anim>
                                  </p:childTnLst>
                                  <p:subTnLst>
                                    <p:animClr clrSpc="rgb" dir="cw">
                                      <p:cBhvr override="childStyle">
                                        <p:cTn dur="1" fill="hold" display="0" masterRel="nextClick" afterEffect="1"/>
                                        <p:tgtEl>
                                          <p:spTgt spid="15363">
                                            <p:txEl>
                                              <p:pRg st="0" end="0"/>
                                            </p:txEl>
                                          </p:spTgt>
                                        </p:tgtEl>
                                        <p:attrNameLst>
                                          <p:attrName>ppt_c</p:attrName>
                                        </p:attrNameLst>
                                      </p:cBhvr>
                                      <p:to>
                                        <a:schemeClr val="tx2"/>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15363">
                                            <p:txEl>
                                              <p:pRg st="1" end="1"/>
                                            </p:txEl>
                                          </p:spTgt>
                                        </p:tgtEl>
                                        <p:attrNameLst>
                                          <p:attrName>style.visibility</p:attrName>
                                        </p:attrNameLst>
                                      </p:cBhvr>
                                      <p:to>
                                        <p:strVal val="visible"/>
                                      </p:to>
                                    </p:set>
                                    <p:anim to="" calcmode="lin" valueType="num">
                                      <p:cBhvr>
                                        <p:cTn id="18" dur="1" fill="hold"/>
                                        <p:tgtEl>
                                          <p:spTgt spid="15363">
                                            <p:txEl>
                                              <p:pRg st="1" end="1"/>
                                            </p:txEl>
                                          </p:spTgt>
                                        </p:tgtEl>
                                        <p:attrNameLst>
                                          <p:attrName/>
                                        </p:attrNameLst>
                                      </p:cBhvr>
                                    </p:anim>
                                  </p:childTnLst>
                                  <p:subTnLst>
                                    <p:animClr clrSpc="rgb" dir="cw">
                                      <p:cBhvr override="childStyle">
                                        <p:cTn dur="1" fill="hold" display="0" masterRel="nextClick" afterEffect="1"/>
                                        <p:tgtEl>
                                          <p:spTgt spid="15363">
                                            <p:txEl>
                                              <p:pRg st="1" end="1"/>
                                            </p:txEl>
                                          </p:spTgt>
                                        </p:tgtEl>
                                        <p:attrNameLst>
                                          <p:attrName>ppt_c</p:attrName>
                                        </p:attrNameLst>
                                      </p:cBhvr>
                                      <p:to>
                                        <a:schemeClr val="tx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15363">
                                            <p:txEl>
                                              <p:pRg st="2" end="2"/>
                                            </p:txEl>
                                          </p:spTgt>
                                        </p:tgtEl>
                                        <p:attrNameLst>
                                          <p:attrName>style.visibility</p:attrName>
                                        </p:attrNameLst>
                                      </p:cBhvr>
                                      <p:to>
                                        <p:strVal val="visible"/>
                                      </p:to>
                                    </p:set>
                                    <p:anim to="" calcmode="lin" valueType="num">
                                      <p:cBhvr>
                                        <p:cTn id="23" dur="1" fill="hold"/>
                                        <p:tgtEl>
                                          <p:spTgt spid="15363">
                                            <p:txEl>
                                              <p:pRg st="2" end="2"/>
                                            </p:txEl>
                                          </p:spTgt>
                                        </p:tgtEl>
                                        <p:attrNameLst>
                                          <p:attrName/>
                                        </p:attrNameLst>
                                      </p:cBhvr>
                                    </p:anim>
                                  </p:childTnLst>
                                  <p:subTnLst>
                                    <p:animClr clrSpc="rgb" dir="cw">
                                      <p:cBhvr override="childStyle">
                                        <p:cTn dur="1" fill="hold" display="0" masterRel="nextClick" afterEffect="1"/>
                                        <p:tgtEl>
                                          <p:spTgt spid="15363">
                                            <p:txEl>
                                              <p:pRg st="2" end="2"/>
                                            </p:txEl>
                                          </p:spTgt>
                                        </p:tgtEl>
                                        <p:attrNameLst>
                                          <p:attrName>ppt_c</p:attrName>
                                        </p:attrNameLst>
                                      </p:cBhvr>
                                      <p:to>
                                        <a:schemeClr val="tx2"/>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15363">
                                            <p:txEl>
                                              <p:pRg st="3" end="3"/>
                                            </p:txEl>
                                          </p:spTgt>
                                        </p:tgtEl>
                                        <p:attrNameLst>
                                          <p:attrName>style.visibility</p:attrName>
                                        </p:attrNameLst>
                                      </p:cBhvr>
                                      <p:to>
                                        <p:strVal val="visible"/>
                                      </p:to>
                                    </p:set>
                                    <p:anim to="" calcmode="lin" valueType="num">
                                      <p:cBhvr>
                                        <p:cTn id="28" dur="1" fill="hold"/>
                                        <p:tgtEl>
                                          <p:spTgt spid="15363">
                                            <p:txEl>
                                              <p:pRg st="3" end="3"/>
                                            </p:txEl>
                                          </p:spTgt>
                                        </p:tgtEl>
                                        <p:attrNameLst>
                                          <p:attrName/>
                                        </p:attrNameLst>
                                      </p:cBhvr>
                                    </p:anim>
                                  </p:childTnLst>
                                  <p:subTnLst>
                                    <p:animClr clrSpc="rgb" dir="cw">
                                      <p:cBhvr override="childStyle">
                                        <p:cTn dur="1" fill="hold" display="0" masterRel="nextClick" afterEffect="1"/>
                                        <p:tgtEl>
                                          <p:spTgt spid="15363">
                                            <p:txEl>
                                              <p:pRg st="3" end="3"/>
                                            </p:txEl>
                                          </p:spTgt>
                                        </p:tgtEl>
                                        <p:attrNameLst>
                                          <p:attrName>ppt_c</p:attrName>
                                        </p:attrNameLst>
                                      </p:cBhvr>
                                      <p:to>
                                        <a:schemeClr val="tx2"/>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15363">
                                            <p:txEl>
                                              <p:pRg st="4" end="4"/>
                                            </p:txEl>
                                          </p:spTgt>
                                        </p:tgtEl>
                                        <p:attrNameLst>
                                          <p:attrName>style.visibility</p:attrName>
                                        </p:attrNameLst>
                                      </p:cBhvr>
                                      <p:to>
                                        <p:strVal val="visible"/>
                                      </p:to>
                                    </p:set>
                                    <p:anim to="" calcmode="lin" valueType="num">
                                      <p:cBhvr>
                                        <p:cTn id="33" dur="1" fill="hold"/>
                                        <p:tgtEl>
                                          <p:spTgt spid="15363">
                                            <p:txEl>
                                              <p:pRg st="4" end="4"/>
                                            </p:txEl>
                                          </p:spTgt>
                                        </p:tgtEl>
                                        <p:attrNameLst>
                                          <p:attrName/>
                                        </p:attrNameLst>
                                      </p:cBhvr>
                                    </p:anim>
                                  </p:childTnLst>
                                  <p:subTnLst>
                                    <p:animClr clrSpc="rgb" dir="cw">
                                      <p:cBhvr override="childStyle">
                                        <p:cTn dur="1" fill="hold" display="0" masterRel="nextClick" afterEffect="1"/>
                                        <p:tgtEl>
                                          <p:spTgt spid="15363">
                                            <p:txEl>
                                              <p:pRg st="4" end="4"/>
                                            </p:txEl>
                                          </p:spTgt>
                                        </p:tgtEl>
                                        <p:attrNameLst>
                                          <p:attrName>ppt_c</p:attrName>
                                        </p:attrNameLst>
                                      </p:cBhvr>
                                      <p:to>
                                        <a:schemeClr val="tx2"/>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24" presetClass="entr" presetSubtype="0" fill="hold" grpId="0" nodeType="clickEffect">
                                  <p:stCondLst>
                                    <p:cond delay="0"/>
                                  </p:stCondLst>
                                  <p:childTnLst>
                                    <p:set>
                                      <p:cBhvr>
                                        <p:cTn id="37" dur="1" fill="hold">
                                          <p:stCondLst>
                                            <p:cond delay="499"/>
                                          </p:stCondLst>
                                        </p:cTn>
                                        <p:tgtEl>
                                          <p:spTgt spid="15363">
                                            <p:txEl>
                                              <p:pRg st="5" end="5"/>
                                            </p:txEl>
                                          </p:spTgt>
                                        </p:tgtEl>
                                        <p:attrNameLst>
                                          <p:attrName>style.visibility</p:attrName>
                                        </p:attrNameLst>
                                      </p:cBhvr>
                                      <p:to>
                                        <p:strVal val="visible"/>
                                      </p:to>
                                    </p:set>
                                    <p:anim to="" calcmode="lin" valueType="num">
                                      <p:cBhvr>
                                        <p:cTn id="38" dur="1" fill="hold"/>
                                        <p:tgtEl>
                                          <p:spTgt spid="15363">
                                            <p:txEl>
                                              <p:pRg st="5" end="5"/>
                                            </p:txEl>
                                          </p:spTgt>
                                        </p:tgtEl>
                                        <p:attrNameLst>
                                          <p:attrName/>
                                        </p:attrNameLst>
                                      </p:cBhvr>
                                    </p:anim>
                                  </p:childTnLst>
                                  <p:subTnLst>
                                    <p:animClr clrSpc="rgb" dir="cw">
                                      <p:cBhvr override="childStyle">
                                        <p:cTn dur="1" fill="hold" display="0" masterRel="nextClick" afterEffect="1"/>
                                        <p:tgtEl>
                                          <p:spTgt spid="15363">
                                            <p:txEl>
                                              <p:pRg st="5" end="5"/>
                                            </p:txEl>
                                          </p:spTgt>
                                        </p:tgtEl>
                                        <p:attrNameLst>
                                          <p:attrName>ppt_c</p:attrName>
                                        </p:attrNameLst>
                                      </p:cBhvr>
                                      <p:to>
                                        <a:schemeClr val="tx2"/>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4" presetClass="entr" presetSubtype="0" fill="hold" grpId="0" nodeType="clickEffect">
                                  <p:stCondLst>
                                    <p:cond delay="0"/>
                                  </p:stCondLst>
                                  <p:childTnLst>
                                    <p:set>
                                      <p:cBhvr>
                                        <p:cTn id="42" dur="1" fill="hold">
                                          <p:stCondLst>
                                            <p:cond delay="499"/>
                                          </p:stCondLst>
                                        </p:cTn>
                                        <p:tgtEl>
                                          <p:spTgt spid="15363">
                                            <p:txEl>
                                              <p:pRg st="6" end="6"/>
                                            </p:txEl>
                                          </p:spTgt>
                                        </p:tgtEl>
                                        <p:attrNameLst>
                                          <p:attrName>style.visibility</p:attrName>
                                        </p:attrNameLst>
                                      </p:cBhvr>
                                      <p:to>
                                        <p:strVal val="visible"/>
                                      </p:to>
                                    </p:set>
                                    <p:anim to="" calcmode="lin" valueType="num">
                                      <p:cBhvr>
                                        <p:cTn id="43" dur="1" fill="hold"/>
                                        <p:tgtEl>
                                          <p:spTgt spid="15363">
                                            <p:txEl>
                                              <p:pRg st="6" end="6"/>
                                            </p:txEl>
                                          </p:spTgt>
                                        </p:tgtEl>
                                        <p:attrNameLst>
                                          <p:attrName/>
                                        </p:attrNameLst>
                                      </p:cBhvr>
                                    </p:anim>
                                  </p:childTnLst>
                                  <p:subTnLst>
                                    <p:animClr clrSpc="rgb" dir="cw">
                                      <p:cBhvr override="childStyle">
                                        <p:cTn dur="1" fill="hold" display="0" masterRel="nextClick" afterEffect="1"/>
                                        <p:tgtEl>
                                          <p:spTgt spid="15363">
                                            <p:txEl>
                                              <p:pRg st="6" end="6"/>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autoUpdateAnimBg="0"/>
      <p:bldP spid="15363" grpId="0" build="p" bldLvl="3"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52669822-471B-4F48-90C1-015EA2E5B965}"/>
              </a:ext>
            </a:extLst>
          </p:cNvPr>
          <p:cNvSpPr>
            <a:spLocks noGrp="1" noRot="1" noChangeArrowheads="1"/>
          </p:cNvSpPr>
          <p:nvPr>
            <p:ph type="title"/>
          </p:nvPr>
        </p:nvSpPr>
        <p:spPr/>
        <p:txBody>
          <a:bodyPr/>
          <a:lstStyle/>
          <a:p>
            <a:r>
              <a:rPr lang="en-US" altLang="en-US" sz="2000" b="0" i="1"/>
              <a:t>Dealing with </a:t>
            </a:r>
            <a:br>
              <a:rPr lang="en-US" altLang="en-US" sz="2000" b="0" i="1"/>
            </a:br>
            <a:r>
              <a:rPr lang="en-US" altLang="en-US" sz="4000" b="0" i="1"/>
              <a:t>A SPIRIT OF FEAR</a:t>
            </a:r>
          </a:p>
        </p:txBody>
      </p:sp>
      <p:sp>
        <p:nvSpPr>
          <p:cNvPr id="34819" name="Rectangle 3">
            <a:extLst>
              <a:ext uri="{FF2B5EF4-FFF2-40B4-BE49-F238E27FC236}">
                <a16:creationId xmlns:a16="http://schemas.microsoft.com/office/drawing/2014/main" id="{8E922CBB-C423-461D-B8AF-8BCC4C90CAD4}"/>
              </a:ext>
            </a:extLst>
          </p:cNvPr>
          <p:cNvSpPr>
            <a:spLocks noGrp="1" noRot="1" noChangeArrowheads="1"/>
          </p:cNvSpPr>
          <p:nvPr>
            <p:ph idx="1"/>
          </p:nvPr>
        </p:nvSpPr>
        <p:spPr>
          <a:xfrm>
            <a:off x="1828800" y="2133600"/>
            <a:ext cx="8464550" cy="4724400"/>
          </a:xfrm>
        </p:spPr>
        <p:txBody>
          <a:bodyPr/>
          <a:lstStyle/>
          <a:p>
            <a:r>
              <a:rPr lang="en-US" altLang="en-US" b="1"/>
              <a:t>Understand the STRONGHOLD</a:t>
            </a:r>
          </a:p>
          <a:p>
            <a:pPr lvl="1"/>
            <a:r>
              <a:rPr lang="en-US" altLang="en-US" i="1"/>
              <a:t>Spirit of Fear</a:t>
            </a:r>
          </a:p>
          <a:p>
            <a:pPr lvl="1">
              <a:spcBef>
                <a:spcPct val="0"/>
              </a:spcBef>
              <a:spcAft>
                <a:spcPct val="50000"/>
              </a:spcAft>
            </a:pPr>
            <a:r>
              <a:rPr lang="en-US" altLang="en-US" i="1"/>
              <a:t>Fear is not from God</a:t>
            </a:r>
          </a:p>
          <a:p>
            <a:r>
              <a:rPr lang="en-US" altLang="en-US" b="1"/>
              <a:t>What does Scripture say?</a:t>
            </a:r>
          </a:p>
          <a:p>
            <a:pPr lvl="1">
              <a:spcBef>
                <a:spcPct val="0"/>
              </a:spcBef>
              <a:spcAft>
                <a:spcPct val="50000"/>
              </a:spcAft>
            </a:pPr>
            <a:r>
              <a:rPr lang="en-US" altLang="en-US" i="1"/>
              <a:t>Matthew 10:28; Romans 8:15; 1 John 4:18-21</a:t>
            </a:r>
          </a:p>
          <a:p>
            <a:r>
              <a:rPr lang="en-US" altLang="en-US" b="1"/>
              <a:t>Principle</a:t>
            </a:r>
          </a:p>
          <a:p>
            <a:pPr lvl="1">
              <a:spcBef>
                <a:spcPct val="0"/>
              </a:spcBef>
              <a:spcAft>
                <a:spcPct val="50000"/>
              </a:spcAft>
              <a:buFont typeface="Wingdings" panose="05000000000000000000" pitchFamily="2" charset="2"/>
              <a:buNone/>
            </a:pPr>
            <a:r>
              <a:rPr lang="en-US" altLang="en-US" b="1">
                <a:solidFill>
                  <a:srgbClr val="66FF66"/>
                </a:solidFill>
              </a:rPr>
              <a:t>The love of God and for God will cast out fear</a:t>
            </a:r>
            <a:endParaRPr lang="en-US" altLang="en-US" b="1" i="1">
              <a:solidFill>
                <a:srgbClr val="66FF66"/>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93E02A1-F49D-45FF-99D1-DCF727774802}"/>
              </a:ext>
            </a:extLst>
          </p:cNvPr>
          <p:cNvSpPr>
            <a:spLocks noGrp="1" noRot="1" noChangeArrowheads="1"/>
          </p:cNvSpPr>
          <p:nvPr>
            <p:ph type="title"/>
          </p:nvPr>
        </p:nvSpPr>
        <p:spPr>
          <a:xfrm>
            <a:off x="1981201" y="244476"/>
            <a:ext cx="8385175" cy="974725"/>
          </a:xfrm>
          <a:noFill/>
          <a:ln/>
        </p:spPr>
        <p:txBody>
          <a:bodyPr vert="horz" wrap="square" lIns="92075" tIns="46038" rIns="92075" bIns="46038" numCol="1" anchor="b" anchorCtr="0" compatLnSpc="1">
            <a:prstTxWarp prst="textNoShape">
              <a:avLst/>
            </a:prstTxWarp>
          </a:bodyPr>
          <a:lstStyle/>
          <a:p>
            <a:r>
              <a:rPr lang="en-US" altLang="en-US" b="0" i="1" dirty="0"/>
              <a:t>A FAULTY FOCUS</a:t>
            </a:r>
          </a:p>
        </p:txBody>
      </p:sp>
      <p:sp>
        <p:nvSpPr>
          <p:cNvPr id="16387" name="Rectangle 3">
            <a:extLst>
              <a:ext uri="{FF2B5EF4-FFF2-40B4-BE49-F238E27FC236}">
                <a16:creationId xmlns:a16="http://schemas.microsoft.com/office/drawing/2014/main" id="{D37A06DA-8E6B-4417-8A0C-EA32868F6CB5}"/>
              </a:ext>
            </a:extLst>
          </p:cNvPr>
          <p:cNvSpPr>
            <a:spLocks noGrp="1" noRot="1" noChangeArrowheads="1"/>
          </p:cNvSpPr>
          <p:nvPr>
            <p:ph idx="1"/>
          </p:nvPr>
        </p:nvSpPr>
        <p:spPr>
          <a:noFill/>
          <a:ln/>
        </p:spPr>
        <p:txBody>
          <a:bodyPr vert="horz" wrap="square" lIns="92075" tIns="46038" rIns="92075" bIns="46038" numCol="1" anchor="t" anchorCtr="0" compatLnSpc="1">
            <a:prstTxWarp prst="textNoShape">
              <a:avLst/>
            </a:prstTxWarp>
          </a:bodyPr>
          <a:lstStyle/>
          <a:p>
            <a:pPr>
              <a:lnSpc>
                <a:spcPct val="90000"/>
              </a:lnSpc>
            </a:pPr>
            <a:r>
              <a:rPr lang="en-US" altLang="en-US" i="1"/>
              <a:t>Not seeing the need as God sees it</a:t>
            </a:r>
          </a:p>
          <a:p>
            <a:pPr lvl="1">
              <a:lnSpc>
                <a:spcPct val="90000"/>
              </a:lnSpc>
            </a:pPr>
            <a:r>
              <a:rPr lang="en-US" altLang="en-US" i="1"/>
              <a:t>Surrounded by need daily</a:t>
            </a:r>
          </a:p>
          <a:p>
            <a:pPr lvl="1">
              <a:lnSpc>
                <a:spcPct val="90000"/>
              </a:lnSpc>
            </a:pPr>
            <a:r>
              <a:rPr lang="en-US" altLang="en-US" i="1"/>
              <a:t>Can’t see the “Big Picture”</a:t>
            </a:r>
          </a:p>
          <a:p>
            <a:pPr lvl="1">
              <a:lnSpc>
                <a:spcPct val="90000"/>
              </a:lnSpc>
            </a:pPr>
            <a:endParaRPr lang="en-US" altLang="en-US" i="1"/>
          </a:p>
          <a:p>
            <a:pPr>
              <a:lnSpc>
                <a:spcPct val="90000"/>
              </a:lnSpc>
            </a:pPr>
            <a:r>
              <a:rPr lang="en-US" altLang="en-US" i="1"/>
              <a:t>Lacks a clear Understanding God’s Purpose</a:t>
            </a:r>
          </a:p>
          <a:p>
            <a:pPr lvl="1">
              <a:lnSpc>
                <a:spcPct val="90000"/>
              </a:lnSpc>
            </a:pPr>
            <a:r>
              <a:rPr lang="en-US" altLang="en-US" sz="3200" i="1"/>
              <a:t>Forest/Tree Syndrome (Can’t see the forest for the trees)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16386">
                                            <p:txEl>
                                              <p:pRg st="0" end="0"/>
                                            </p:txEl>
                                          </p:spTgt>
                                        </p:tgtEl>
                                        <p:attrNameLst>
                                          <p:attrName>style.visibility</p:attrName>
                                        </p:attrNameLst>
                                      </p:cBhvr>
                                      <p:to>
                                        <p:strVal val="visible"/>
                                      </p:to>
                                    </p:set>
                                    <p:anim calcmode="lin" valueType="num">
                                      <p:cBhvr additive="base">
                                        <p:cTn id="7" dur="300" fill="hold"/>
                                        <p:tgtEl>
                                          <p:spTgt spid="16386">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16386">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16387">
                                            <p:txEl>
                                              <p:pRg st="0" end="0"/>
                                            </p:txEl>
                                          </p:spTgt>
                                        </p:tgtEl>
                                        <p:attrNameLst>
                                          <p:attrName>style.visibility</p:attrName>
                                        </p:attrNameLst>
                                      </p:cBhvr>
                                      <p:to>
                                        <p:strVal val="visible"/>
                                      </p:to>
                                    </p:set>
                                    <p:anim to="" calcmode="lin" valueType="num">
                                      <p:cBhvr>
                                        <p:cTn id="13" dur="1" fill="hold"/>
                                        <p:tgtEl>
                                          <p:spTgt spid="16387">
                                            <p:txEl>
                                              <p:pRg st="0" end="0"/>
                                            </p:txEl>
                                          </p:spTgt>
                                        </p:tgtEl>
                                        <p:attrNameLst>
                                          <p:attrName/>
                                        </p:attrNameLst>
                                      </p:cBhvr>
                                    </p:anim>
                                  </p:childTnLst>
                                  <p:subTnLst>
                                    <p:animClr clrSpc="rgb" dir="cw">
                                      <p:cBhvr override="childStyle">
                                        <p:cTn dur="1" fill="hold" display="0" masterRel="nextClick" afterEffect="1"/>
                                        <p:tgtEl>
                                          <p:spTgt spid="16387">
                                            <p:txEl>
                                              <p:pRg st="0" end="0"/>
                                            </p:txEl>
                                          </p:spTgt>
                                        </p:tgtEl>
                                        <p:attrNameLst>
                                          <p:attrName>ppt_c</p:attrName>
                                        </p:attrNameLst>
                                      </p:cBhvr>
                                      <p:to>
                                        <a:schemeClr val="tx2"/>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16387">
                                            <p:txEl>
                                              <p:pRg st="1" end="1"/>
                                            </p:txEl>
                                          </p:spTgt>
                                        </p:tgtEl>
                                        <p:attrNameLst>
                                          <p:attrName>style.visibility</p:attrName>
                                        </p:attrNameLst>
                                      </p:cBhvr>
                                      <p:to>
                                        <p:strVal val="visible"/>
                                      </p:to>
                                    </p:set>
                                    <p:anim to="" calcmode="lin" valueType="num">
                                      <p:cBhvr>
                                        <p:cTn id="18" dur="1" fill="hold"/>
                                        <p:tgtEl>
                                          <p:spTgt spid="16387">
                                            <p:txEl>
                                              <p:pRg st="1" end="1"/>
                                            </p:txEl>
                                          </p:spTgt>
                                        </p:tgtEl>
                                        <p:attrNameLst>
                                          <p:attrName/>
                                        </p:attrNameLst>
                                      </p:cBhvr>
                                    </p:anim>
                                  </p:childTnLst>
                                  <p:subTnLst>
                                    <p:animClr clrSpc="rgb" dir="cw">
                                      <p:cBhvr override="childStyle">
                                        <p:cTn dur="1" fill="hold" display="0" masterRel="nextClick" afterEffect="1"/>
                                        <p:tgtEl>
                                          <p:spTgt spid="16387">
                                            <p:txEl>
                                              <p:pRg st="1" end="1"/>
                                            </p:txEl>
                                          </p:spTgt>
                                        </p:tgtEl>
                                        <p:attrNameLst>
                                          <p:attrName>ppt_c</p:attrName>
                                        </p:attrNameLst>
                                      </p:cBhvr>
                                      <p:to>
                                        <a:schemeClr val="tx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16387">
                                            <p:txEl>
                                              <p:pRg st="2" end="2"/>
                                            </p:txEl>
                                          </p:spTgt>
                                        </p:tgtEl>
                                        <p:attrNameLst>
                                          <p:attrName>style.visibility</p:attrName>
                                        </p:attrNameLst>
                                      </p:cBhvr>
                                      <p:to>
                                        <p:strVal val="visible"/>
                                      </p:to>
                                    </p:set>
                                    <p:anim to="" calcmode="lin" valueType="num">
                                      <p:cBhvr>
                                        <p:cTn id="23" dur="1" fill="hold"/>
                                        <p:tgtEl>
                                          <p:spTgt spid="16387">
                                            <p:txEl>
                                              <p:pRg st="2" end="2"/>
                                            </p:txEl>
                                          </p:spTgt>
                                        </p:tgtEl>
                                        <p:attrNameLst>
                                          <p:attrName/>
                                        </p:attrNameLst>
                                      </p:cBhvr>
                                    </p:anim>
                                  </p:childTnLst>
                                  <p:subTnLst>
                                    <p:animClr clrSpc="rgb" dir="cw">
                                      <p:cBhvr override="childStyle">
                                        <p:cTn dur="1" fill="hold" display="0" masterRel="nextClick" afterEffect="1"/>
                                        <p:tgtEl>
                                          <p:spTgt spid="16387">
                                            <p:txEl>
                                              <p:pRg st="2" end="2"/>
                                            </p:txEl>
                                          </p:spTgt>
                                        </p:tgtEl>
                                        <p:attrNameLst>
                                          <p:attrName>ppt_c</p:attrName>
                                        </p:attrNameLst>
                                      </p:cBhvr>
                                      <p:to>
                                        <a:schemeClr val="tx2"/>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16387">
                                            <p:txEl>
                                              <p:pRg st="4" end="4"/>
                                            </p:txEl>
                                          </p:spTgt>
                                        </p:tgtEl>
                                        <p:attrNameLst>
                                          <p:attrName>style.visibility</p:attrName>
                                        </p:attrNameLst>
                                      </p:cBhvr>
                                      <p:to>
                                        <p:strVal val="visible"/>
                                      </p:to>
                                    </p:set>
                                    <p:anim to="" calcmode="lin" valueType="num">
                                      <p:cBhvr>
                                        <p:cTn id="28" dur="1" fill="hold"/>
                                        <p:tgtEl>
                                          <p:spTgt spid="16387">
                                            <p:txEl>
                                              <p:pRg st="4" end="4"/>
                                            </p:txEl>
                                          </p:spTgt>
                                        </p:tgtEl>
                                        <p:attrNameLst>
                                          <p:attrName/>
                                        </p:attrNameLst>
                                      </p:cBhvr>
                                    </p:anim>
                                  </p:childTnLst>
                                  <p:subTnLst>
                                    <p:animClr clrSpc="rgb" dir="cw">
                                      <p:cBhvr override="childStyle">
                                        <p:cTn dur="1" fill="hold" display="0" masterRel="nextClick" afterEffect="1"/>
                                        <p:tgtEl>
                                          <p:spTgt spid="16387">
                                            <p:txEl>
                                              <p:pRg st="4" end="4"/>
                                            </p:txEl>
                                          </p:spTgt>
                                        </p:tgtEl>
                                        <p:attrNameLst>
                                          <p:attrName>ppt_c</p:attrName>
                                        </p:attrNameLst>
                                      </p:cBhvr>
                                      <p:to>
                                        <a:schemeClr val="tx2"/>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16387">
                                            <p:txEl>
                                              <p:pRg st="5" end="5"/>
                                            </p:txEl>
                                          </p:spTgt>
                                        </p:tgtEl>
                                        <p:attrNameLst>
                                          <p:attrName>style.visibility</p:attrName>
                                        </p:attrNameLst>
                                      </p:cBhvr>
                                      <p:to>
                                        <p:strVal val="visible"/>
                                      </p:to>
                                    </p:set>
                                    <p:anim to="" calcmode="lin" valueType="num">
                                      <p:cBhvr>
                                        <p:cTn id="33" dur="1" fill="hold"/>
                                        <p:tgtEl>
                                          <p:spTgt spid="16387">
                                            <p:txEl>
                                              <p:pRg st="5" end="5"/>
                                            </p:txEl>
                                          </p:spTgt>
                                        </p:tgtEl>
                                        <p:attrNameLst>
                                          <p:attrName/>
                                        </p:attrNameLst>
                                      </p:cBhvr>
                                    </p:anim>
                                  </p:childTnLst>
                                  <p:subTnLst>
                                    <p:animClr clrSpc="rgb" dir="cw">
                                      <p:cBhvr override="childStyle">
                                        <p:cTn dur="1" fill="hold" display="0" masterRel="nextClick" afterEffect="1"/>
                                        <p:tgtEl>
                                          <p:spTgt spid="16387">
                                            <p:txEl>
                                              <p:pRg st="5" end="5"/>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autoUpdateAnimBg="0"/>
      <p:bldP spid="16387" grpId="0" build="p" bldLvl="3"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C60EFAF-7173-4AB0-B1C7-F18422AF48B1}"/>
              </a:ext>
            </a:extLst>
          </p:cNvPr>
          <p:cNvSpPr>
            <a:spLocks noGrp="1" noRot="1" noChangeArrowheads="1"/>
          </p:cNvSpPr>
          <p:nvPr>
            <p:ph type="title"/>
          </p:nvPr>
        </p:nvSpPr>
        <p:spPr/>
        <p:txBody>
          <a:bodyPr/>
          <a:lstStyle/>
          <a:p>
            <a:r>
              <a:rPr lang="en-US" altLang="en-US" sz="2000" b="0" i="1"/>
              <a:t>Dealing with</a:t>
            </a:r>
            <a:br>
              <a:rPr lang="en-US" altLang="en-US" sz="2000" b="0" i="1"/>
            </a:br>
            <a:r>
              <a:rPr lang="en-US" altLang="en-US" sz="4000" b="0" i="1"/>
              <a:t>A FAULTY FOCUS</a:t>
            </a:r>
          </a:p>
        </p:txBody>
      </p:sp>
      <p:sp>
        <p:nvSpPr>
          <p:cNvPr id="35843" name="Rectangle 3">
            <a:extLst>
              <a:ext uri="{FF2B5EF4-FFF2-40B4-BE49-F238E27FC236}">
                <a16:creationId xmlns:a16="http://schemas.microsoft.com/office/drawing/2014/main" id="{CA9D91F9-3A3D-461B-8FF7-50C8356529D7}"/>
              </a:ext>
            </a:extLst>
          </p:cNvPr>
          <p:cNvSpPr>
            <a:spLocks noGrp="1" noRot="1" noChangeArrowheads="1"/>
          </p:cNvSpPr>
          <p:nvPr>
            <p:ph idx="1"/>
          </p:nvPr>
        </p:nvSpPr>
        <p:spPr/>
        <p:txBody>
          <a:bodyPr/>
          <a:lstStyle/>
          <a:p>
            <a:r>
              <a:rPr lang="en-US" altLang="en-US" sz="2800" b="1"/>
              <a:t>Understand the STRONGHOLD</a:t>
            </a:r>
          </a:p>
          <a:p>
            <a:pPr lvl="1">
              <a:spcBef>
                <a:spcPct val="0"/>
              </a:spcBef>
              <a:spcAft>
                <a:spcPct val="50000"/>
              </a:spcAft>
            </a:pPr>
            <a:r>
              <a:rPr lang="en-US" altLang="en-US" sz="2400" i="1"/>
              <a:t>Truth veiled by the god of this world</a:t>
            </a:r>
          </a:p>
          <a:p>
            <a:r>
              <a:rPr lang="en-US" altLang="en-US" sz="2800" b="1"/>
              <a:t>What does Scripture say?</a:t>
            </a:r>
          </a:p>
          <a:p>
            <a:pPr lvl="1"/>
            <a:r>
              <a:rPr lang="en-US" altLang="en-US" sz="2400" i="1"/>
              <a:t>2 Kings 6:15-19</a:t>
            </a:r>
          </a:p>
          <a:p>
            <a:pPr lvl="1"/>
            <a:r>
              <a:rPr lang="en-US" altLang="en-US" sz="2400" i="1"/>
              <a:t>2 Corinthians 4:3-4</a:t>
            </a:r>
          </a:p>
          <a:p>
            <a:r>
              <a:rPr lang="en-US" altLang="en-US" sz="2800" b="1"/>
              <a:t>Principle</a:t>
            </a:r>
          </a:p>
          <a:p>
            <a:pPr lvl="1"/>
            <a:r>
              <a:rPr lang="en-US" altLang="en-US" sz="2400" b="1">
                <a:solidFill>
                  <a:srgbClr val="66FF66"/>
                </a:solidFill>
              </a:rPr>
              <a:t>Humans see only the physical world: God sees the big picture.  Depend upon God’s directions, not your insight.  Pray that the veil be removed.</a:t>
            </a:r>
            <a:endParaRPr lang="en-US" altLang="en-US" sz="2400" i="1"/>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FA8AA160-4C14-406F-8AC3-7A97179A7052}"/>
              </a:ext>
            </a:extLst>
          </p:cNvPr>
          <p:cNvSpPr>
            <a:spLocks noGrp="1" noRot="1" noChangeArrowheads="1"/>
          </p:cNvSpPr>
          <p:nvPr>
            <p:ph type="title"/>
          </p:nvPr>
        </p:nvSpPr>
        <p:spPr/>
        <p:txBody>
          <a:bodyPr/>
          <a:lstStyle/>
          <a:p>
            <a:r>
              <a:rPr lang="en-US" altLang="en-US" dirty="0"/>
              <a:t>STRONGHOLD</a:t>
            </a:r>
            <a:br>
              <a:rPr lang="en-US" altLang="en-US" dirty="0"/>
            </a:br>
            <a:r>
              <a:rPr lang="en-US" altLang="en-US" sz="2400" dirty="0"/>
              <a:t>A Definition</a:t>
            </a:r>
            <a:endParaRPr lang="en-US" altLang="en-US" dirty="0"/>
          </a:p>
        </p:txBody>
      </p:sp>
      <p:sp>
        <p:nvSpPr>
          <p:cNvPr id="59395" name="Rectangle 3">
            <a:extLst>
              <a:ext uri="{FF2B5EF4-FFF2-40B4-BE49-F238E27FC236}">
                <a16:creationId xmlns:a16="http://schemas.microsoft.com/office/drawing/2014/main" id="{E7A3706D-866D-4198-8E9D-322DD8B11A1D}"/>
              </a:ext>
            </a:extLst>
          </p:cNvPr>
          <p:cNvSpPr>
            <a:spLocks noGrp="1" noRot="1" noChangeArrowheads="1"/>
          </p:cNvSpPr>
          <p:nvPr>
            <p:ph idx="1"/>
          </p:nvPr>
        </p:nvSpPr>
        <p:spPr/>
        <p:txBody>
          <a:bodyPr/>
          <a:lstStyle/>
          <a:p>
            <a:pPr>
              <a:lnSpc>
                <a:spcPct val="90000"/>
              </a:lnSpc>
              <a:spcAft>
                <a:spcPct val="30000"/>
              </a:spcAft>
            </a:pPr>
            <a:r>
              <a:rPr lang="en-US" altLang="en-US">
                <a:effectLst/>
              </a:rPr>
              <a:t>A Place Having Strong Defenses; A Fortified Place </a:t>
            </a:r>
          </a:p>
          <a:p>
            <a:pPr>
              <a:lnSpc>
                <a:spcPct val="90000"/>
              </a:lnSpc>
              <a:spcAft>
                <a:spcPct val="30000"/>
              </a:spcAft>
            </a:pPr>
            <a:r>
              <a:rPr lang="en-US" altLang="en-US">
                <a:effectLst/>
              </a:rPr>
              <a:t>A Place Where A Group Having Certain Views, Attitudes, etc. is Concentrated</a:t>
            </a:r>
            <a:r>
              <a:rPr lang="en-US" altLang="en-US"/>
              <a:t>  </a:t>
            </a:r>
          </a:p>
          <a:p>
            <a:pPr>
              <a:lnSpc>
                <a:spcPct val="90000"/>
              </a:lnSpc>
              <a:spcAft>
                <a:spcPct val="30000"/>
              </a:spcAft>
            </a:pPr>
            <a:r>
              <a:rPr lang="en-US" altLang="en-US">
                <a:effectLst/>
              </a:rPr>
              <a:t>A Stronghold is not Necessarily Evil in Itself: It Becomes Evil When It Establishes Itself Against God or In His Place</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3F9C17A-B1D7-4DF3-9149-A928196A241F}"/>
              </a:ext>
            </a:extLst>
          </p:cNvPr>
          <p:cNvSpPr>
            <a:spLocks noGrp="1" noRot="1" noChangeArrowheads="1"/>
          </p:cNvSpPr>
          <p:nvPr>
            <p:ph type="title"/>
          </p:nvPr>
        </p:nvSpPr>
        <p:spPr>
          <a:xfrm>
            <a:off x="1981201" y="244476"/>
            <a:ext cx="8385175" cy="974725"/>
          </a:xfrm>
          <a:noFill/>
          <a:ln/>
        </p:spPr>
        <p:txBody>
          <a:bodyPr vert="horz" wrap="square" lIns="92075" tIns="46038" rIns="92075" bIns="46038" numCol="1" anchor="b" anchorCtr="0" compatLnSpc="1">
            <a:prstTxWarp prst="textNoShape">
              <a:avLst/>
            </a:prstTxWarp>
          </a:bodyPr>
          <a:lstStyle/>
          <a:p>
            <a:r>
              <a:rPr lang="en-US" altLang="en-US" b="0" i="1" dirty="0"/>
              <a:t>A WRONG PERSPECTIVE</a:t>
            </a:r>
          </a:p>
        </p:txBody>
      </p:sp>
      <p:sp>
        <p:nvSpPr>
          <p:cNvPr id="17411" name="Rectangle 3">
            <a:extLst>
              <a:ext uri="{FF2B5EF4-FFF2-40B4-BE49-F238E27FC236}">
                <a16:creationId xmlns:a16="http://schemas.microsoft.com/office/drawing/2014/main" id="{B413733D-2002-4A4D-B0E0-FA2F87538AE8}"/>
              </a:ext>
            </a:extLst>
          </p:cNvPr>
          <p:cNvSpPr>
            <a:spLocks noGrp="1" noRot="1" noChangeArrowheads="1"/>
          </p:cNvSpPr>
          <p:nvPr>
            <p:ph idx="1"/>
          </p:nvPr>
        </p:nvSpPr>
        <p:spPr>
          <a:xfrm>
            <a:off x="2667000" y="1600200"/>
            <a:ext cx="7772400" cy="4343400"/>
          </a:xfrm>
          <a:noFill/>
          <a:ln/>
        </p:spPr>
        <p:txBody>
          <a:bodyPr vert="horz" wrap="square" lIns="92075" tIns="46038" rIns="92075" bIns="46038" numCol="1" anchor="t" anchorCtr="0" compatLnSpc="1">
            <a:prstTxWarp prst="textNoShape">
              <a:avLst/>
            </a:prstTxWarp>
            <a:normAutofit/>
          </a:bodyPr>
          <a:lstStyle/>
          <a:p>
            <a:r>
              <a:rPr lang="en-US" altLang="en-US" sz="2800" i="1"/>
              <a:t>Perspective of Self</a:t>
            </a:r>
          </a:p>
          <a:p>
            <a:pPr lvl="1"/>
            <a:r>
              <a:rPr lang="en-US" altLang="en-US" sz="2400" i="1"/>
              <a:t>Recipient Rather than Participant</a:t>
            </a:r>
          </a:p>
          <a:p>
            <a:pPr>
              <a:lnSpc>
                <a:spcPct val="160000"/>
              </a:lnSpc>
            </a:pPr>
            <a:r>
              <a:rPr lang="en-US" altLang="en-US" sz="2800" i="1"/>
              <a:t>The effect of Conditioning</a:t>
            </a:r>
          </a:p>
          <a:p>
            <a:pPr lvl="1"/>
            <a:r>
              <a:rPr lang="en-US" altLang="en-US" i="1"/>
              <a:t>Models imposed by the Media</a:t>
            </a:r>
          </a:p>
          <a:p>
            <a:pPr lvl="1"/>
            <a:r>
              <a:rPr lang="en-US" altLang="en-US" i="1"/>
              <a:t>Models imposed by the Denomination</a:t>
            </a:r>
          </a:p>
          <a:p>
            <a:pPr lvl="1"/>
            <a:r>
              <a:rPr lang="en-US" altLang="en-US" i="1"/>
              <a:t>Models imposed by self</a:t>
            </a:r>
          </a:p>
          <a:p>
            <a:pPr>
              <a:lnSpc>
                <a:spcPct val="160000"/>
              </a:lnSpc>
            </a:pPr>
            <a:r>
              <a:rPr lang="en-US" altLang="en-US" sz="2800" i="1"/>
              <a:t>The Effect of History</a:t>
            </a:r>
          </a:p>
          <a:p>
            <a:pPr lvl="1"/>
            <a:r>
              <a:rPr lang="en-US" altLang="en-US" i="1"/>
              <a:t>Becoming a missionary is a demotion</a:t>
            </a:r>
          </a:p>
          <a:p>
            <a:pPr lvl="1"/>
            <a:r>
              <a:rPr lang="en-US" altLang="en-US" i="1"/>
              <a:t>Not financially able to do foreign missions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17410">
                                            <p:txEl>
                                              <p:pRg st="0" end="0"/>
                                            </p:txEl>
                                          </p:spTgt>
                                        </p:tgtEl>
                                        <p:attrNameLst>
                                          <p:attrName>style.visibility</p:attrName>
                                        </p:attrNameLst>
                                      </p:cBhvr>
                                      <p:to>
                                        <p:strVal val="visible"/>
                                      </p:to>
                                    </p:set>
                                    <p:anim calcmode="lin" valueType="num">
                                      <p:cBhvr additive="base">
                                        <p:cTn id="7" dur="300" fill="hold"/>
                                        <p:tgtEl>
                                          <p:spTgt spid="17410">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17410">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17411">
                                            <p:txEl>
                                              <p:pRg st="0" end="0"/>
                                            </p:txEl>
                                          </p:spTgt>
                                        </p:tgtEl>
                                        <p:attrNameLst>
                                          <p:attrName>style.visibility</p:attrName>
                                        </p:attrNameLst>
                                      </p:cBhvr>
                                      <p:to>
                                        <p:strVal val="visible"/>
                                      </p:to>
                                    </p:set>
                                    <p:anim to="" calcmode="lin" valueType="num">
                                      <p:cBhvr>
                                        <p:cTn id="13" dur="1" fill="hold"/>
                                        <p:tgtEl>
                                          <p:spTgt spid="17411">
                                            <p:txEl>
                                              <p:pRg st="0" end="0"/>
                                            </p:txEl>
                                          </p:spTgt>
                                        </p:tgtEl>
                                        <p:attrNameLst>
                                          <p:attrName/>
                                        </p:attrNameLst>
                                      </p:cBhvr>
                                    </p:anim>
                                  </p:childTnLst>
                                  <p:subTnLst>
                                    <p:animClr clrSpc="rgb" dir="cw">
                                      <p:cBhvr override="childStyle">
                                        <p:cTn dur="1" fill="hold" display="0" masterRel="nextClick" afterEffect="1"/>
                                        <p:tgtEl>
                                          <p:spTgt spid="17411">
                                            <p:txEl>
                                              <p:pRg st="0" end="0"/>
                                            </p:txEl>
                                          </p:spTgt>
                                        </p:tgtEl>
                                        <p:attrNameLst>
                                          <p:attrName>ppt_c</p:attrName>
                                        </p:attrNameLst>
                                      </p:cBhvr>
                                      <p:to>
                                        <a:schemeClr val="tx2"/>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17411">
                                            <p:txEl>
                                              <p:pRg st="1" end="1"/>
                                            </p:txEl>
                                          </p:spTgt>
                                        </p:tgtEl>
                                        <p:attrNameLst>
                                          <p:attrName>style.visibility</p:attrName>
                                        </p:attrNameLst>
                                      </p:cBhvr>
                                      <p:to>
                                        <p:strVal val="visible"/>
                                      </p:to>
                                    </p:set>
                                    <p:anim to="" calcmode="lin" valueType="num">
                                      <p:cBhvr>
                                        <p:cTn id="18" dur="1" fill="hold"/>
                                        <p:tgtEl>
                                          <p:spTgt spid="17411">
                                            <p:txEl>
                                              <p:pRg st="1" end="1"/>
                                            </p:txEl>
                                          </p:spTgt>
                                        </p:tgtEl>
                                        <p:attrNameLst>
                                          <p:attrName/>
                                        </p:attrNameLst>
                                      </p:cBhvr>
                                    </p:anim>
                                  </p:childTnLst>
                                  <p:subTnLst>
                                    <p:animClr clrSpc="rgb" dir="cw">
                                      <p:cBhvr override="childStyle">
                                        <p:cTn dur="1" fill="hold" display="0" masterRel="nextClick" afterEffect="1"/>
                                        <p:tgtEl>
                                          <p:spTgt spid="17411">
                                            <p:txEl>
                                              <p:pRg st="1" end="1"/>
                                            </p:txEl>
                                          </p:spTgt>
                                        </p:tgtEl>
                                        <p:attrNameLst>
                                          <p:attrName>ppt_c</p:attrName>
                                        </p:attrNameLst>
                                      </p:cBhvr>
                                      <p:to>
                                        <a:schemeClr val="tx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17411">
                                            <p:txEl>
                                              <p:pRg st="2" end="2"/>
                                            </p:txEl>
                                          </p:spTgt>
                                        </p:tgtEl>
                                        <p:attrNameLst>
                                          <p:attrName>style.visibility</p:attrName>
                                        </p:attrNameLst>
                                      </p:cBhvr>
                                      <p:to>
                                        <p:strVal val="visible"/>
                                      </p:to>
                                    </p:set>
                                    <p:anim to="" calcmode="lin" valueType="num">
                                      <p:cBhvr>
                                        <p:cTn id="23" dur="1" fill="hold"/>
                                        <p:tgtEl>
                                          <p:spTgt spid="17411">
                                            <p:txEl>
                                              <p:pRg st="2" end="2"/>
                                            </p:txEl>
                                          </p:spTgt>
                                        </p:tgtEl>
                                        <p:attrNameLst>
                                          <p:attrName/>
                                        </p:attrNameLst>
                                      </p:cBhvr>
                                    </p:anim>
                                  </p:childTnLst>
                                  <p:subTnLst>
                                    <p:animClr clrSpc="rgb" dir="cw">
                                      <p:cBhvr override="childStyle">
                                        <p:cTn dur="1" fill="hold" display="0" masterRel="nextClick" afterEffect="1"/>
                                        <p:tgtEl>
                                          <p:spTgt spid="17411">
                                            <p:txEl>
                                              <p:pRg st="2" end="2"/>
                                            </p:txEl>
                                          </p:spTgt>
                                        </p:tgtEl>
                                        <p:attrNameLst>
                                          <p:attrName>ppt_c</p:attrName>
                                        </p:attrNameLst>
                                      </p:cBhvr>
                                      <p:to>
                                        <a:schemeClr val="tx2"/>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17411">
                                            <p:txEl>
                                              <p:pRg st="3" end="3"/>
                                            </p:txEl>
                                          </p:spTgt>
                                        </p:tgtEl>
                                        <p:attrNameLst>
                                          <p:attrName>style.visibility</p:attrName>
                                        </p:attrNameLst>
                                      </p:cBhvr>
                                      <p:to>
                                        <p:strVal val="visible"/>
                                      </p:to>
                                    </p:set>
                                    <p:anim to="" calcmode="lin" valueType="num">
                                      <p:cBhvr>
                                        <p:cTn id="28" dur="1" fill="hold"/>
                                        <p:tgtEl>
                                          <p:spTgt spid="17411">
                                            <p:txEl>
                                              <p:pRg st="3" end="3"/>
                                            </p:txEl>
                                          </p:spTgt>
                                        </p:tgtEl>
                                        <p:attrNameLst>
                                          <p:attrName/>
                                        </p:attrNameLst>
                                      </p:cBhvr>
                                    </p:anim>
                                  </p:childTnLst>
                                  <p:subTnLst>
                                    <p:animClr clrSpc="rgb" dir="cw">
                                      <p:cBhvr override="childStyle">
                                        <p:cTn dur="1" fill="hold" display="0" masterRel="nextClick" afterEffect="1"/>
                                        <p:tgtEl>
                                          <p:spTgt spid="17411">
                                            <p:txEl>
                                              <p:pRg st="3" end="3"/>
                                            </p:txEl>
                                          </p:spTgt>
                                        </p:tgtEl>
                                        <p:attrNameLst>
                                          <p:attrName>ppt_c</p:attrName>
                                        </p:attrNameLst>
                                      </p:cBhvr>
                                      <p:to>
                                        <a:schemeClr val="tx2"/>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17411">
                                            <p:txEl>
                                              <p:pRg st="4" end="4"/>
                                            </p:txEl>
                                          </p:spTgt>
                                        </p:tgtEl>
                                        <p:attrNameLst>
                                          <p:attrName>style.visibility</p:attrName>
                                        </p:attrNameLst>
                                      </p:cBhvr>
                                      <p:to>
                                        <p:strVal val="visible"/>
                                      </p:to>
                                    </p:set>
                                    <p:anim to="" calcmode="lin" valueType="num">
                                      <p:cBhvr>
                                        <p:cTn id="33" dur="1" fill="hold"/>
                                        <p:tgtEl>
                                          <p:spTgt spid="17411">
                                            <p:txEl>
                                              <p:pRg st="4" end="4"/>
                                            </p:txEl>
                                          </p:spTgt>
                                        </p:tgtEl>
                                        <p:attrNameLst>
                                          <p:attrName/>
                                        </p:attrNameLst>
                                      </p:cBhvr>
                                    </p:anim>
                                  </p:childTnLst>
                                  <p:subTnLst>
                                    <p:animClr clrSpc="rgb" dir="cw">
                                      <p:cBhvr override="childStyle">
                                        <p:cTn dur="1" fill="hold" display="0" masterRel="nextClick" afterEffect="1"/>
                                        <p:tgtEl>
                                          <p:spTgt spid="17411">
                                            <p:txEl>
                                              <p:pRg st="4" end="4"/>
                                            </p:txEl>
                                          </p:spTgt>
                                        </p:tgtEl>
                                        <p:attrNameLst>
                                          <p:attrName>ppt_c</p:attrName>
                                        </p:attrNameLst>
                                      </p:cBhvr>
                                      <p:to>
                                        <a:schemeClr val="tx2"/>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24" presetClass="entr" presetSubtype="0" fill="hold" grpId="0" nodeType="clickEffect">
                                  <p:stCondLst>
                                    <p:cond delay="0"/>
                                  </p:stCondLst>
                                  <p:childTnLst>
                                    <p:set>
                                      <p:cBhvr>
                                        <p:cTn id="37" dur="1" fill="hold">
                                          <p:stCondLst>
                                            <p:cond delay="499"/>
                                          </p:stCondLst>
                                        </p:cTn>
                                        <p:tgtEl>
                                          <p:spTgt spid="17411">
                                            <p:txEl>
                                              <p:pRg st="5" end="5"/>
                                            </p:txEl>
                                          </p:spTgt>
                                        </p:tgtEl>
                                        <p:attrNameLst>
                                          <p:attrName>style.visibility</p:attrName>
                                        </p:attrNameLst>
                                      </p:cBhvr>
                                      <p:to>
                                        <p:strVal val="visible"/>
                                      </p:to>
                                    </p:set>
                                    <p:anim to="" calcmode="lin" valueType="num">
                                      <p:cBhvr>
                                        <p:cTn id="38" dur="1" fill="hold"/>
                                        <p:tgtEl>
                                          <p:spTgt spid="17411">
                                            <p:txEl>
                                              <p:pRg st="5" end="5"/>
                                            </p:txEl>
                                          </p:spTgt>
                                        </p:tgtEl>
                                        <p:attrNameLst>
                                          <p:attrName/>
                                        </p:attrNameLst>
                                      </p:cBhvr>
                                    </p:anim>
                                  </p:childTnLst>
                                  <p:subTnLst>
                                    <p:animClr clrSpc="rgb" dir="cw">
                                      <p:cBhvr override="childStyle">
                                        <p:cTn dur="1" fill="hold" display="0" masterRel="nextClick" afterEffect="1"/>
                                        <p:tgtEl>
                                          <p:spTgt spid="17411">
                                            <p:txEl>
                                              <p:pRg st="5" end="5"/>
                                            </p:txEl>
                                          </p:spTgt>
                                        </p:tgtEl>
                                        <p:attrNameLst>
                                          <p:attrName>ppt_c</p:attrName>
                                        </p:attrNameLst>
                                      </p:cBhvr>
                                      <p:to>
                                        <a:schemeClr val="tx2"/>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4" presetClass="entr" presetSubtype="0" fill="hold" grpId="0" nodeType="clickEffect">
                                  <p:stCondLst>
                                    <p:cond delay="0"/>
                                  </p:stCondLst>
                                  <p:childTnLst>
                                    <p:set>
                                      <p:cBhvr>
                                        <p:cTn id="42" dur="1" fill="hold">
                                          <p:stCondLst>
                                            <p:cond delay="499"/>
                                          </p:stCondLst>
                                        </p:cTn>
                                        <p:tgtEl>
                                          <p:spTgt spid="17411">
                                            <p:txEl>
                                              <p:pRg st="6" end="6"/>
                                            </p:txEl>
                                          </p:spTgt>
                                        </p:tgtEl>
                                        <p:attrNameLst>
                                          <p:attrName>style.visibility</p:attrName>
                                        </p:attrNameLst>
                                      </p:cBhvr>
                                      <p:to>
                                        <p:strVal val="visible"/>
                                      </p:to>
                                    </p:set>
                                    <p:anim to="" calcmode="lin" valueType="num">
                                      <p:cBhvr>
                                        <p:cTn id="43" dur="1" fill="hold"/>
                                        <p:tgtEl>
                                          <p:spTgt spid="17411">
                                            <p:txEl>
                                              <p:pRg st="6" end="6"/>
                                            </p:txEl>
                                          </p:spTgt>
                                        </p:tgtEl>
                                        <p:attrNameLst>
                                          <p:attrName/>
                                        </p:attrNameLst>
                                      </p:cBhvr>
                                    </p:anim>
                                  </p:childTnLst>
                                  <p:subTnLst>
                                    <p:animClr clrSpc="rgb" dir="cw">
                                      <p:cBhvr override="childStyle">
                                        <p:cTn dur="1" fill="hold" display="0" masterRel="nextClick" afterEffect="1"/>
                                        <p:tgtEl>
                                          <p:spTgt spid="17411">
                                            <p:txEl>
                                              <p:pRg st="6" end="6"/>
                                            </p:txEl>
                                          </p:spTgt>
                                        </p:tgtEl>
                                        <p:attrNameLst>
                                          <p:attrName>ppt_c</p:attrName>
                                        </p:attrNameLst>
                                      </p:cBhvr>
                                      <p:to>
                                        <a:schemeClr val="tx2"/>
                                      </p:to>
                                    </p:animClr>
                                  </p:subTnLst>
                                </p:cTn>
                              </p:par>
                            </p:childTnLst>
                          </p:cTn>
                        </p:par>
                      </p:childTnLst>
                    </p:cTn>
                  </p:par>
                  <p:par>
                    <p:cTn id="44" fill="hold" nodeType="clickPar">
                      <p:stCondLst>
                        <p:cond delay="indefinite"/>
                      </p:stCondLst>
                      <p:childTnLst>
                        <p:par>
                          <p:cTn id="45" fill="hold" nodeType="withGroup">
                            <p:stCondLst>
                              <p:cond delay="0"/>
                            </p:stCondLst>
                            <p:childTnLst>
                              <p:par>
                                <p:cTn id="46" presetID="24" presetClass="entr" presetSubtype="0" fill="hold" grpId="0" nodeType="clickEffect">
                                  <p:stCondLst>
                                    <p:cond delay="0"/>
                                  </p:stCondLst>
                                  <p:childTnLst>
                                    <p:set>
                                      <p:cBhvr>
                                        <p:cTn id="47" dur="1" fill="hold">
                                          <p:stCondLst>
                                            <p:cond delay="499"/>
                                          </p:stCondLst>
                                        </p:cTn>
                                        <p:tgtEl>
                                          <p:spTgt spid="17411">
                                            <p:txEl>
                                              <p:pRg st="7" end="7"/>
                                            </p:txEl>
                                          </p:spTgt>
                                        </p:tgtEl>
                                        <p:attrNameLst>
                                          <p:attrName>style.visibility</p:attrName>
                                        </p:attrNameLst>
                                      </p:cBhvr>
                                      <p:to>
                                        <p:strVal val="visible"/>
                                      </p:to>
                                    </p:set>
                                    <p:anim to="" calcmode="lin" valueType="num">
                                      <p:cBhvr>
                                        <p:cTn id="48" dur="1" fill="hold"/>
                                        <p:tgtEl>
                                          <p:spTgt spid="17411">
                                            <p:txEl>
                                              <p:pRg st="7" end="7"/>
                                            </p:txEl>
                                          </p:spTgt>
                                        </p:tgtEl>
                                        <p:attrNameLst>
                                          <p:attrName/>
                                        </p:attrNameLst>
                                      </p:cBhvr>
                                    </p:anim>
                                  </p:childTnLst>
                                  <p:subTnLst>
                                    <p:animClr clrSpc="rgb" dir="cw">
                                      <p:cBhvr override="childStyle">
                                        <p:cTn dur="1" fill="hold" display="0" masterRel="nextClick" afterEffect="1"/>
                                        <p:tgtEl>
                                          <p:spTgt spid="17411">
                                            <p:txEl>
                                              <p:pRg st="7" end="7"/>
                                            </p:txEl>
                                          </p:spTgt>
                                        </p:tgtEl>
                                        <p:attrNameLst>
                                          <p:attrName>ppt_c</p:attrName>
                                        </p:attrNameLst>
                                      </p:cBhvr>
                                      <p:to>
                                        <a:schemeClr val="tx2"/>
                                      </p:to>
                                    </p:animClr>
                                  </p:subTnLst>
                                </p:cTn>
                              </p:par>
                            </p:childTnLst>
                          </p:cTn>
                        </p:par>
                      </p:childTnLst>
                    </p:cTn>
                  </p:par>
                  <p:par>
                    <p:cTn id="49" fill="hold" nodeType="clickPar">
                      <p:stCondLst>
                        <p:cond delay="indefinite"/>
                      </p:stCondLst>
                      <p:childTnLst>
                        <p:par>
                          <p:cTn id="50" fill="hold" nodeType="withGroup">
                            <p:stCondLst>
                              <p:cond delay="0"/>
                            </p:stCondLst>
                            <p:childTnLst>
                              <p:par>
                                <p:cTn id="51" presetID="24" presetClass="entr" presetSubtype="0" fill="hold" grpId="0" nodeType="clickEffect">
                                  <p:stCondLst>
                                    <p:cond delay="0"/>
                                  </p:stCondLst>
                                  <p:childTnLst>
                                    <p:set>
                                      <p:cBhvr>
                                        <p:cTn id="52" dur="1" fill="hold">
                                          <p:stCondLst>
                                            <p:cond delay="499"/>
                                          </p:stCondLst>
                                        </p:cTn>
                                        <p:tgtEl>
                                          <p:spTgt spid="17411">
                                            <p:txEl>
                                              <p:pRg st="8" end="8"/>
                                            </p:txEl>
                                          </p:spTgt>
                                        </p:tgtEl>
                                        <p:attrNameLst>
                                          <p:attrName>style.visibility</p:attrName>
                                        </p:attrNameLst>
                                      </p:cBhvr>
                                      <p:to>
                                        <p:strVal val="visible"/>
                                      </p:to>
                                    </p:set>
                                    <p:anim to="" calcmode="lin" valueType="num">
                                      <p:cBhvr>
                                        <p:cTn id="53" dur="1" fill="hold"/>
                                        <p:tgtEl>
                                          <p:spTgt spid="17411">
                                            <p:txEl>
                                              <p:pRg st="8" end="8"/>
                                            </p:txEl>
                                          </p:spTgt>
                                        </p:tgtEl>
                                        <p:attrNameLst>
                                          <p:attrName/>
                                        </p:attrNameLst>
                                      </p:cBhvr>
                                    </p:anim>
                                  </p:childTnLst>
                                  <p:subTnLst>
                                    <p:animClr clrSpc="rgb" dir="cw">
                                      <p:cBhvr override="childStyle">
                                        <p:cTn dur="1" fill="hold" display="0" masterRel="nextClick" afterEffect="1"/>
                                        <p:tgtEl>
                                          <p:spTgt spid="17411">
                                            <p:txEl>
                                              <p:pRg st="8" end="8"/>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autoUpdateAnimBg="0"/>
      <p:bldP spid="17411" grpId="0" build="p" bldLvl="3"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0C3AF791-AEF9-4496-A486-54467270927C}"/>
              </a:ext>
            </a:extLst>
          </p:cNvPr>
          <p:cNvSpPr>
            <a:spLocks noGrp="1" noRot="1" noChangeArrowheads="1"/>
          </p:cNvSpPr>
          <p:nvPr>
            <p:ph type="title"/>
          </p:nvPr>
        </p:nvSpPr>
        <p:spPr>
          <a:xfrm>
            <a:off x="2057400" y="228600"/>
            <a:ext cx="8382000" cy="990600"/>
          </a:xfrm>
        </p:spPr>
        <p:txBody>
          <a:bodyPr/>
          <a:lstStyle/>
          <a:p>
            <a:r>
              <a:rPr lang="en-US" altLang="en-US" sz="2000" b="0" i="1"/>
              <a:t>Dealing with</a:t>
            </a:r>
            <a:br>
              <a:rPr lang="en-US" altLang="en-US" sz="2000" b="0" i="1"/>
            </a:br>
            <a:r>
              <a:rPr lang="en-US" altLang="en-US" sz="4000" b="0" i="1"/>
              <a:t>A WRONG PERSPECTIVE</a:t>
            </a:r>
          </a:p>
        </p:txBody>
      </p:sp>
      <p:sp>
        <p:nvSpPr>
          <p:cNvPr id="37891" name="Rectangle 3">
            <a:extLst>
              <a:ext uri="{FF2B5EF4-FFF2-40B4-BE49-F238E27FC236}">
                <a16:creationId xmlns:a16="http://schemas.microsoft.com/office/drawing/2014/main" id="{DAD6053C-477E-462A-9873-4D8C90F640DE}"/>
              </a:ext>
            </a:extLst>
          </p:cNvPr>
          <p:cNvSpPr>
            <a:spLocks noGrp="1" noRot="1" noChangeArrowheads="1"/>
          </p:cNvSpPr>
          <p:nvPr>
            <p:ph idx="1"/>
          </p:nvPr>
        </p:nvSpPr>
        <p:spPr>
          <a:xfrm>
            <a:off x="1828800" y="1752600"/>
            <a:ext cx="8839200" cy="5105400"/>
          </a:xfrm>
        </p:spPr>
        <p:txBody>
          <a:bodyPr/>
          <a:lstStyle/>
          <a:p>
            <a:pPr>
              <a:lnSpc>
                <a:spcPct val="90000"/>
              </a:lnSpc>
            </a:pPr>
            <a:r>
              <a:rPr lang="en-US" altLang="en-US" b="1"/>
              <a:t>Understand the Stronghold</a:t>
            </a:r>
            <a:endParaRPr lang="en-US" altLang="en-US" sz="3600" b="1"/>
          </a:p>
          <a:p>
            <a:pPr lvl="1">
              <a:lnSpc>
                <a:spcPct val="90000"/>
              </a:lnSpc>
              <a:spcBef>
                <a:spcPct val="0"/>
              </a:spcBef>
              <a:spcAft>
                <a:spcPct val="50000"/>
              </a:spcAft>
            </a:pPr>
            <a:r>
              <a:rPr lang="en-US" altLang="en-US" i="1"/>
              <a:t>Inability to see oneself clearly and precisely as children of God and participants in the Lord’s mission</a:t>
            </a:r>
          </a:p>
          <a:p>
            <a:pPr>
              <a:lnSpc>
                <a:spcPct val="90000"/>
              </a:lnSpc>
            </a:pPr>
            <a:r>
              <a:rPr lang="en-US" altLang="en-US" b="1"/>
              <a:t>What does Scripture say?</a:t>
            </a:r>
          </a:p>
          <a:p>
            <a:pPr lvl="1">
              <a:lnSpc>
                <a:spcPct val="90000"/>
              </a:lnSpc>
            </a:pPr>
            <a:r>
              <a:rPr lang="en-US" altLang="en-US" i="1"/>
              <a:t>Deuteronomy 6; Proverbs 3:5-6</a:t>
            </a:r>
          </a:p>
          <a:p>
            <a:pPr lvl="1">
              <a:lnSpc>
                <a:spcPct val="90000"/>
              </a:lnSpc>
              <a:spcBef>
                <a:spcPct val="0"/>
              </a:spcBef>
              <a:spcAft>
                <a:spcPct val="50000"/>
              </a:spcAft>
            </a:pPr>
            <a:r>
              <a:rPr lang="en-US" altLang="en-US" i="1"/>
              <a:t>Acts 5:29; 2 Corinthians 5:14-6:2</a:t>
            </a:r>
          </a:p>
          <a:p>
            <a:pPr>
              <a:lnSpc>
                <a:spcPct val="90000"/>
              </a:lnSpc>
            </a:pPr>
            <a:r>
              <a:rPr lang="en-US" altLang="en-US" b="1"/>
              <a:t>Principle</a:t>
            </a:r>
          </a:p>
          <a:p>
            <a:pPr lvl="1">
              <a:lnSpc>
                <a:spcPct val="90000"/>
              </a:lnSpc>
              <a:spcBef>
                <a:spcPct val="0"/>
              </a:spcBef>
              <a:spcAft>
                <a:spcPct val="50000"/>
              </a:spcAft>
              <a:buFont typeface="Wingdings" panose="05000000000000000000" pitchFamily="2" charset="2"/>
              <a:buNone/>
            </a:pPr>
            <a:r>
              <a:rPr lang="en-US" altLang="en-US" b="1">
                <a:solidFill>
                  <a:srgbClr val="66FF66"/>
                </a:solidFill>
              </a:rPr>
              <a:t>   Rely upon God to show you who you are and make HIS perspective YOUR perspective</a:t>
            </a:r>
            <a:endParaRPr lang="en-US" altLang="en-US" sz="3200" i="1">
              <a:solidFill>
                <a:srgbClr val="66FF66"/>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F197EEF-C7F2-434B-A3D6-DB1B33C280D3}"/>
              </a:ext>
            </a:extLst>
          </p:cNvPr>
          <p:cNvSpPr>
            <a:spLocks noGrp="1" noRot="1" noChangeArrowheads="1"/>
          </p:cNvSpPr>
          <p:nvPr>
            <p:ph type="title"/>
          </p:nvPr>
        </p:nvSpPr>
        <p:spPr>
          <a:xfrm>
            <a:off x="1981200" y="1"/>
            <a:ext cx="8229600" cy="1139825"/>
          </a:xfrm>
          <a:noFill/>
          <a:ln/>
        </p:spPr>
        <p:txBody>
          <a:bodyPr vert="horz" wrap="square" lIns="92075" tIns="46038" rIns="92075" bIns="46038" numCol="1" anchor="b" anchorCtr="0" compatLnSpc="1">
            <a:prstTxWarp prst="textNoShape">
              <a:avLst/>
            </a:prstTxWarp>
          </a:bodyPr>
          <a:lstStyle/>
          <a:p>
            <a:r>
              <a:rPr lang="en-US" altLang="en-US" b="0" i="1" dirty="0"/>
              <a:t>A LACK OF TRUST</a:t>
            </a:r>
          </a:p>
        </p:txBody>
      </p:sp>
      <p:sp>
        <p:nvSpPr>
          <p:cNvPr id="18435" name="Rectangle 3">
            <a:extLst>
              <a:ext uri="{FF2B5EF4-FFF2-40B4-BE49-F238E27FC236}">
                <a16:creationId xmlns:a16="http://schemas.microsoft.com/office/drawing/2014/main" id="{EEE547FB-A3F1-4942-A895-D1428899109D}"/>
              </a:ext>
            </a:extLst>
          </p:cNvPr>
          <p:cNvSpPr>
            <a:spLocks noGrp="1" noRot="1" noChangeArrowheads="1"/>
          </p:cNvSpPr>
          <p:nvPr>
            <p:ph idx="1"/>
          </p:nvPr>
        </p:nvSpPr>
        <p:spPr>
          <a:xfrm>
            <a:off x="1981200" y="1447800"/>
            <a:ext cx="8229600" cy="5410200"/>
          </a:xfrm>
          <a:noFill/>
          <a:ln/>
        </p:spPr>
        <p:txBody>
          <a:bodyPr vert="horz" wrap="square" lIns="92075" tIns="46038" rIns="92075" bIns="46038" numCol="1" anchor="t" anchorCtr="0" compatLnSpc="1">
            <a:prstTxWarp prst="textNoShape">
              <a:avLst/>
            </a:prstTxWarp>
          </a:bodyPr>
          <a:lstStyle/>
          <a:p>
            <a:r>
              <a:rPr lang="en-US" altLang="en-US" sz="2800" b="1" i="1"/>
              <a:t>Historical Basis</a:t>
            </a:r>
          </a:p>
          <a:p>
            <a:pPr lvl="1"/>
            <a:r>
              <a:rPr lang="en-US" altLang="en-US" i="1"/>
              <a:t>Early Relationships between Black Christians and “White” religious organizations</a:t>
            </a:r>
          </a:p>
          <a:p>
            <a:pPr lvl="1"/>
            <a:r>
              <a:rPr lang="en-US" altLang="en-US" i="1"/>
              <a:t>Early experiences in foreign missions</a:t>
            </a:r>
          </a:p>
          <a:p>
            <a:pPr lvl="1"/>
            <a:r>
              <a:rPr lang="en-US" altLang="en-US" i="1"/>
              <a:t>Effect of attitudes of some early leaders’</a:t>
            </a:r>
          </a:p>
          <a:p>
            <a:pPr lvl="1">
              <a:lnSpc>
                <a:spcPct val="0"/>
              </a:lnSpc>
              <a:buFont typeface="Wingdings" panose="05000000000000000000" pitchFamily="2" charset="2"/>
              <a:buNone/>
            </a:pPr>
            <a:endParaRPr lang="en-US" altLang="en-US" i="1"/>
          </a:p>
          <a:p>
            <a:pPr>
              <a:lnSpc>
                <a:spcPct val="130000"/>
              </a:lnSpc>
            </a:pPr>
            <a:r>
              <a:rPr lang="en-US" altLang="en-US" sz="2800" b="1" i="1"/>
              <a:t>Contemporary Basis</a:t>
            </a:r>
          </a:p>
          <a:p>
            <a:pPr lvl="1"/>
            <a:r>
              <a:rPr lang="en-US" altLang="en-US" i="1"/>
              <a:t>Current views on race and culture</a:t>
            </a:r>
          </a:p>
          <a:p>
            <a:pPr lvl="1"/>
            <a:r>
              <a:rPr lang="en-US" altLang="en-US" i="1"/>
              <a:t>Lack of Access to decision-making structure (brought into picture AFTER decisions are made)</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18434">
                                            <p:txEl>
                                              <p:pRg st="0" end="0"/>
                                            </p:txEl>
                                          </p:spTgt>
                                        </p:tgtEl>
                                        <p:attrNameLst>
                                          <p:attrName>style.visibility</p:attrName>
                                        </p:attrNameLst>
                                      </p:cBhvr>
                                      <p:to>
                                        <p:strVal val="visible"/>
                                      </p:to>
                                    </p:set>
                                    <p:anim calcmode="lin" valueType="num">
                                      <p:cBhvr additive="base">
                                        <p:cTn id="7" dur="300" fill="hold"/>
                                        <p:tgtEl>
                                          <p:spTgt spid="18434">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1843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18435">
                                            <p:txEl>
                                              <p:pRg st="0" end="0"/>
                                            </p:txEl>
                                          </p:spTgt>
                                        </p:tgtEl>
                                        <p:attrNameLst>
                                          <p:attrName>style.visibility</p:attrName>
                                        </p:attrNameLst>
                                      </p:cBhvr>
                                      <p:to>
                                        <p:strVal val="visible"/>
                                      </p:to>
                                    </p:set>
                                    <p:anim to="" calcmode="lin" valueType="num">
                                      <p:cBhvr>
                                        <p:cTn id="13" dur="1" fill="hold"/>
                                        <p:tgtEl>
                                          <p:spTgt spid="18435">
                                            <p:txEl>
                                              <p:pRg st="0" end="0"/>
                                            </p:txEl>
                                          </p:spTgt>
                                        </p:tgtEl>
                                        <p:attrNameLst>
                                          <p:attrName/>
                                        </p:attrNameLst>
                                      </p:cBhvr>
                                    </p:anim>
                                  </p:childTnLst>
                                  <p:subTnLst>
                                    <p:animClr clrSpc="rgb" dir="cw">
                                      <p:cBhvr override="childStyle">
                                        <p:cTn dur="1" fill="hold" display="0" masterRel="nextClick" afterEffect="1"/>
                                        <p:tgtEl>
                                          <p:spTgt spid="18435">
                                            <p:txEl>
                                              <p:pRg st="0" end="0"/>
                                            </p:txEl>
                                          </p:spTgt>
                                        </p:tgtEl>
                                        <p:attrNameLst>
                                          <p:attrName>ppt_c</p:attrName>
                                        </p:attrNameLst>
                                      </p:cBhvr>
                                      <p:to>
                                        <a:schemeClr val="tx2"/>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18435">
                                            <p:txEl>
                                              <p:pRg st="1" end="1"/>
                                            </p:txEl>
                                          </p:spTgt>
                                        </p:tgtEl>
                                        <p:attrNameLst>
                                          <p:attrName>style.visibility</p:attrName>
                                        </p:attrNameLst>
                                      </p:cBhvr>
                                      <p:to>
                                        <p:strVal val="visible"/>
                                      </p:to>
                                    </p:set>
                                    <p:anim to="" calcmode="lin" valueType="num">
                                      <p:cBhvr>
                                        <p:cTn id="18" dur="1" fill="hold"/>
                                        <p:tgtEl>
                                          <p:spTgt spid="18435">
                                            <p:txEl>
                                              <p:pRg st="1" end="1"/>
                                            </p:txEl>
                                          </p:spTgt>
                                        </p:tgtEl>
                                        <p:attrNameLst>
                                          <p:attrName/>
                                        </p:attrNameLst>
                                      </p:cBhvr>
                                    </p:anim>
                                  </p:childTnLst>
                                  <p:subTnLst>
                                    <p:animClr clrSpc="rgb" dir="cw">
                                      <p:cBhvr override="childStyle">
                                        <p:cTn dur="1" fill="hold" display="0" masterRel="nextClick" afterEffect="1"/>
                                        <p:tgtEl>
                                          <p:spTgt spid="18435">
                                            <p:txEl>
                                              <p:pRg st="1" end="1"/>
                                            </p:txEl>
                                          </p:spTgt>
                                        </p:tgtEl>
                                        <p:attrNameLst>
                                          <p:attrName>ppt_c</p:attrName>
                                        </p:attrNameLst>
                                      </p:cBhvr>
                                      <p:to>
                                        <a:schemeClr val="tx2"/>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18435">
                                            <p:txEl>
                                              <p:pRg st="2" end="2"/>
                                            </p:txEl>
                                          </p:spTgt>
                                        </p:tgtEl>
                                        <p:attrNameLst>
                                          <p:attrName>style.visibility</p:attrName>
                                        </p:attrNameLst>
                                      </p:cBhvr>
                                      <p:to>
                                        <p:strVal val="visible"/>
                                      </p:to>
                                    </p:set>
                                    <p:anim to="" calcmode="lin" valueType="num">
                                      <p:cBhvr>
                                        <p:cTn id="23" dur="1" fill="hold"/>
                                        <p:tgtEl>
                                          <p:spTgt spid="18435">
                                            <p:txEl>
                                              <p:pRg st="2" end="2"/>
                                            </p:txEl>
                                          </p:spTgt>
                                        </p:tgtEl>
                                        <p:attrNameLst>
                                          <p:attrName/>
                                        </p:attrNameLst>
                                      </p:cBhvr>
                                    </p:anim>
                                  </p:childTnLst>
                                  <p:subTnLst>
                                    <p:animClr clrSpc="rgb" dir="cw">
                                      <p:cBhvr override="childStyle">
                                        <p:cTn dur="1" fill="hold" display="0" masterRel="nextClick" afterEffect="1"/>
                                        <p:tgtEl>
                                          <p:spTgt spid="18435">
                                            <p:txEl>
                                              <p:pRg st="2" end="2"/>
                                            </p:txEl>
                                          </p:spTgt>
                                        </p:tgtEl>
                                        <p:attrNameLst>
                                          <p:attrName>ppt_c</p:attrName>
                                        </p:attrNameLst>
                                      </p:cBhvr>
                                      <p:to>
                                        <a:schemeClr val="tx2"/>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18435">
                                            <p:txEl>
                                              <p:pRg st="3" end="3"/>
                                            </p:txEl>
                                          </p:spTgt>
                                        </p:tgtEl>
                                        <p:attrNameLst>
                                          <p:attrName>style.visibility</p:attrName>
                                        </p:attrNameLst>
                                      </p:cBhvr>
                                      <p:to>
                                        <p:strVal val="visible"/>
                                      </p:to>
                                    </p:set>
                                    <p:anim to="" calcmode="lin" valueType="num">
                                      <p:cBhvr>
                                        <p:cTn id="28" dur="1" fill="hold"/>
                                        <p:tgtEl>
                                          <p:spTgt spid="18435">
                                            <p:txEl>
                                              <p:pRg st="3" end="3"/>
                                            </p:txEl>
                                          </p:spTgt>
                                        </p:tgtEl>
                                        <p:attrNameLst>
                                          <p:attrName/>
                                        </p:attrNameLst>
                                      </p:cBhvr>
                                    </p:anim>
                                  </p:childTnLst>
                                  <p:subTnLst>
                                    <p:animClr clrSpc="rgb" dir="cw">
                                      <p:cBhvr override="childStyle">
                                        <p:cTn dur="1" fill="hold" display="0" masterRel="nextClick" afterEffect="1"/>
                                        <p:tgtEl>
                                          <p:spTgt spid="18435">
                                            <p:txEl>
                                              <p:pRg st="3" end="3"/>
                                            </p:txEl>
                                          </p:spTgt>
                                        </p:tgtEl>
                                        <p:attrNameLst>
                                          <p:attrName>ppt_c</p:attrName>
                                        </p:attrNameLst>
                                      </p:cBhvr>
                                      <p:to>
                                        <a:schemeClr val="tx2"/>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18435">
                                            <p:txEl>
                                              <p:pRg st="5" end="5"/>
                                            </p:txEl>
                                          </p:spTgt>
                                        </p:tgtEl>
                                        <p:attrNameLst>
                                          <p:attrName>style.visibility</p:attrName>
                                        </p:attrNameLst>
                                      </p:cBhvr>
                                      <p:to>
                                        <p:strVal val="visible"/>
                                      </p:to>
                                    </p:set>
                                    <p:anim to="" calcmode="lin" valueType="num">
                                      <p:cBhvr>
                                        <p:cTn id="33" dur="1" fill="hold"/>
                                        <p:tgtEl>
                                          <p:spTgt spid="18435">
                                            <p:txEl>
                                              <p:pRg st="5" end="5"/>
                                            </p:txEl>
                                          </p:spTgt>
                                        </p:tgtEl>
                                        <p:attrNameLst>
                                          <p:attrName/>
                                        </p:attrNameLst>
                                      </p:cBhvr>
                                    </p:anim>
                                  </p:childTnLst>
                                  <p:subTnLst>
                                    <p:animClr clrSpc="rgb" dir="cw">
                                      <p:cBhvr override="childStyle">
                                        <p:cTn dur="1" fill="hold" display="0" masterRel="nextClick" afterEffect="1"/>
                                        <p:tgtEl>
                                          <p:spTgt spid="18435">
                                            <p:txEl>
                                              <p:pRg st="5" end="5"/>
                                            </p:txEl>
                                          </p:spTgt>
                                        </p:tgtEl>
                                        <p:attrNameLst>
                                          <p:attrName>ppt_c</p:attrName>
                                        </p:attrNameLst>
                                      </p:cBhvr>
                                      <p:to>
                                        <a:schemeClr val="tx2"/>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24" presetClass="entr" presetSubtype="0" fill="hold" grpId="0" nodeType="clickEffect">
                                  <p:stCondLst>
                                    <p:cond delay="0"/>
                                  </p:stCondLst>
                                  <p:childTnLst>
                                    <p:set>
                                      <p:cBhvr>
                                        <p:cTn id="37" dur="1" fill="hold">
                                          <p:stCondLst>
                                            <p:cond delay="499"/>
                                          </p:stCondLst>
                                        </p:cTn>
                                        <p:tgtEl>
                                          <p:spTgt spid="18435">
                                            <p:txEl>
                                              <p:pRg st="6" end="6"/>
                                            </p:txEl>
                                          </p:spTgt>
                                        </p:tgtEl>
                                        <p:attrNameLst>
                                          <p:attrName>style.visibility</p:attrName>
                                        </p:attrNameLst>
                                      </p:cBhvr>
                                      <p:to>
                                        <p:strVal val="visible"/>
                                      </p:to>
                                    </p:set>
                                    <p:anim to="" calcmode="lin" valueType="num">
                                      <p:cBhvr>
                                        <p:cTn id="38" dur="1" fill="hold"/>
                                        <p:tgtEl>
                                          <p:spTgt spid="18435">
                                            <p:txEl>
                                              <p:pRg st="6" end="6"/>
                                            </p:txEl>
                                          </p:spTgt>
                                        </p:tgtEl>
                                        <p:attrNameLst>
                                          <p:attrName/>
                                        </p:attrNameLst>
                                      </p:cBhvr>
                                    </p:anim>
                                  </p:childTnLst>
                                  <p:subTnLst>
                                    <p:animClr clrSpc="rgb" dir="cw">
                                      <p:cBhvr override="childStyle">
                                        <p:cTn dur="1" fill="hold" display="0" masterRel="nextClick" afterEffect="1"/>
                                        <p:tgtEl>
                                          <p:spTgt spid="18435">
                                            <p:txEl>
                                              <p:pRg st="6" end="6"/>
                                            </p:txEl>
                                          </p:spTgt>
                                        </p:tgtEl>
                                        <p:attrNameLst>
                                          <p:attrName>ppt_c</p:attrName>
                                        </p:attrNameLst>
                                      </p:cBhvr>
                                      <p:to>
                                        <a:schemeClr val="tx2"/>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4" presetClass="entr" presetSubtype="0" fill="hold" grpId="0" nodeType="clickEffect">
                                  <p:stCondLst>
                                    <p:cond delay="0"/>
                                  </p:stCondLst>
                                  <p:childTnLst>
                                    <p:set>
                                      <p:cBhvr>
                                        <p:cTn id="42" dur="1" fill="hold">
                                          <p:stCondLst>
                                            <p:cond delay="499"/>
                                          </p:stCondLst>
                                        </p:cTn>
                                        <p:tgtEl>
                                          <p:spTgt spid="18435">
                                            <p:txEl>
                                              <p:pRg st="7" end="7"/>
                                            </p:txEl>
                                          </p:spTgt>
                                        </p:tgtEl>
                                        <p:attrNameLst>
                                          <p:attrName>style.visibility</p:attrName>
                                        </p:attrNameLst>
                                      </p:cBhvr>
                                      <p:to>
                                        <p:strVal val="visible"/>
                                      </p:to>
                                    </p:set>
                                    <p:anim to="" calcmode="lin" valueType="num">
                                      <p:cBhvr>
                                        <p:cTn id="43" dur="1" fill="hold"/>
                                        <p:tgtEl>
                                          <p:spTgt spid="18435">
                                            <p:txEl>
                                              <p:pRg st="7" end="7"/>
                                            </p:txEl>
                                          </p:spTgt>
                                        </p:tgtEl>
                                        <p:attrNameLst>
                                          <p:attrName/>
                                        </p:attrNameLst>
                                      </p:cBhvr>
                                    </p:anim>
                                  </p:childTnLst>
                                  <p:subTnLst>
                                    <p:animClr clrSpc="rgb" dir="cw">
                                      <p:cBhvr override="childStyle">
                                        <p:cTn dur="1" fill="hold" display="0" masterRel="nextClick" afterEffect="1"/>
                                        <p:tgtEl>
                                          <p:spTgt spid="18435">
                                            <p:txEl>
                                              <p:pRg st="7" end="7"/>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autoUpdateAnimBg="0"/>
      <p:bldP spid="18435" grpId="0" build="p" bldLvl="3"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11D68DF7-1A14-45EA-A92C-9FAFE4168765}"/>
              </a:ext>
            </a:extLst>
          </p:cNvPr>
          <p:cNvSpPr>
            <a:spLocks noGrp="1" noRot="1" noChangeArrowheads="1"/>
          </p:cNvSpPr>
          <p:nvPr>
            <p:ph type="title"/>
          </p:nvPr>
        </p:nvSpPr>
        <p:spPr>
          <a:xfrm>
            <a:off x="1981201" y="533401"/>
            <a:ext cx="8385175" cy="1050925"/>
          </a:xfrm>
        </p:spPr>
        <p:txBody>
          <a:bodyPr/>
          <a:lstStyle/>
          <a:p>
            <a:r>
              <a:rPr lang="en-US" altLang="en-US" sz="2000" b="0" i="1"/>
              <a:t>Dealing with</a:t>
            </a:r>
            <a:br>
              <a:rPr lang="en-US" altLang="en-US" sz="2000" b="0" i="1"/>
            </a:br>
            <a:r>
              <a:rPr lang="en-US" altLang="en-US" sz="4000" b="0" i="1"/>
              <a:t>A LACK OF TRUST</a:t>
            </a:r>
          </a:p>
        </p:txBody>
      </p:sp>
      <p:sp>
        <p:nvSpPr>
          <p:cNvPr id="39939" name="Rectangle 3">
            <a:extLst>
              <a:ext uri="{FF2B5EF4-FFF2-40B4-BE49-F238E27FC236}">
                <a16:creationId xmlns:a16="http://schemas.microsoft.com/office/drawing/2014/main" id="{6C51395C-6E72-43AE-A1C1-E9F36827261A}"/>
              </a:ext>
            </a:extLst>
          </p:cNvPr>
          <p:cNvSpPr>
            <a:spLocks noGrp="1" noRot="1" noChangeArrowheads="1"/>
          </p:cNvSpPr>
          <p:nvPr>
            <p:ph idx="1"/>
          </p:nvPr>
        </p:nvSpPr>
        <p:spPr>
          <a:xfrm>
            <a:off x="1828800" y="2057400"/>
            <a:ext cx="8458200" cy="4191000"/>
          </a:xfrm>
        </p:spPr>
        <p:txBody>
          <a:bodyPr/>
          <a:lstStyle/>
          <a:p>
            <a:r>
              <a:rPr lang="en-US" altLang="en-US" b="1" i="1"/>
              <a:t>Understand the STRONGHOLD</a:t>
            </a:r>
          </a:p>
          <a:p>
            <a:pPr lvl="1"/>
            <a:r>
              <a:rPr lang="en-US" altLang="en-US" i="1"/>
              <a:t>Insufficient trust in God  </a:t>
            </a:r>
            <a:r>
              <a:rPr lang="en-US" altLang="en-US" i="1">
                <a:solidFill>
                  <a:schemeClr val="folHlink"/>
                </a:solidFill>
              </a:rPr>
              <a:t>(Misplaced Trust)</a:t>
            </a:r>
            <a:endParaRPr lang="en-US" altLang="en-US" i="1"/>
          </a:p>
          <a:p>
            <a:pPr lvl="1">
              <a:spcBef>
                <a:spcPct val="0"/>
              </a:spcBef>
              <a:spcAft>
                <a:spcPct val="50000"/>
              </a:spcAft>
            </a:pPr>
            <a:r>
              <a:rPr lang="en-US" altLang="en-US" i="1"/>
              <a:t>Failure to forgive and forget</a:t>
            </a:r>
          </a:p>
          <a:p>
            <a:r>
              <a:rPr lang="en-US" altLang="en-US" b="1"/>
              <a:t>What does Scripture say?</a:t>
            </a:r>
          </a:p>
          <a:p>
            <a:pPr lvl="1">
              <a:spcBef>
                <a:spcPct val="0"/>
              </a:spcBef>
              <a:spcAft>
                <a:spcPct val="50000"/>
              </a:spcAft>
            </a:pPr>
            <a:r>
              <a:rPr lang="en-US" altLang="en-US" i="1"/>
              <a:t>Matthew 6:12-15; Mark 11:26; Romans 8:28-39</a:t>
            </a:r>
          </a:p>
          <a:p>
            <a:r>
              <a:rPr lang="en-US" altLang="en-US" b="1"/>
              <a:t>Principle</a:t>
            </a:r>
          </a:p>
          <a:p>
            <a:pPr lvl="1">
              <a:spcBef>
                <a:spcPct val="0"/>
              </a:spcBef>
              <a:spcAft>
                <a:spcPct val="50000"/>
              </a:spcAft>
              <a:buFont typeface="Wingdings" panose="05000000000000000000" pitchFamily="2" charset="2"/>
              <a:buNone/>
            </a:pPr>
            <a:r>
              <a:rPr lang="en-US" altLang="en-US" b="1">
                <a:solidFill>
                  <a:srgbClr val="66FF66"/>
                </a:solidFill>
              </a:rPr>
              <a:t>Forgive and forget.  Trust in God, not man</a:t>
            </a:r>
            <a:endParaRPr lang="en-US" altLang="en-US" i="1">
              <a:solidFill>
                <a:srgbClr val="66FF66"/>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a:extLst>
              <a:ext uri="{FF2B5EF4-FFF2-40B4-BE49-F238E27FC236}">
                <a16:creationId xmlns:a16="http://schemas.microsoft.com/office/drawing/2014/main" id="{715F6C67-8935-4576-8FAC-83294850D8C5}"/>
              </a:ext>
            </a:extLst>
          </p:cNvPr>
          <p:cNvSpPr>
            <a:spLocks noGrp="1" noRot="1" noChangeArrowheads="1"/>
          </p:cNvSpPr>
          <p:nvPr>
            <p:ph type="title"/>
          </p:nvPr>
        </p:nvSpPr>
        <p:spPr/>
        <p:txBody>
          <a:bodyPr/>
          <a:lstStyle/>
          <a:p>
            <a:pPr algn="ctr"/>
            <a:r>
              <a:rPr lang="en-US" altLang="en-US"/>
              <a:t>2 Corinthians 4:3-4</a:t>
            </a:r>
          </a:p>
        </p:txBody>
      </p:sp>
      <p:sp>
        <p:nvSpPr>
          <p:cNvPr id="161795" name="Rectangle 3">
            <a:extLst>
              <a:ext uri="{FF2B5EF4-FFF2-40B4-BE49-F238E27FC236}">
                <a16:creationId xmlns:a16="http://schemas.microsoft.com/office/drawing/2014/main" id="{07F379F4-259F-49A5-AB8F-63B5B02F0D13}"/>
              </a:ext>
            </a:extLst>
          </p:cNvPr>
          <p:cNvSpPr>
            <a:spLocks noGrp="1" noRot="1" noChangeArrowheads="1"/>
          </p:cNvSpPr>
          <p:nvPr>
            <p:ph idx="1"/>
          </p:nvPr>
        </p:nvSpPr>
        <p:spPr/>
        <p:txBody>
          <a:bodyPr/>
          <a:lstStyle/>
          <a:p>
            <a:pPr marL="609600" indent="-609600">
              <a:spcBef>
                <a:spcPct val="0"/>
              </a:spcBef>
              <a:spcAft>
                <a:spcPct val="50000"/>
              </a:spcAft>
              <a:buFont typeface="Wingdings" panose="05000000000000000000" pitchFamily="2" charset="2"/>
              <a:buAutoNum type="arabicPeriod" startAt="3"/>
            </a:pPr>
            <a:r>
              <a:rPr lang="en-US" altLang="en-US"/>
              <a:t>And even if our gospel is veiled, it is veiled to those who are perishing,</a:t>
            </a:r>
          </a:p>
          <a:p>
            <a:pPr marL="609600" indent="-609600">
              <a:spcBef>
                <a:spcPct val="0"/>
              </a:spcBef>
              <a:spcAft>
                <a:spcPct val="50000"/>
              </a:spcAft>
              <a:buFont typeface="Wingdings" panose="05000000000000000000" pitchFamily="2" charset="2"/>
              <a:buAutoNum type="arabicPeriod" startAt="3"/>
            </a:pPr>
            <a:r>
              <a:rPr lang="en-US" altLang="en-US"/>
              <a:t>in whose case the god of this world has blinded the minds of the unbelieving, that they might not see the light of the gospel of the glory of Christ, who is the image of God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a:extLst>
              <a:ext uri="{FF2B5EF4-FFF2-40B4-BE49-F238E27FC236}">
                <a16:creationId xmlns:a16="http://schemas.microsoft.com/office/drawing/2014/main" id="{89869372-D4E7-4FD8-83EC-5181145FECAA}"/>
              </a:ext>
            </a:extLst>
          </p:cNvPr>
          <p:cNvSpPr>
            <a:spLocks noGrp="1" noRot="1" noChangeArrowheads="1"/>
          </p:cNvSpPr>
          <p:nvPr>
            <p:ph type="title"/>
          </p:nvPr>
        </p:nvSpPr>
        <p:spPr/>
        <p:txBody>
          <a:bodyPr/>
          <a:lstStyle/>
          <a:p>
            <a:pPr algn="ctr"/>
            <a:r>
              <a:rPr lang="en-US" altLang="en-US"/>
              <a:t>2 Corinthians 4:5-6</a:t>
            </a:r>
          </a:p>
        </p:txBody>
      </p:sp>
      <p:sp>
        <p:nvSpPr>
          <p:cNvPr id="162819" name="Rectangle 3">
            <a:extLst>
              <a:ext uri="{FF2B5EF4-FFF2-40B4-BE49-F238E27FC236}">
                <a16:creationId xmlns:a16="http://schemas.microsoft.com/office/drawing/2014/main" id="{AE741593-AB6D-4FB1-9307-1F0EF4628CFA}"/>
              </a:ext>
            </a:extLst>
          </p:cNvPr>
          <p:cNvSpPr>
            <a:spLocks noGrp="1" noRot="1" noChangeArrowheads="1"/>
          </p:cNvSpPr>
          <p:nvPr>
            <p:ph idx="1"/>
          </p:nvPr>
        </p:nvSpPr>
        <p:spPr/>
        <p:txBody>
          <a:bodyPr/>
          <a:lstStyle/>
          <a:p>
            <a:pPr marL="609600" indent="-609600">
              <a:lnSpc>
                <a:spcPct val="90000"/>
              </a:lnSpc>
              <a:spcAft>
                <a:spcPct val="50000"/>
              </a:spcAft>
              <a:buFont typeface="Wingdings" panose="05000000000000000000" pitchFamily="2" charset="2"/>
              <a:buAutoNum type="arabicPeriod" startAt="5"/>
            </a:pPr>
            <a:r>
              <a:rPr lang="en-US" altLang="en-US"/>
              <a:t>For we do not preach ourselves but Christ Jesus as Lord, and ourselves as your bond-servants for Jesus’ sake.</a:t>
            </a:r>
          </a:p>
          <a:p>
            <a:pPr marL="609600" indent="-609600">
              <a:lnSpc>
                <a:spcPct val="90000"/>
              </a:lnSpc>
              <a:spcBef>
                <a:spcPct val="0"/>
              </a:spcBef>
              <a:spcAft>
                <a:spcPct val="50000"/>
              </a:spcAft>
              <a:buFont typeface="Wingdings" panose="05000000000000000000" pitchFamily="2" charset="2"/>
              <a:buAutoNum type="arabicPeriod" startAt="5"/>
            </a:pPr>
            <a:r>
              <a:rPr lang="en-US" altLang="en-US"/>
              <a:t>For God, who said, “Light shall shine out of darkness,” is the One who has shone in our hearts to give the light of the knowledge of the glory of God in the face of Christ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12804A59-B52F-4FA7-B7E6-7FBE6DCB7168}"/>
              </a:ext>
            </a:extLst>
          </p:cNvPr>
          <p:cNvSpPr>
            <a:spLocks noGrp="1" noRot="1" noChangeArrowheads="1"/>
          </p:cNvSpPr>
          <p:nvPr>
            <p:ph type="title"/>
          </p:nvPr>
        </p:nvSpPr>
        <p:spPr/>
        <p:txBody>
          <a:bodyPr/>
          <a:lstStyle/>
          <a:p>
            <a:pPr algn="ctr"/>
            <a:r>
              <a:rPr lang="en-US" altLang="en-US"/>
              <a:t>2 Corinthians 4:7</a:t>
            </a:r>
          </a:p>
        </p:txBody>
      </p:sp>
      <p:sp>
        <p:nvSpPr>
          <p:cNvPr id="163843" name="Rectangle 3">
            <a:extLst>
              <a:ext uri="{FF2B5EF4-FFF2-40B4-BE49-F238E27FC236}">
                <a16:creationId xmlns:a16="http://schemas.microsoft.com/office/drawing/2014/main" id="{9F8280E4-5BEB-4AF5-9683-854D174F27BF}"/>
              </a:ext>
            </a:extLst>
          </p:cNvPr>
          <p:cNvSpPr>
            <a:spLocks noGrp="1" noRot="1" noChangeArrowheads="1"/>
          </p:cNvSpPr>
          <p:nvPr>
            <p:ph idx="1"/>
          </p:nvPr>
        </p:nvSpPr>
        <p:spPr>
          <a:xfrm>
            <a:off x="2362200" y="2133600"/>
            <a:ext cx="8007350" cy="4191000"/>
          </a:xfrm>
        </p:spPr>
        <p:txBody>
          <a:bodyPr/>
          <a:lstStyle/>
          <a:p>
            <a:pPr marL="609600" indent="-609600">
              <a:buFont typeface="Wingdings" panose="05000000000000000000" pitchFamily="2" charset="2"/>
              <a:buAutoNum type="arabicPeriod" startAt="7"/>
            </a:pPr>
            <a:r>
              <a:rPr lang="en-US" altLang="en-US" sz="4000"/>
              <a:t>But we have this treasure in earthen vessels, that the surpassing greatness of the power may be of God and not from ourselves.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133A7652-818C-44AF-B5FD-485ADEB00B3F}"/>
              </a:ext>
            </a:extLst>
          </p:cNvPr>
          <p:cNvSpPr>
            <a:spLocks noGrp="1" noRot="1" noChangeArrowheads="1"/>
          </p:cNvSpPr>
          <p:nvPr>
            <p:ph type="title"/>
          </p:nvPr>
        </p:nvSpPr>
        <p:spPr/>
        <p:txBody>
          <a:bodyPr/>
          <a:lstStyle/>
          <a:p>
            <a:pPr marL="838200" indent="-838200" algn="ctr"/>
            <a:r>
              <a:rPr lang="en-US" altLang="en-US"/>
              <a:t>2 Corinthians 10:3-4</a:t>
            </a:r>
          </a:p>
        </p:txBody>
      </p:sp>
      <p:sp>
        <p:nvSpPr>
          <p:cNvPr id="159747" name="Rectangle 3">
            <a:extLst>
              <a:ext uri="{FF2B5EF4-FFF2-40B4-BE49-F238E27FC236}">
                <a16:creationId xmlns:a16="http://schemas.microsoft.com/office/drawing/2014/main" id="{2A4DF511-22E8-4560-95AC-CC0C2641EEA4}"/>
              </a:ext>
            </a:extLst>
          </p:cNvPr>
          <p:cNvSpPr>
            <a:spLocks noGrp="1" noRot="1" noChangeArrowheads="1"/>
          </p:cNvSpPr>
          <p:nvPr>
            <p:ph idx="1"/>
          </p:nvPr>
        </p:nvSpPr>
        <p:spPr/>
        <p:txBody>
          <a:bodyPr/>
          <a:lstStyle/>
          <a:p>
            <a:pPr marL="609600" indent="-609600">
              <a:buFont typeface="Wingdings" panose="05000000000000000000" pitchFamily="2" charset="2"/>
              <a:buAutoNum type="arabicPeriod" startAt="3"/>
            </a:pPr>
            <a:r>
              <a:rPr lang="en-US" altLang="en-US"/>
              <a:t>For though we walk in the flesh, we do not war according to the flesh,</a:t>
            </a:r>
          </a:p>
          <a:p>
            <a:pPr marL="609600" indent="-609600">
              <a:buFont typeface="Wingdings" panose="05000000000000000000" pitchFamily="2" charset="2"/>
              <a:buAutoNum type="arabicPeriod" startAt="3"/>
            </a:pPr>
            <a:endParaRPr lang="en-US" altLang="en-US"/>
          </a:p>
          <a:p>
            <a:pPr marL="609600" indent="-609600">
              <a:buFont typeface="Wingdings" panose="05000000000000000000" pitchFamily="2" charset="2"/>
              <a:buAutoNum type="arabicPeriod" startAt="3"/>
            </a:pPr>
            <a:r>
              <a:rPr lang="en-US" altLang="en-US"/>
              <a:t>For the weapons of our warfare are not of the flesh, but divinely powerful for the destruction of fortresses (</a:t>
            </a:r>
            <a:r>
              <a:rPr lang="en-US" altLang="en-US" i="1"/>
              <a:t>strongholds)</a:t>
            </a:r>
          </a:p>
          <a:p>
            <a:pPr marL="609600" indent="-609600">
              <a:buNone/>
            </a:pPr>
            <a:endParaRPr lang="en-US" altLang="en-US" i="1"/>
          </a:p>
          <a:p>
            <a:pPr marL="609600" indent="-609600">
              <a:buNone/>
            </a:pPr>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a:extLst>
              <a:ext uri="{FF2B5EF4-FFF2-40B4-BE49-F238E27FC236}">
                <a16:creationId xmlns:a16="http://schemas.microsoft.com/office/drawing/2014/main" id="{C6054944-9D01-4AAC-8761-9684984E1785}"/>
              </a:ext>
            </a:extLst>
          </p:cNvPr>
          <p:cNvSpPr>
            <a:spLocks noGrp="1" noRot="1" noChangeArrowheads="1"/>
          </p:cNvSpPr>
          <p:nvPr>
            <p:ph type="title"/>
          </p:nvPr>
        </p:nvSpPr>
        <p:spPr/>
        <p:txBody>
          <a:bodyPr/>
          <a:lstStyle/>
          <a:p>
            <a:pPr algn="ctr"/>
            <a:r>
              <a:rPr lang="en-US" altLang="en-US"/>
              <a:t>2 Corinthians 10:5-6</a:t>
            </a:r>
          </a:p>
        </p:txBody>
      </p:sp>
      <p:sp>
        <p:nvSpPr>
          <p:cNvPr id="160771" name="Rectangle 3">
            <a:extLst>
              <a:ext uri="{FF2B5EF4-FFF2-40B4-BE49-F238E27FC236}">
                <a16:creationId xmlns:a16="http://schemas.microsoft.com/office/drawing/2014/main" id="{1A5A39F6-ED10-4C88-A227-9DA9B30D088E}"/>
              </a:ext>
            </a:extLst>
          </p:cNvPr>
          <p:cNvSpPr>
            <a:spLocks noGrp="1" noRot="1" noChangeArrowheads="1"/>
          </p:cNvSpPr>
          <p:nvPr>
            <p:ph idx="1"/>
          </p:nvPr>
        </p:nvSpPr>
        <p:spPr/>
        <p:txBody>
          <a:bodyPr/>
          <a:lstStyle/>
          <a:p>
            <a:pPr marL="609600" indent="-609600">
              <a:buFont typeface="Wingdings" panose="05000000000000000000" pitchFamily="2" charset="2"/>
              <a:buAutoNum type="arabicPeriod" startAt="5"/>
            </a:pPr>
            <a:r>
              <a:rPr lang="en-US" altLang="en-US" sz="2800" i="1"/>
              <a:t>We are</a:t>
            </a:r>
            <a:r>
              <a:rPr lang="en-US" altLang="en-US" sz="2800"/>
              <a:t> destroying speculations and every lofty thing raised up against the knowledge of God and we are taking every thought captive to the obedience of Christ,</a:t>
            </a:r>
          </a:p>
          <a:p>
            <a:pPr marL="609600" indent="-609600">
              <a:buFont typeface="Wingdings" panose="05000000000000000000" pitchFamily="2" charset="2"/>
              <a:buAutoNum type="arabicPeriod" startAt="5"/>
            </a:pPr>
            <a:endParaRPr lang="en-US" altLang="en-US" sz="2800"/>
          </a:p>
          <a:p>
            <a:pPr marL="609600" indent="-609600">
              <a:buFont typeface="Wingdings" panose="05000000000000000000" pitchFamily="2" charset="2"/>
              <a:buAutoNum type="arabicPeriod" startAt="5"/>
            </a:pPr>
            <a:r>
              <a:rPr lang="en-US" altLang="en-US" sz="2800"/>
              <a:t>and we are ready to punish all disobedience, whenever your obedience is complete</a:t>
            </a:r>
            <a:endParaRPr lang="en-US" altLang="en-US" sz="2800" i="1"/>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7485614D-14EC-4B36-A066-568F9B0907D2}"/>
              </a:ext>
            </a:extLst>
          </p:cNvPr>
          <p:cNvSpPr>
            <a:spLocks noGrp="1" noRot="1" noChangeArrowheads="1"/>
          </p:cNvSpPr>
          <p:nvPr>
            <p:ph type="title"/>
          </p:nvPr>
        </p:nvSpPr>
        <p:spPr/>
        <p:txBody>
          <a:bodyPr/>
          <a:lstStyle/>
          <a:p>
            <a:r>
              <a:rPr lang="en-US" altLang="en-US" sz="3600"/>
              <a:t>NINE POSSIBLE STRONGHOLDS</a:t>
            </a:r>
          </a:p>
        </p:txBody>
      </p:sp>
      <p:sp>
        <p:nvSpPr>
          <p:cNvPr id="157699" name="Rectangle 3">
            <a:extLst>
              <a:ext uri="{FF2B5EF4-FFF2-40B4-BE49-F238E27FC236}">
                <a16:creationId xmlns:a16="http://schemas.microsoft.com/office/drawing/2014/main" id="{2E476FC3-87E0-437D-BB10-36185D1F8A40}"/>
              </a:ext>
            </a:extLst>
          </p:cNvPr>
          <p:cNvSpPr>
            <a:spLocks noGrp="1" noRot="1" noChangeArrowheads="1"/>
          </p:cNvSpPr>
          <p:nvPr>
            <p:ph sz="half" idx="1"/>
          </p:nvPr>
        </p:nvSpPr>
        <p:spPr>
          <a:xfrm>
            <a:off x="1752601" y="1905000"/>
            <a:ext cx="4537075" cy="4191000"/>
          </a:xfrm>
        </p:spPr>
        <p:txBody>
          <a:bodyPr/>
          <a:lstStyle/>
          <a:p>
            <a:pPr>
              <a:spcAft>
                <a:spcPct val="50000"/>
              </a:spcAft>
            </a:pPr>
            <a:r>
              <a:rPr lang="en-US" altLang="en-US"/>
              <a:t>The American Dream</a:t>
            </a:r>
          </a:p>
          <a:p>
            <a:pPr>
              <a:spcAft>
                <a:spcPct val="50000"/>
              </a:spcAft>
            </a:pPr>
            <a:r>
              <a:rPr lang="en-US" altLang="en-US"/>
              <a:t>Cultural over Christ</a:t>
            </a:r>
          </a:p>
          <a:p>
            <a:pPr>
              <a:spcAft>
                <a:spcPct val="50000"/>
              </a:spcAft>
            </a:pPr>
            <a:r>
              <a:rPr lang="en-US" altLang="en-US"/>
              <a:t>Economic Issues</a:t>
            </a:r>
          </a:p>
          <a:p>
            <a:pPr>
              <a:spcAft>
                <a:spcPct val="50000"/>
              </a:spcAft>
            </a:pPr>
            <a:r>
              <a:rPr lang="en-US" altLang="en-US"/>
              <a:t>Poor Missions Education </a:t>
            </a:r>
          </a:p>
        </p:txBody>
      </p:sp>
      <p:sp>
        <p:nvSpPr>
          <p:cNvPr id="157700" name="Rectangle 4">
            <a:extLst>
              <a:ext uri="{FF2B5EF4-FFF2-40B4-BE49-F238E27FC236}">
                <a16:creationId xmlns:a16="http://schemas.microsoft.com/office/drawing/2014/main" id="{F4779271-B54F-46B7-ABEF-C20D101BF4A9}"/>
              </a:ext>
            </a:extLst>
          </p:cNvPr>
          <p:cNvSpPr>
            <a:spLocks noGrp="1" noRot="1" noChangeArrowheads="1"/>
          </p:cNvSpPr>
          <p:nvPr>
            <p:ph sz="half" idx="2"/>
          </p:nvPr>
        </p:nvSpPr>
        <p:spPr>
          <a:xfrm>
            <a:off x="6248400" y="1905000"/>
            <a:ext cx="4419600" cy="4191000"/>
          </a:xfrm>
        </p:spPr>
        <p:txBody>
          <a:bodyPr/>
          <a:lstStyle/>
          <a:p>
            <a:pPr>
              <a:spcAft>
                <a:spcPct val="50000"/>
              </a:spcAft>
            </a:pPr>
            <a:r>
              <a:rPr lang="en-US" altLang="en-US"/>
              <a:t>Family Issues</a:t>
            </a:r>
          </a:p>
          <a:p>
            <a:pPr>
              <a:spcAft>
                <a:spcPct val="50000"/>
              </a:spcAft>
            </a:pPr>
            <a:r>
              <a:rPr lang="en-US" altLang="en-US"/>
              <a:t>A Spirit of Fear</a:t>
            </a:r>
          </a:p>
          <a:p>
            <a:pPr>
              <a:spcAft>
                <a:spcPct val="50000"/>
              </a:spcAft>
            </a:pPr>
            <a:r>
              <a:rPr lang="en-US" altLang="en-US"/>
              <a:t>A Faulty Focus </a:t>
            </a:r>
          </a:p>
          <a:p>
            <a:pPr>
              <a:spcAft>
                <a:spcPct val="50000"/>
              </a:spcAft>
            </a:pPr>
            <a:r>
              <a:rPr lang="en-US" altLang="en-US"/>
              <a:t>A Wrong Perspective </a:t>
            </a:r>
          </a:p>
          <a:p>
            <a:pPr>
              <a:spcAft>
                <a:spcPct val="50000"/>
              </a:spcAft>
            </a:pPr>
            <a:r>
              <a:rPr lang="en-US" altLang="en-US"/>
              <a:t>A Lack of Trust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B814FA4-D6A4-4C22-9CBA-F0B0429B9F75}"/>
              </a:ext>
            </a:extLst>
          </p:cNvPr>
          <p:cNvSpPr>
            <a:spLocks noGrp="1" noRot="1" noChangeArrowheads="1"/>
          </p:cNvSpPr>
          <p:nvPr>
            <p:ph type="title"/>
          </p:nvPr>
        </p:nvSpPr>
        <p:spPr>
          <a:noFill/>
          <a:ln/>
        </p:spPr>
        <p:txBody>
          <a:bodyPr vert="horz" wrap="square" lIns="92075" tIns="46038" rIns="92075" bIns="46038" numCol="1" anchor="b" anchorCtr="0" compatLnSpc="1">
            <a:prstTxWarp prst="textNoShape">
              <a:avLst/>
            </a:prstTxWarp>
          </a:bodyPr>
          <a:lstStyle/>
          <a:p>
            <a:r>
              <a:rPr lang="en-US" altLang="en-US" sz="5400" b="0" i="1"/>
              <a:t>The American Dream</a:t>
            </a:r>
          </a:p>
        </p:txBody>
      </p:sp>
      <p:sp>
        <p:nvSpPr>
          <p:cNvPr id="10243" name="Rectangle 3">
            <a:extLst>
              <a:ext uri="{FF2B5EF4-FFF2-40B4-BE49-F238E27FC236}">
                <a16:creationId xmlns:a16="http://schemas.microsoft.com/office/drawing/2014/main" id="{B5B3A964-1C46-4C72-8277-B017415C5508}"/>
              </a:ext>
            </a:extLst>
          </p:cNvPr>
          <p:cNvSpPr>
            <a:spLocks noGrp="1" noRot="1" noChangeArrowheads="1"/>
          </p:cNvSpPr>
          <p:nvPr>
            <p:ph idx="1"/>
          </p:nvPr>
        </p:nvSpPr>
        <p:spPr>
          <a:xfrm>
            <a:off x="1981200" y="2286000"/>
            <a:ext cx="8229600" cy="4267200"/>
          </a:xfrm>
          <a:noFill/>
          <a:ln/>
        </p:spPr>
        <p:txBody>
          <a:bodyPr vert="horz" wrap="square" lIns="92075" tIns="46038" rIns="92075" bIns="46038" numCol="1" anchor="t" anchorCtr="0" compatLnSpc="1">
            <a:prstTxWarp prst="textNoShape">
              <a:avLst/>
            </a:prstTxWarp>
          </a:bodyPr>
          <a:lstStyle/>
          <a:p>
            <a:r>
              <a:rPr lang="en-US" altLang="en-US" sz="3600" b="1" i="1" dirty="0"/>
              <a:t>Better Life than Parents Had</a:t>
            </a:r>
          </a:p>
          <a:p>
            <a:pPr lvl="1">
              <a:spcAft>
                <a:spcPct val="30000"/>
              </a:spcAft>
            </a:pPr>
            <a:r>
              <a:rPr lang="en-US" altLang="en-US" i="1" dirty="0"/>
              <a:t>Lordship means commitment to one’s Lord</a:t>
            </a:r>
          </a:p>
          <a:p>
            <a:r>
              <a:rPr lang="en-US" altLang="en-US" sz="3600" b="1" i="1" dirty="0"/>
              <a:t>Trappings of Materialism</a:t>
            </a:r>
          </a:p>
          <a:p>
            <a:pPr lvl="1"/>
            <a:r>
              <a:rPr lang="en-US" altLang="en-US" i="1" dirty="0"/>
              <a:t>More of everything</a:t>
            </a:r>
          </a:p>
          <a:p>
            <a:pPr lvl="1">
              <a:spcAft>
                <a:spcPct val="30000"/>
              </a:spcAft>
            </a:pPr>
            <a:r>
              <a:rPr lang="en-US" altLang="en-US" i="1" dirty="0"/>
              <a:t>Most recent innovations</a:t>
            </a:r>
          </a:p>
          <a:p>
            <a:r>
              <a:rPr lang="en-US" altLang="en-US" sz="3600" b="1" i="1" dirty="0"/>
              <a:t>Two Issues</a:t>
            </a:r>
          </a:p>
          <a:p>
            <a:pPr lvl="1"/>
            <a:r>
              <a:rPr lang="en-US" altLang="en-US" i="1" dirty="0"/>
              <a:t>Commitment</a:t>
            </a:r>
          </a:p>
          <a:p>
            <a:pPr lvl="1"/>
            <a:r>
              <a:rPr lang="en-US" altLang="en-US" i="1" dirty="0"/>
              <a:t>Lordship</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10242">
                                            <p:txEl>
                                              <p:pRg st="0" end="0"/>
                                            </p:txEl>
                                          </p:spTgt>
                                        </p:tgtEl>
                                        <p:attrNameLst>
                                          <p:attrName>style.visibility</p:attrName>
                                        </p:attrNameLst>
                                      </p:cBhvr>
                                      <p:to>
                                        <p:strVal val="visible"/>
                                      </p:to>
                                    </p:set>
                                    <p:anim calcmode="lin" valueType="num">
                                      <p:cBhvr additive="base">
                                        <p:cTn id="7" dur="300" fill="hold"/>
                                        <p:tgtEl>
                                          <p:spTgt spid="10242">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1024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10243">
                                            <p:txEl>
                                              <p:pRg st="0" end="0"/>
                                            </p:txEl>
                                          </p:spTgt>
                                        </p:tgtEl>
                                        <p:attrNameLst>
                                          <p:attrName>style.visibility</p:attrName>
                                        </p:attrNameLst>
                                      </p:cBhvr>
                                      <p:to>
                                        <p:strVal val="visible"/>
                                      </p:to>
                                    </p:set>
                                    <p:anim to="" calcmode="lin" valueType="num">
                                      <p:cBhvr>
                                        <p:cTn id="13" dur="1" fill="hold"/>
                                        <p:tgtEl>
                                          <p:spTgt spid="10243">
                                            <p:txEl>
                                              <p:pRg st="0" end="0"/>
                                            </p:txEl>
                                          </p:spTgt>
                                        </p:tgtEl>
                                        <p:attrNameLst>
                                          <p:attrName/>
                                        </p:attrNameLst>
                                      </p:cBhvr>
                                    </p:anim>
                                  </p:childTnLst>
                                  <p:subTnLst>
                                    <p:animClr clrSpc="rgb" dir="cw">
                                      <p:cBhvr override="childStyle">
                                        <p:cTn dur="1" fill="hold" display="0" masterRel="nextClick" afterEffect="1"/>
                                        <p:tgtEl>
                                          <p:spTgt spid="10243">
                                            <p:txEl>
                                              <p:pRg st="0" end="0"/>
                                            </p:txEl>
                                          </p:spTgt>
                                        </p:tgtEl>
                                        <p:attrNameLst>
                                          <p:attrName>ppt_c</p:attrName>
                                        </p:attrNameLst>
                                      </p:cBhvr>
                                      <p:to>
                                        <a:schemeClr val="folHlink"/>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10243">
                                            <p:txEl>
                                              <p:pRg st="1" end="1"/>
                                            </p:txEl>
                                          </p:spTgt>
                                        </p:tgtEl>
                                        <p:attrNameLst>
                                          <p:attrName>style.visibility</p:attrName>
                                        </p:attrNameLst>
                                      </p:cBhvr>
                                      <p:to>
                                        <p:strVal val="visible"/>
                                      </p:to>
                                    </p:set>
                                    <p:anim to="" calcmode="lin" valueType="num">
                                      <p:cBhvr>
                                        <p:cTn id="18" dur="1" fill="hold"/>
                                        <p:tgtEl>
                                          <p:spTgt spid="10243">
                                            <p:txEl>
                                              <p:pRg st="1" end="1"/>
                                            </p:txEl>
                                          </p:spTgt>
                                        </p:tgtEl>
                                        <p:attrNameLst>
                                          <p:attrName/>
                                        </p:attrNameLst>
                                      </p:cBhvr>
                                    </p:anim>
                                  </p:childTnLst>
                                  <p:subTnLst>
                                    <p:animClr clrSpc="rgb" dir="cw">
                                      <p:cBhvr override="childStyle">
                                        <p:cTn dur="1" fill="hold" display="0" masterRel="nextClick" afterEffect="1"/>
                                        <p:tgtEl>
                                          <p:spTgt spid="10243">
                                            <p:txEl>
                                              <p:pRg st="1" end="1"/>
                                            </p:txEl>
                                          </p:spTgt>
                                        </p:tgtEl>
                                        <p:attrNameLst>
                                          <p:attrName>ppt_c</p:attrName>
                                        </p:attrNameLst>
                                      </p:cBhvr>
                                      <p:to>
                                        <a:schemeClr val="folHlink"/>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10243">
                                            <p:txEl>
                                              <p:pRg st="2" end="2"/>
                                            </p:txEl>
                                          </p:spTgt>
                                        </p:tgtEl>
                                        <p:attrNameLst>
                                          <p:attrName>style.visibility</p:attrName>
                                        </p:attrNameLst>
                                      </p:cBhvr>
                                      <p:to>
                                        <p:strVal val="visible"/>
                                      </p:to>
                                    </p:set>
                                    <p:anim to="" calcmode="lin" valueType="num">
                                      <p:cBhvr>
                                        <p:cTn id="23" dur="1" fill="hold"/>
                                        <p:tgtEl>
                                          <p:spTgt spid="10243">
                                            <p:txEl>
                                              <p:pRg st="2" end="2"/>
                                            </p:txEl>
                                          </p:spTgt>
                                        </p:tgtEl>
                                        <p:attrNameLst>
                                          <p:attrName/>
                                        </p:attrNameLst>
                                      </p:cBhvr>
                                    </p:anim>
                                  </p:childTnLst>
                                  <p:subTnLst>
                                    <p:animClr clrSpc="rgb" dir="cw">
                                      <p:cBhvr override="childStyle">
                                        <p:cTn dur="1" fill="hold" display="0" masterRel="nextClick" afterEffect="1"/>
                                        <p:tgtEl>
                                          <p:spTgt spid="10243">
                                            <p:txEl>
                                              <p:pRg st="2" end="2"/>
                                            </p:txEl>
                                          </p:spTgt>
                                        </p:tgtEl>
                                        <p:attrNameLst>
                                          <p:attrName>ppt_c</p:attrName>
                                        </p:attrNameLst>
                                      </p:cBhvr>
                                      <p:to>
                                        <a:schemeClr val="folHlink"/>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10243">
                                            <p:txEl>
                                              <p:pRg st="3" end="3"/>
                                            </p:txEl>
                                          </p:spTgt>
                                        </p:tgtEl>
                                        <p:attrNameLst>
                                          <p:attrName>style.visibility</p:attrName>
                                        </p:attrNameLst>
                                      </p:cBhvr>
                                      <p:to>
                                        <p:strVal val="visible"/>
                                      </p:to>
                                    </p:set>
                                    <p:anim to="" calcmode="lin" valueType="num">
                                      <p:cBhvr>
                                        <p:cTn id="28" dur="1" fill="hold"/>
                                        <p:tgtEl>
                                          <p:spTgt spid="10243">
                                            <p:txEl>
                                              <p:pRg st="3" end="3"/>
                                            </p:txEl>
                                          </p:spTgt>
                                        </p:tgtEl>
                                        <p:attrNameLst>
                                          <p:attrName/>
                                        </p:attrNameLst>
                                      </p:cBhvr>
                                    </p:anim>
                                  </p:childTnLst>
                                  <p:subTnLst>
                                    <p:animClr clrSpc="rgb" dir="cw">
                                      <p:cBhvr override="childStyle">
                                        <p:cTn dur="1" fill="hold" display="0" masterRel="nextClick" afterEffect="1"/>
                                        <p:tgtEl>
                                          <p:spTgt spid="10243">
                                            <p:txEl>
                                              <p:pRg st="3" end="3"/>
                                            </p:txEl>
                                          </p:spTgt>
                                        </p:tgtEl>
                                        <p:attrNameLst>
                                          <p:attrName>ppt_c</p:attrName>
                                        </p:attrNameLst>
                                      </p:cBhvr>
                                      <p:to>
                                        <a:schemeClr val="folHlink"/>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10243">
                                            <p:txEl>
                                              <p:pRg st="4" end="4"/>
                                            </p:txEl>
                                          </p:spTgt>
                                        </p:tgtEl>
                                        <p:attrNameLst>
                                          <p:attrName>style.visibility</p:attrName>
                                        </p:attrNameLst>
                                      </p:cBhvr>
                                      <p:to>
                                        <p:strVal val="visible"/>
                                      </p:to>
                                    </p:set>
                                    <p:anim to="" calcmode="lin" valueType="num">
                                      <p:cBhvr>
                                        <p:cTn id="33" dur="1" fill="hold"/>
                                        <p:tgtEl>
                                          <p:spTgt spid="10243">
                                            <p:txEl>
                                              <p:pRg st="4" end="4"/>
                                            </p:txEl>
                                          </p:spTgt>
                                        </p:tgtEl>
                                        <p:attrNameLst>
                                          <p:attrName/>
                                        </p:attrNameLst>
                                      </p:cBhvr>
                                    </p:anim>
                                  </p:childTnLst>
                                  <p:subTnLst>
                                    <p:animClr clrSpc="rgb" dir="cw">
                                      <p:cBhvr override="childStyle">
                                        <p:cTn dur="1" fill="hold" display="0" masterRel="nextClick" afterEffect="1"/>
                                        <p:tgtEl>
                                          <p:spTgt spid="10243">
                                            <p:txEl>
                                              <p:pRg st="4" end="4"/>
                                            </p:txEl>
                                          </p:spTgt>
                                        </p:tgtEl>
                                        <p:attrNameLst>
                                          <p:attrName>ppt_c</p:attrName>
                                        </p:attrNameLst>
                                      </p:cBhvr>
                                      <p:to>
                                        <a:schemeClr val="folHlink"/>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24" presetClass="entr" presetSubtype="0" fill="hold" grpId="0" nodeType="clickEffect">
                                  <p:stCondLst>
                                    <p:cond delay="0"/>
                                  </p:stCondLst>
                                  <p:childTnLst>
                                    <p:set>
                                      <p:cBhvr>
                                        <p:cTn id="37" dur="1" fill="hold">
                                          <p:stCondLst>
                                            <p:cond delay="499"/>
                                          </p:stCondLst>
                                        </p:cTn>
                                        <p:tgtEl>
                                          <p:spTgt spid="10243">
                                            <p:txEl>
                                              <p:pRg st="5" end="5"/>
                                            </p:txEl>
                                          </p:spTgt>
                                        </p:tgtEl>
                                        <p:attrNameLst>
                                          <p:attrName>style.visibility</p:attrName>
                                        </p:attrNameLst>
                                      </p:cBhvr>
                                      <p:to>
                                        <p:strVal val="visible"/>
                                      </p:to>
                                    </p:set>
                                    <p:anim to="" calcmode="lin" valueType="num">
                                      <p:cBhvr>
                                        <p:cTn id="38" dur="1" fill="hold"/>
                                        <p:tgtEl>
                                          <p:spTgt spid="10243">
                                            <p:txEl>
                                              <p:pRg st="5" end="5"/>
                                            </p:txEl>
                                          </p:spTgt>
                                        </p:tgtEl>
                                        <p:attrNameLst>
                                          <p:attrName/>
                                        </p:attrNameLst>
                                      </p:cBhvr>
                                    </p:anim>
                                  </p:childTnLst>
                                  <p:subTnLst>
                                    <p:animClr clrSpc="rgb" dir="cw">
                                      <p:cBhvr override="childStyle">
                                        <p:cTn dur="1" fill="hold" display="0" masterRel="nextClick" afterEffect="1"/>
                                        <p:tgtEl>
                                          <p:spTgt spid="10243">
                                            <p:txEl>
                                              <p:pRg st="5" end="5"/>
                                            </p:txEl>
                                          </p:spTgt>
                                        </p:tgtEl>
                                        <p:attrNameLst>
                                          <p:attrName>ppt_c</p:attrName>
                                        </p:attrNameLst>
                                      </p:cBhvr>
                                      <p:to>
                                        <a:schemeClr val="folHlink"/>
                                      </p:to>
                                    </p:animClr>
                                  </p:subTnLst>
                                </p:cTn>
                              </p:par>
                            </p:childTnLst>
                          </p:cTn>
                        </p:par>
                      </p:childTnLst>
                    </p:cTn>
                  </p:par>
                  <p:par>
                    <p:cTn id="39" fill="hold" nodeType="clickPar">
                      <p:stCondLst>
                        <p:cond delay="indefinite"/>
                      </p:stCondLst>
                      <p:childTnLst>
                        <p:par>
                          <p:cTn id="40" fill="hold" nodeType="withGroup">
                            <p:stCondLst>
                              <p:cond delay="0"/>
                            </p:stCondLst>
                            <p:childTnLst>
                              <p:par>
                                <p:cTn id="41" presetID="24" presetClass="entr" presetSubtype="0" fill="hold" grpId="0" nodeType="clickEffect">
                                  <p:stCondLst>
                                    <p:cond delay="0"/>
                                  </p:stCondLst>
                                  <p:childTnLst>
                                    <p:set>
                                      <p:cBhvr>
                                        <p:cTn id="42" dur="1" fill="hold">
                                          <p:stCondLst>
                                            <p:cond delay="499"/>
                                          </p:stCondLst>
                                        </p:cTn>
                                        <p:tgtEl>
                                          <p:spTgt spid="10243">
                                            <p:txEl>
                                              <p:pRg st="6" end="6"/>
                                            </p:txEl>
                                          </p:spTgt>
                                        </p:tgtEl>
                                        <p:attrNameLst>
                                          <p:attrName>style.visibility</p:attrName>
                                        </p:attrNameLst>
                                      </p:cBhvr>
                                      <p:to>
                                        <p:strVal val="visible"/>
                                      </p:to>
                                    </p:set>
                                    <p:anim to="" calcmode="lin" valueType="num">
                                      <p:cBhvr>
                                        <p:cTn id="43" dur="1" fill="hold"/>
                                        <p:tgtEl>
                                          <p:spTgt spid="10243">
                                            <p:txEl>
                                              <p:pRg st="6" end="6"/>
                                            </p:txEl>
                                          </p:spTgt>
                                        </p:tgtEl>
                                        <p:attrNameLst>
                                          <p:attrName/>
                                        </p:attrNameLst>
                                      </p:cBhvr>
                                    </p:anim>
                                  </p:childTnLst>
                                  <p:subTnLst>
                                    <p:animClr clrSpc="rgb" dir="cw">
                                      <p:cBhvr override="childStyle">
                                        <p:cTn dur="1" fill="hold" display="0" masterRel="nextClick" afterEffect="1"/>
                                        <p:tgtEl>
                                          <p:spTgt spid="10243">
                                            <p:txEl>
                                              <p:pRg st="6" end="6"/>
                                            </p:txEl>
                                          </p:spTgt>
                                        </p:tgtEl>
                                        <p:attrNameLst>
                                          <p:attrName>ppt_c</p:attrName>
                                        </p:attrNameLst>
                                      </p:cBhvr>
                                      <p:to>
                                        <a:schemeClr val="folHlink"/>
                                      </p:to>
                                    </p:animClr>
                                  </p:subTnLst>
                                </p:cTn>
                              </p:par>
                            </p:childTnLst>
                          </p:cTn>
                        </p:par>
                      </p:childTnLst>
                    </p:cTn>
                  </p:par>
                  <p:par>
                    <p:cTn id="44" fill="hold" nodeType="clickPar">
                      <p:stCondLst>
                        <p:cond delay="indefinite"/>
                      </p:stCondLst>
                      <p:childTnLst>
                        <p:par>
                          <p:cTn id="45" fill="hold" nodeType="withGroup">
                            <p:stCondLst>
                              <p:cond delay="0"/>
                            </p:stCondLst>
                            <p:childTnLst>
                              <p:par>
                                <p:cTn id="46" presetID="24" presetClass="entr" presetSubtype="0" fill="hold" grpId="0" nodeType="clickEffect">
                                  <p:stCondLst>
                                    <p:cond delay="0"/>
                                  </p:stCondLst>
                                  <p:childTnLst>
                                    <p:set>
                                      <p:cBhvr>
                                        <p:cTn id="47" dur="1" fill="hold">
                                          <p:stCondLst>
                                            <p:cond delay="499"/>
                                          </p:stCondLst>
                                        </p:cTn>
                                        <p:tgtEl>
                                          <p:spTgt spid="10243">
                                            <p:txEl>
                                              <p:pRg st="7" end="7"/>
                                            </p:txEl>
                                          </p:spTgt>
                                        </p:tgtEl>
                                        <p:attrNameLst>
                                          <p:attrName>style.visibility</p:attrName>
                                        </p:attrNameLst>
                                      </p:cBhvr>
                                      <p:to>
                                        <p:strVal val="visible"/>
                                      </p:to>
                                    </p:set>
                                    <p:anim to="" calcmode="lin" valueType="num">
                                      <p:cBhvr>
                                        <p:cTn id="48" dur="1" fill="hold"/>
                                        <p:tgtEl>
                                          <p:spTgt spid="10243">
                                            <p:txEl>
                                              <p:pRg st="7" end="7"/>
                                            </p:txEl>
                                          </p:spTgt>
                                        </p:tgtEl>
                                        <p:attrNameLst>
                                          <p:attrName/>
                                        </p:attrNameLst>
                                      </p:cBhvr>
                                    </p:anim>
                                  </p:childTnLst>
                                  <p:subTnLst>
                                    <p:animClr clrSpc="rgb" dir="cw">
                                      <p:cBhvr override="childStyle">
                                        <p:cTn dur="1" fill="hold" display="0" masterRel="nextClick" afterEffect="1"/>
                                        <p:tgtEl>
                                          <p:spTgt spid="10243">
                                            <p:txEl>
                                              <p:pRg st="7" end="7"/>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autoUpdateAnimBg="0"/>
      <p:bldP spid="10243" grpId="0" build="p" bldLvl="3"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1F18D67E-55C5-4B7F-9239-2AB0A2C5E5A1}"/>
              </a:ext>
            </a:extLst>
          </p:cNvPr>
          <p:cNvSpPr>
            <a:spLocks noGrp="1" noRot="1" noChangeArrowheads="1"/>
          </p:cNvSpPr>
          <p:nvPr>
            <p:ph type="title"/>
          </p:nvPr>
        </p:nvSpPr>
        <p:spPr>
          <a:xfrm>
            <a:off x="2058989" y="531813"/>
            <a:ext cx="8224837" cy="1143000"/>
          </a:xfrm>
        </p:spPr>
        <p:txBody>
          <a:bodyPr/>
          <a:lstStyle/>
          <a:p>
            <a:r>
              <a:rPr lang="en-US" altLang="en-US" sz="2000" b="0" i="1"/>
              <a:t>Dealing with</a:t>
            </a:r>
            <a:br>
              <a:rPr lang="en-US" altLang="en-US" sz="2000" b="0" i="1"/>
            </a:br>
            <a:r>
              <a:rPr lang="en-US" altLang="en-US" sz="4000" b="0" i="1"/>
              <a:t>The American Dream</a:t>
            </a:r>
          </a:p>
        </p:txBody>
      </p:sp>
      <p:sp>
        <p:nvSpPr>
          <p:cNvPr id="32771" name="Rectangle 3">
            <a:extLst>
              <a:ext uri="{FF2B5EF4-FFF2-40B4-BE49-F238E27FC236}">
                <a16:creationId xmlns:a16="http://schemas.microsoft.com/office/drawing/2014/main" id="{066A5652-7BC1-48EA-9EF2-467D83BFE3CE}"/>
              </a:ext>
            </a:extLst>
          </p:cNvPr>
          <p:cNvSpPr>
            <a:spLocks noGrp="1" noRot="1" noChangeArrowheads="1"/>
          </p:cNvSpPr>
          <p:nvPr>
            <p:ph idx="1"/>
          </p:nvPr>
        </p:nvSpPr>
        <p:spPr>
          <a:xfrm>
            <a:off x="1981200" y="1676401"/>
            <a:ext cx="8229600" cy="4530725"/>
          </a:xfrm>
        </p:spPr>
        <p:txBody>
          <a:bodyPr/>
          <a:lstStyle/>
          <a:p>
            <a:r>
              <a:rPr lang="en-US" altLang="en-US" b="1" dirty="0"/>
              <a:t>Understand the Stronghold</a:t>
            </a:r>
          </a:p>
          <a:p>
            <a:pPr lvl="1">
              <a:spcBef>
                <a:spcPct val="0"/>
              </a:spcBef>
              <a:spcAft>
                <a:spcPct val="50000"/>
              </a:spcAft>
            </a:pPr>
            <a:r>
              <a:rPr lang="en-US" altLang="en-US" i="1" dirty="0"/>
              <a:t>Making the Dream Lord</a:t>
            </a:r>
          </a:p>
          <a:p>
            <a:r>
              <a:rPr lang="en-US" altLang="en-US" b="1" dirty="0"/>
              <a:t>What does Scripture say?</a:t>
            </a:r>
          </a:p>
          <a:p>
            <a:pPr lvl="1"/>
            <a:r>
              <a:rPr lang="en-US" altLang="en-US" i="1" dirty="0"/>
              <a:t>1 Corinthians 8:6</a:t>
            </a:r>
          </a:p>
          <a:p>
            <a:pPr lvl="1">
              <a:spcBef>
                <a:spcPct val="0"/>
              </a:spcBef>
              <a:spcAft>
                <a:spcPct val="50000"/>
              </a:spcAft>
            </a:pPr>
            <a:r>
              <a:rPr lang="en-US" altLang="en-US" i="1" dirty="0"/>
              <a:t>Philippians 2:9-11</a:t>
            </a:r>
          </a:p>
          <a:p>
            <a:r>
              <a:rPr lang="en-US" altLang="en-US" b="1" dirty="0"/>
              <a:t>Principle</a:t>
            </a:r>
          </a:p>
          <a:p>
            <a:pPr lvl="1"/>
            <a:r>
              <a:rPr lang="en-US" altLang="en-US" b="1" i="1" dirty="0">
                <a:solidFill>
                  <a:srgbClr val="66FF66"/>
                </a:solidFill>
              </a:rPr>
              <a:t>Jesus Christ alone is Lord!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694C1E6-93AF-4C9C-A490-5396DE8C77E6}"/>
              </a:ext>
            </a:extLst>
          </p:cNvPr>
          <p:cNvSpPr>
            <a:spLocks noGrp="1" noRot="1" noChangeArrowheads="1"/>
          </p:cNvSpPr>
          <p:nvPr>
            <p:ph type="title"/>
          </p:nvPr>
        </p:nvSpPr>
        <p:spPr>
          <a:noFill/>
          <a:ln/>
        </p:spPr>
        <p:txBody>
          <a:bodyPr vert="horz" wrap="square" lIns="92075" tIns="46038" rIns="92075" bIns="46038" numCol="1" anchor="b" anchorCtr="0" compatLnSpc="1">
            <a:prstTxWarp prst="textNoShape">
              <a:avLst/>
            </a:prstTxWarp>
          </a:bodyPr>
          <a:lstStyle/>
          <a:p>
            <a:pPr algn="ctr"/>
            <a:r>
              <a:rPr lang="en-US" altLang="en-US" b="0" i="1"/>
              <a:t>CULTURE OVER CHRIST</a:t>
            </a:r>
          </a:p>
        </p:txBody>
      </p:sp>
      <p:sp>
        <p:nvSpPr>
          <p:cNvPr id="11267" name="Rectangle 3">
            <a:extLst>
              <a:ext uri="{FF2B5EF4-FFF2-40B4-BE49-F238E27FC236}">
                <a16:creationId xmlns:a16="http://schemas.microsoft.com/office/drawing/2014/main" id="{35B897AA-CE1F-42A0-9DFE-B9B381AEDFB7}"/>
              </a:ext>
            </a:extLst>
          </p:cNvPr>
          <p:cNvSpPr>
            <a:spLocks noGrp="1" noRot="1" noChangeArrowheads="1"/>
          </p:cNvSpPr>
          <p:nvPr>
            <p:ph idx="1"/>
          </p:nvPr>
        </p:nvSpPr>
        <p:spPr>
          <a:xfrm>
            <a:off x="2362200" y="1905000"/>
            <a:ext cx="8007350" cy="4495800"/>
          </a:xfrm>
          <a:noFill/>
          <a:ln/>
        </p:spPr>
        <p:txBody>
          <a:bodyPr vert="horz" wrap="square" lIns="92075" tIns="46038" rIns="92075" bIns="46038" numCol="1" anchor="t" anchorCtr="0" compatLnSpc="1">
            <a:prstTxWarp prst="textNoShape">
              <a:avLst/>
            </a:prstTxWarp>
          </a:bodyPr>
          <a:lstStyle/>
          <a:p>
            <a:pPr>
              <a:lnSpc>
                <a:spcPct val="110000"/>
              </a:lnSpc>
            </a:pPr>
            <a:r>
              <a:rPr lang="en-US" altLang="en-US" i="1"/>
              <a:t>One’s Culture Dictates His/Her Actions</a:t>
            </a:r>
          </a:p>
          <a:p>
            <a:pPr>
              <a:lnSpc>
                <a:spcPct val="120000"/>
              </a:lnSpc>
            </a:pPr>
            <a:r>
              <a:rPr lang="en-US" altLang="en-US" i="1"/>
              <a:t>Example</a:t>
            </a:r>
          </a:p>
          <a:p>
            <a:pPr lvl="1">
              <a:lnSpc>
                <a:spcPct val="120000"/>
              </a:lnSpc>
            </a:pPr>
            <a:r>
              <a:rPr lang="en-US" altLang="en-US" i="1"/>
              <a:t>It’s a Man Thing</a:t>
            </a:r>
          </a:p>
          <a:p>
            <a:pPr lvl="1">
              <a:lnSpc>
                <a:spcPct val="120000"/>
              </a:lnSpc>
            </a:pPr>
            <a:r>
              <a:rPr lang="en-US" altLang="en-US" i="1"/>
              <a:t>It’s a Black Thing</a:t>
            </a:r>
          </a:p>
          <a:p>
            <a:pPr>
              <a:lnSpc>
                <a:spcPct val="120000"/>
              </a:lnSpc>
            </a:pPr>
            <a:r>
              <a:rPr lang="en-US" altLang="en-US" i="1"/>
              <a:t>The International Aspect of Missions if for the Majority Culture: i.e., White People</a:t>
            </a:r>
          </a:p>
          <a:p>
            <a:pPr>
              <a:lnSpc>
                <a:spcPct val="120000"/>
              </a:lnSpc>
            </a:pPr>
            <a:r>
              <a:rPr lang="en-US" altLang="en-US" i="1"/>
              <a:t>Blacks Don’t Do Foreign Missions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grpId="0" nodeType="clickEffect">
                                  <p:stCondLst>
                                    <p:cond delay="0"/>
                                  </p:stCondLst>
                                  <p:childTnLst>
                                    <p:set>
                                      <p:cBhvr>
                                        <p:cTn id="12" dur="1" fill="hold">
                                          <p:stCondLst>
                                            <p:cond delay="499"/>
                                          </p:stCondLst>
                                        </p:cTn>
                                        <p:tgtEl>
                                          <p:spTgt spid="11267">
                                            <p:txEl>
                                              <p:pRg st="0" end="0"/>
                                            </p:txEl>
                                          </p:spTgt>
                                        </p:tgtEl>
                                        <p:attrNameLst>
                                          <p:attrName>style.visibility</p:attrName>
                                        </p:attrNameLst>
                                      </p:cBhvr>
                                      <p:to>
                                        <p:strVal val="visible"/>
                                      </p:to>
                                    </p:set>
                                    <p:anim to="" calcmode="lin" valueType="num">
                                      <p:cBhvr>
                                        <p:cTn id="13" dur="1" fill="hold"/>
                                        <p:tgtEl>
                                          <p:spTgt spid="11267">
                                            <p:txEl>
                                              <p:pRg st="0" end="0"/>
                                            </p:txEl>
                                          </p:spTgt>
                                        </p:tgtEl>
                                        <p:attrNameLst>
                                          <p:attrName/>
                                        </p:attrNameLst>
                                      </p:cBhvr>
                                    </p:anim>
                                  </p:childTnLst>
                                  <p:subTnLst>
                                    <p:animClr clrSpc="rgb" dir="cw">
                                      <p:cBhvr override="childStyle">
                                        <p:cTn dur="1" fill="hold" display="0" masterRel="nextClick" afterEffect="1"/>
                                        <p:tgtEl>
                                          <p:spTgt spid="11267">
                                            <p:txEl>
                                              <p:pRg st="0" end="0"/>
                                            </p:txEl>
                                          </p:spTgt>
                                        </p:tgtEl>
                                        <p:attrNameLst>
                                          <p:attrName>ppt_c</p:attrName>
                                        </p:attrNameLst>
                                      </p:cBhvr>
                                      <p:to>
                                        <a:schemeClr val="folHlink"/>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24" presetClass="entr" presetSubtype="0" fill="hold" grpId="0" nodeType="clickEffect">
                                  <p:stCondLst>
                                    <p:cond delay="0"/>
                                  </p:stCondLst>
                                  <p:childTnLst>
                                    <p:set>
                                      <p:cBhvr>
                                        <p:cTn id="17" dur="1" fill="hold">
                                          <p:stCondLst>
                                            <p:cond delay="499"/>
                                          </p:stCondLst>
                                        </p:cTn>
                                        <p:tgtEl>
                                          <p:spTgt spid="11267">
                                            <p:txEl>
                                              <p:pRg st="1" end="1"/>
                                            </p:txEl>
                                          </p:spTgt>
                                        </p:tgtEl>
                                        <p:attrNameLst>
                                          <p:attrName>style.visibility</p:attrName>
                                        </p:attrNameLst>
                                      </p:cBhvr>
                                      <p:to>
                                        <p:strVal val="visible"/>
                                      </p:to>
                                    </p:set>
                                    <p:anim to="" calcmode="lin" valueType="num">
                                      <p:cBhvr>
                                        <p:cTn id="18" dur="1" fill="hold"/>
                                        <p:tgtEl>
                                          <p:spTgt spid="11267">
                                            <p:txEl>
                                              <p:pRg st="1" end="1"/>
                                            </p:txEl>
                                          </p:spTgt>
                                        </p:tgtEl>
                                        <p:attrNameLst>
                                          <p:attrName/>
                                        </p:attrNameLst>
                                      </p:cBhvr>
                                    </p:anim>
                                  </p:childTnLst>
                                  <p:subTnLst>
                                    <p:animClr clrSpc="rgb" dir="cw">
                                      <p:cBhvr override="childStyle">
                                        <p:cTn dur="1" fill="hold" display="0" masterRel="nextClick" afterEffect="1"/>
                                        <p:tgtEl>
                                          <p:spTgt spid="11267">
                                            <p:txEl>
                                              <p:pRg st="1" end="1"/>
                                            </p:txEl>
                                          </p:spTgt>
                                        </p:tgtEl>
                                        <p:attrNameLst>
                                          <p:attrName>ppt_c</p:attrName>
                                        </p:attrNameLst>
                                      </p:cBhvr>
                                      <p:to>
                                        <a:schemeClr val="folHlink"/>
                                      </p:to>
                                    </p:animClr>
                                  </p:subTnLst>
                                </p:cTn>
                              </p:par>
                            </p:childTnLst>
                          </p:cTn>
                        </p:par>
                      </p:childTnLst>
                    </p:cTn>
                  </p:par>
                  <p:par>
                    <p:cTn id="19" fill="hold" nodeType="clickPar">
                      <p:stCondLst>
                        <p:cond delay="indefinite"/>
                      </p:stCondLst>
                      <p:childTnLst>
                        <p:par>
                          <p:cTn id="20" fill="hold" nodeType="withGroup">
                            <p:stCondLst>
                              <p:cond delay="0"/>
                            </p:stCondLst>
                            <p:childTnLst>
                              <p:par>
                                <p:cTn id="21" presetID="24" presetClass="entr" presetSubtype="0" fill="hold" grpId="0" nodeType="clickEffect">
                                  <p:stCondLst>
                                    <p:cond delay="0"/>
                                  </p:stCondLst>
                                  <p:childTnLst>
                                    <p:set>
                                      <p:cBhvr>
                                        <p:cTn id="22" dur="1" fill="hold">
                                          <p:stCondLst>
                                            <p:cond delay="499"/>
                                          </p:stCondLst>
                                        </p:cTn>
                                        <p:tgtEl>
                                          <p:spTgt spid="11267">
                                            <p:txEl>
                                              <p:pRg st="2" end="2"/>
                                            </p:txEl>
                                          </p:spTgt>
                                        </p:tgtEl>
                                        <p:attrNameLst>
                                          <p:attrName>style.visibility</p:attrName>
                                        </p:attrNameLst>
                                      </p:cBhvr>
                                      <p:to>
                                        <p:strVal val="visible"/>
                                      </p:to>
                                    </p:set>
                                    <p:anim to="" calcmode="lin" valueType="num">
                                      <p:cBhvr>
                                        <p:cTn id="23" dur="1" fill="hold"/>
                                        <p:tgtEl>
                                          <p:spTgt spid="11267">
                                            <p:txEl>
                                              <p:pRg st="2" end="2"/>
                                            </p:txEl>
                                          </p:spTgt>
                                        </p:tgtEl>
                                        <p:attrNameLst>
                                          <p:attrName/>
                                        </p:attrNameLst>
                                      </p:cBhvr>
                                    </p:anim>
                                  </p:childTnLst>
                                  <p:subTnLst>
                                    <p:animClr clrSpc="rgb" dir="cw">
                                      <p:cBhvr override="childStyle">
                                        <p:cTn dur="1" fill="hold" display="0" masterRel="nextClick" afterEffect="1"/>
                                        <p:tgtEl>
                                          <p:spTgt spid="11267">
                                            <p:txEl>
                                              <p:pRg st="2" end="2"/>
                                            </p:txEl>
                                          </p:spTgt>
                                        </p:tgtEl>
                                        <p:attrNameLst>
                                          <p:attrName>ppt_c</p:attrName>
                                        </p:attrNameLst>
                                      </p:cBhvr>
                                      <p:to>
                                        <a:schemeClr val="folHlink"/>
                                      </p:to>
                                    </p:animClr>
                                  </p:sub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grpId="0" nodeType="clickEffect">
                                  <p:stCondLst>
                                    <p:cond delay="0"/>
                                  </p:stCondLst>
                                  <p:childTnLst>
                                    <p:set>
                                      <p:cBhvr>
                                        <p:cTn id="27" dur="1" fill="hold">
                                          <p:stCondLst>
                                            <p:cond delay="499"/>
                                          </p:stCondLst>
                                        </p:cTn>
                                        <p:tgtEl>
                                          <p:spTgt spid="11267">
                                            <p:txEl>
                                              <p:pRg st="3" end="3"/>
                                            </p:txEl>
                                          </p:spTgt>
                                        </p:tgtEl>
                                        <p:attrNameLst>
                                          <p:attrName>style.visibility</p:attrName>
                                        </p:attrNameLst>
                                      </p:cBhvr>
                                      <p:to>
                                        <p:strVal val="visible"/>
                                      </p:to>
                                    </p:set>
                                    <p:anim to="" calcmode="lin" valueType="num">
                                      <p:cBhvr>
                                        <p:cTn id="28" dur="1" fill="hold"/>
                                        <p:tgtEl>
                                          <p:spTgt spid="11267">
                                            <p:txEl>
                                              <p:pRg st="3" end="3"/>
                                            </p:txEl>
                                          </p:spTgt>
                                        </p:tgtEl>
                                        <p:attrNameLst>
                                          <p:attrName/>
                                        </p:attrNameLst>
                                      </p:cBhvr>
                                    </p:anim>
                                  </p:childTnLst>
                                  <p:subTnLst>
                                    <p:animClr clrSpc="rgb" dir="cw">
                                      <p:cBhvr override="childStyle">
                                        <p:cTn dur="1" fill="hold" display="0" masterRel="nextClick" afterEffect="1"/>
                                        <p:tgtEl>
                                          <p:spTgt spid="11267">
                                            <p:txEl>
                                              <p:pRg st="3" end="3"/>
                                            </p:txEl>
                                          </p:spTgt>
                                        </p:tgtEl>
                                        <p:attrNameLst>
                                          <p:attrName>ppt_c</p:attrName>
                                        </p:attrNameLst>
                                      </p:cBhvr>
                                      <p:to>
                                        <a:schemeClr val="folHlink"/>
                                      </p:to>
                                    </p:animClr>
                                  </p:subTnLst>
                                </p:cTn>
                              </p:par>
                            </p:childTnLst>
                          </p:cTn>
                        </p:par>
                      </p:childTnLst>
                    </p:cTn>
                  </p:par>
                  <p:par>
                    <p:cTn id="29" fill="hold" nodeType="clickPar">
                      <p:stCondLst>
                        <p:cond delay="indefinite"/>
                      </p:stCondLst>
                      <p:childTnLst>
                        <p:par>
                          <p:cTn id="30" fill="hold" nodeType="withGroup">
                            <p:stCondLst>
                              <p:cond delay="0"/>
                            </p:stCondLst>
                            <p:childTnLst>
                              <p:par>
                                <p:cTn id="31" presetID="24" presetClass="entr" presetSubtype="0" fill="hold" grpId="0" nodeType="clickEffect">
                                  <p:stCondLst>
                                    <p:cond delay="0"/>
                                  </p:stCondLst>
                                  <p:childTnLst>
                                    <p:set>
                                      <p:cBhvr>
                                        <p:cTn id="32" dur="1" fill="hold">
                                          <p:stCondLst>
                                            <p:cond delay="499"/>
                                          </p:stCondLst>
                                        </p:cTn>
                                        <p:tgtEl>
                                          <p:spTgt spid="11267">
                                            <p:txEl>
                                              <p:pRg st="4" end="4"/>
                                            </p:txEl>
                                          </p:spTgt>
                                        </p:tgtEl>
                                        <p:attrNameLst>
                                          <p:attrName>style.visibility</p:attrName>
                                        </p:attrNameLst>
                                      </p:cBhvr>
                                      <p:to>
                                        <p:strVal val="visible"/>
                                      </p:to>
                                    </p:set>
                                    <p:anim to="" calcmode="lin" valueType="num">
                                      <p:cBhvr>
                                        <p:cTn id="33" dur="1" fill="hold"/>
                                        <p:tgtEl>
                                          <p:spTgt spid="11267">
                                            <p:txEl>
                                              <p:pRg st="4" end="4"/>
                                            </p:txEl>
                                          </p:spTgt>
                                        </p:tgtEl>
                                        <p:attrNameLst>
                                          <p:attrName/>
                                        </p:attrNameLst>
                                      </p:cBhvr>
                                    </p:anim>
                                  </p:childTnLst>
                                  <p:subTnLst>
                                    <p:animClr clrSpc="rgb" dir="cw">
                                      <p:cBhvr override="childStyle">
                                        <p:cTn dur="1" fill="hold" display="0" masterRel="nextClick" afterEffect="1"/>
                                        <p:tgtEl>
                                          <p:spTgt spid="11267">
                                            <p:txEl>
                                              <p:pRg st="4" end="4"/>
                                            </p:txEl>
                                          </p:spTgt>
                                        </p:tgtEl>
                                        <p:attrNameLst>
                                          <p:attrName>ppt_c</p:attrName>
                                        </p:attrNameLst>
                                      </p:cBhvr>
                                      <p:to>
                                        <a:schemeClr val="folHlink"/>
                                      </p:to>
                                    </p:animClr>
                                  </p:subTnLst>
                                </p:cTn>
                              </p:par>
                            </p:childTnLst>
                          </p:cTn>
                        </p:par>
                      </p:childTnLst>
                    </p:cTn>
                  </p:par>
                  <p:par>
                    <p:cTn id="34" fill="hold" nodeType="clickPar">
                      <p:stCondLst>
                        <p:cond delay="indefinite"/>
                      </p:stCondLst>
                      <p:childTnLst>
                        <p:par>
                          <p:cTn id="35" fill="hold" nodeType="withGroup">
                            <p:stCondLst>
                              <p:cond delay="0"/>
                            </p:stCondLst>
                            <p:childTnLst>
                              <p:par>
                                <p:cTn id="36" presetID="24" presetClass="entr" presetSubtype="0" fill="hold" grpId="0" nodeType="clickEffect">
                                  <p:stCondLst>
                                    <p:cond delay="0"/>
                                  </p:stCondLst>
                                  <p:childTnLst>
                                    <p:set>
                                      <p:cBhvr>
                                        <p:cTn id="37" dur="1" fill="hold">
                                          <p:stCondLst>
                                            <p:cond delay="499"/>
                                          </p:stCondLst>
                                        </p:cTn>
                                        <p:tgtEl>
                                          <p:spTgt spid="11267">
                                            <p:txEl>
                                              <p:pRg st="5" end="5"/>
                                            </p:txEl>
                                          </p:spTgt>
                                        </p:tgtEl>
                                        <p:attrNameLst>
                                          <p:attrName>style.visibility</p:attrName>
                                        </p:attrNameLst>
                                      </p:cBhvr>
                                      <p:to>
                                        <p:strVal val="visible"/>
                                      </p:to>
                                    </p:set>
                                    <p:anim to="" calcmode="lin" valueType="num">
                                      <p:cBhvr>
                                        <p:cTn id="38" dur="1" fill="hold"/>
                                        <p:tgtEl>
                                          <p:spTgt spid="11267">
                                            <p:txEl>
                                              <p:pRg st="5" end="5"/>
                                            </p:txEl>
                                          </p:spTgt>
                                        </p:tgtEl>
                                        <p:attrNameLst>
                                          <p:attrName/>
                                        </p:attrNameLst>
                                      </p:cBhvr>
                                    </p:anim>
                                  </p:childTnLst>
                                  <p:subTnLst>
                                    <p:animClr clrSpc="rgb" dir="cw">
                                      <p:cBhvr override="childStyle">
                                        <p:cTn dur="1" fill="hold" display="0" masterRel="nextClick" afterEffect="1"/>
                                        <p:tgtEl>
                                          <p:spTgt spid="11267">
                                            <p:txEl>
                                              <p:pRg st="5" end="5"/>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nimBg="1" autoUpdateAnimBg="0"/>
      <p:bldP spid="11267" grpId="0" build="p" bldLvl="3"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7F22B17F-A2B1-4098-8A91-E15AAAD7C98F}"/>
              </a:ext>
            </a:extLst>
          </p:cNvPr>
          <p:cNvSpPr>
            <a:spLocks noGrp="1" noRot="1" noChangeArrowheads="1"/>
          </p:cNvSpPr>
          <p:nvPr>
            <p:ph type="title"/>
          </p:nvPr>
        </p:nvSpPr>
        <p:spPr/>
        <p:txBody>
          <a:bodyPr/>
          <a:lstStyle/>
          <a:p>
            <a:r>
              <a:rPr lang="en-US" altLang="en-US" sz="2000" b="0" i="1"/>
              <a:t>Dealing with </a:t>
            </a:r>
            <a:br>
              <a:rPr lang="en-US" altLang="en-US" sz="2000" b="0" i="1"/>
            </a:br>
            <a:r>
              <a:rPr lang="en-US" altLang="en-US" sz="4000" b="0" i="1"/>
              <a:t>CULTURE</a:t>
            </a:r>
          </a:p>
        </p:txBody>
      </p:sp>
      <p:sp>
        <p:nvSpPr>
          <p:cNvPr id="33795" name="Rectangle 3">
            <a:extLst>
              <a:ext uri="{FF2B5EF4-FFF2-40B4-BE49-F238E27FC236}">
                <a16:creationId xmlns:a16="http://schemas.microsoft.com/office/drawing/2014/main" id="{C19CD009-F2C0-460E-9A19-05D3B6BFC513}"/>
              </a:ext>
            </a:extLst>
          </p:cNvPr>
          <p:cNvSpPr>
            <a:spLocks noGrp="1" noRot="1" noChangeArrowheads="1"/>
          </p:cNvSpPr>
          <p:nvPr>
            <p:ph idx="1"/>
          </p:nvPr>
        </p:nvSpPr>
        <p:spPr/>
        <p:txBody>
          <a:bodyPr/>
          <a:lstStyle/>
          <a:p>
            <a:r>
              <a:rPr lang="en-US" altLang="en-US" b="1"/>
              <a:t>Understand the</a:t>
            </a:r>
            <a:r>
              <a:rPr lang="en-US" altLang="en-US" b="1" i="1"/>
              <a:t> STRONGHOLD</a:t>
            </a:r>
          </a:p>
          <a:p>
            <a:pPr lvl="1">
              <a:spcBef>
                <a:spcPct val="0"/>
              </a:spcBef>
              <a:spcAft>
                <a:spcPct val="50000"/>
              </a:spcAft>
            </a:pPr>
            <a:r>
              <a:rPr lang="en-US" altLang="en-US" i="1"/>
              <a:t>Culture Placed Over Christ</a:t>
            </a:r>
          </a:p>
          <a:p>
            <a:r>
              <a:rPr lang="en-US" altLang="en-US" b="1"/>
              <a:t>What does Scripture say?</a:t>
            </a:r>
          </a:p>
          <a:p>
            <a:pPr lvl="1">
              <a:spcBef>
                <a:spcPct val="0"/>
              </a:spcBef>
              <a:spcAft>
                <a:spcPct val="50000"/>
              </a:spcAft>
            </a:pPr>
            <a:r>
              <a:rPr lang="en-US" altLang="en-US" i="1"/>
              <a:t>Luke 6:1-11</a:t>
            </a:r>
          </a:p>
          <a:p>
            <a:r>
              <a:rPr lang="en-US" altLang="en-US" b="1"/>
              <a:t>Principle</a:t>
            </a:r>
          </a:p>
          <a:p>
            <a:pPr lvl="1">
              <a:spcBef>
                <a:spcPct val="0"/>
              </a:spcBef>
              <a:spcAft>
                <a:spcPct val="50000"/>
              </a:spcAft>
            </a:pPr>
            <a:r>
              <a:rPr lang="en-US" altLang="en-US" b="1" i="1">
                <a:solidFill>
                  <a:srgbClr val="66FF66"/>
                </a:solidFill>
              </a:rPr>
              <a:t>Christ must be placed over Culture</a:t>
            </a:r>
            <a:endParaRPr lang="en-US" altLang="en-US" sz="2400" b="1" i="1">
              <a:solidFill>
                <a:srgbClr val="66FF66"/>
              </a:solidFill>
              <a:effectLst/>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TM04033937[[fn=Vapor Trail]]</Template>
  <TotalTime>1734</TotalTime>
  <Words>2173</Words>
  <Application>Microsoft Office PowerPoint</Application>
  <PresentationFormat>Widescreen</PresentationFormat>
  <Paragraphs>256</Paragraphs>
  <Slides>26</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Century Gothic</vt:lpstr>
      <vt:lpstr>Wingdings</vt:lpstr>
      <vt:lpstr>Vapor Trail</vt:lpstr>
      <vt:lpstr>Strongholds</vt:lpstr>
      <vt:lpstr>STRONGHOLD A Definition</vt:lpstr>
      <vt:lpstr>2 Corinthians 10:3-4</vt:lpstr>
      <vt:lpstr>2 Corinthians 10:5-6</vt:lpstr>
      <vt:lpstr>NINE POSSIBLE STRONGHOLDS</vt:lpstr>
      <vt:lpstr>The American Dream</vt:lpstr>
      <vt:lpstr>Dealing with The American Dream</vt:lpstr>
      <vt:lpstr>CULTURE OVER CHRIST</vt:lpstr>
      <vt:lpstr>Dealing with  CULTURE</vt:lpstr>
      <vt:lpstr>ECONOMIC ISSUES</vt:lpstr>
      <vt:lpstr>Dealing with  ECONOMIC ISSUES</vt:lpstr>
      <vt:lpstr>POOR MISSIONS EDUCATION</vt:lpstr>
      <vt:lpstr>Dealing with   POOR MISSIONS EDUCATION</vt:lpstr>
      <vt:lpstr>FAMILY ISSUES</vt:lpstr>
      <vt:lpstr>Dealing with  FAMILY ISSUES</vt:lpstr>
      <vt:lpstr>A SPIRIT OF FEAR</vt:lpstr>
      <vt:lpstr>Dealing with  A SPIRIT OF FEAR</vt:lpstr>
      <vt:lpstr>A FAULTY FOCUS</vt:lpstr>
      <vt:lpstr>Dealing with A FAULTY FOCUS</vt:lpstr>
      <vt:lpstr>A WRONG PERSPECTIVE</vt:lpstr>
      <vt:lpstr>Dealing with A WRONG PERSPECTIVE</vt:lpstr>
      <vt:lpstr>A LACK OF TRUST</vt:lpstr>
      <vt:lpstr>Dealing with A LACK OF TRUST</vt:lpstr>
      <vt:lpstr>2 Corinthians 4:3-4</vt:lpstr>
      <vt:lpstr>2 Corinthians 4:5-6</vt:lpstr>
      <vt:lpstr>2 Corinthians 4:7</vt:lpstr>
    </vt:vector>
  </TitlesOfParts>
  <Manager>David Cornelius</Manager>
  <Company>International Mission Board, SBC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Nine Factors</dc:title>
  <dc:subject>Under Representation of AFAMs in International Missions</dc:subject>
  <dc:creator>David Cornelius</dc:creator>
  <cp:keywords>African Americans</cp:keywords>
  <cp:lastModifiedBy>Walt Robertson</cp:lastModifiedBy>
  <cp:revision>40</cp:revision>
  <cp:lastPrinted>2000-07-12T14:43:22Z</cp:lastPrinted>
  <dcterms:created xsi:type="dcterms:W3CDTF">1995-06-02T21:43:34Z</dcterms:created>
  <dcterms:modified xsi:type="dcterms:W3CDTF">2021-02-13T16:32:58Z</dcterms:modified>
  <cp:category>Missions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DLC</vt:lpwstr>
  </property>
  <property fmtid="{D5CDD505-2E9C-101B-9397-08002B2CF9AE}" pid="3" name="Client">
    <vt:lpwstr>Participants, New Birth Conf.</vt:lpwstr>
  </property>
  <property fmtid="{D5CDD505-2E9C-101B-9397-08002B2CF9AE}" pid="4" name="Owner">
    <vt:lpwstr>David Cornelius</vt:lpwstr>
  </property>
  <property fmtid="{D5CDD505-2E9C-101B-9397-08002B2CF9AE}" pid="5" name="Date completed">
    <vt:lpwstr>June, 1995</vt:lpwstr>
  </property>
</Properties>
</file>