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648" r:id="rId2"/>
  </p:sldMasterIdLst>
  <p:notesMasterIdLst>
    <p:notesMasterId r:id="rId4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4" d="100"/>
          <a:sy n="94" d="100"/>
        </p:scale>
        <p:origin x="8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C368E-FD13-4ADE-8436-6E837221263C}" type="datetimeFigureOut">
              <a:rPr lang="en-US" smtClean="0"/>
              <a:t>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8C2BC-8EC2-4993-A1BB-C59487A131CF}" type="slidenum">
              <a:rPr lang="en-US" smtClean="0"/>
              <a:t>‹#›</a:t>
            </a:fld>
            <a:endParaRPr lang="en-US"/>
          </a:p>
        </p:txBody>
      </p:sp>
    </p:spTree>
    <p:extLst>
      <p:ext uri="{BB962C8B-B14F-4D97-AF65-F5344CB8AC3E}">
        <p14:creationId xmlns:p14="http://schemas.microsoft.com/office/powerpoint/2010/main" val="3699276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1F39209B-954C-441C-91EB-88EB4F702DE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34C84F7F-A8D5-4D8F-8D54-ECD58A1666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B3C7DA1-1733-401B-AC4E-892A2EB04C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4989843-E548-4F4B-A034-4D097CCC8998}" type="slidenum">
              <a:rPr lang="en-US" altLang="en-US" sz="1300">
                <a:latin typeface="Arial" panose="020B0604020202020204" pitchFamily="34" charset="0"/>
              </a:rPr>
              <a:pPr eaLnBrk="1" hangingPunct="1">
                <a:spcBef>
                  <a:spcPct val="0"/>
                </a:spcBef>
              </a:pPr>
              <a:t>1</a:t>
            </a:fld>
            <a:endParaRPr lang="en-US" altLang="en-US" sz="130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4C2B34C-0807-47C4-AACC-316C73D83A3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F7228AE9-78A0-4B3B-8B62-E55791436C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C96B9261-86C6-4E38-B43E-3A0F24D0CC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98A7ADF-D40E-4229-B7B7-0AE7B220E21B}" type="slidenum">
              <a:rPr lang="en-US" altLang="en-US" sz="1300">
                <a:latin typeface="Arial" panose="020B0604020202020204" pitchFamily="34" charset="0"/>
              </a:rPr>
              <a:pPr eaLnBrk="1" hangingPunct="1">
                <a:spcBef>
                  <a:spcPct val="0"/>
                </a:spcBef>
              </a:pPr>
              <a:t>10</a:t>
            </a:fld>
            <a:endParaRPr lang="en-US" altLang="en-US" sz="130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877D5DC5-1F64-4539-BBA3-83A1A11521A6}"/>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53217B19-56D8-48C2-9205-8EA9269F5B4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361E93AC-8378-41B1-B343-4798FD40F1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E7F21D1-33AC-43FE-A903-06642DDE2667}" type="slidenum">
              <a:rPr lang="en-US" altLang="en-US" sz="1300">
                <a:latin typeface="Arial" panose="020B0604020202020204" pitchFamily="34" charset="0"/>
              </a:rPr>
              <a:pPr eaLnBrk="1" hangingPunct="1">
                <a:spcBef>
                  <a:spcPct val="0"/>
                </a:spcBef>
              </a:pPr>
              <a:t>11</a:t>
            </a:fld>
            <a:endParaRPr lang="en-US" altLang="en-US" sz="130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A9E8321-0622-4E00-979D-198A38F505F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F64EFFB2-1360-4777-AEC4-3F05E5639C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84D0F8DF-966B-432E-81FB-DC858BF2CC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9E9B3A7-3435-47D6-92AC-A261B84B4BAE}" type="slidenum">
              <a:rPr lang="en-US" altLang="en-US" sz="1300">
                <a:latin typeface="Arial" panose="020B0604020202020204" pitchFamily="34" charset="0"/>
              </a:rPr>
              <a:pPr eaLnBrk="1" hangingPunct="1">
                <a:spcBef>
                  <a:spcPct val="0"/>
                </a:spcBef>
              </a:pPr>
              <a:t>12</a:t>
            </a:fld>
            <a:endParaRPr lang="en-US" altLang="en-US" sz="130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CCD5DD6E-938B-409E-80BE-6F420CFA1F3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E7E53DFA-8772-4AD2-8297-C43E5E77FF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28F1143C-23C3-43E7-BDF2-02C8675A48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7DD30B0-8ACF-4663-A91B-7FC039B962FE}" type="slidenum">
              <a:rPr lang="en-US" altLang="en-US" sz="1300">
                <a:latin typeface="Arial" panose="020B0604020202020204" pitchFamily="34" charset="0"/>
              </a:rPr>
              <a:pPr eaLnBrk="1" hangingPunct="1">
                <a:spcBef>
                  <a:spcPct val="0"/>
                </a:spcBef>
              </a:pPr>
              <a:t>13</a:t>
            </a:fld>
            <a:endParaRPr lang="en-US" altLang="en-US" sz="130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27CFD5BD-1331-4D04-B4F4-712A06C4010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45E3422A-90E1-4051-A50A-D545E15582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81209D5A-A06F-4373-A181-53D53ADE89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B332DBF-F0D5-4B57-B67A-76BDFAD71CB1}" type="slidenum">
              <a:rPr lang="en-US" altLang="en-US" sz="1300">
                <a:latin typeface="Arial" panose="020B0604020202020204" pitchFamily="34" charset="0"/>
              </a:rPr>
              <a:pPr eaLnBrk="1" hangingPunct="1">
                <a:spcBef>
                  <a:spcPct val="0"/>
                </a:spcBef>
              </a:pPr>
              <a:t>14</a:t>
            </a:fld>
            <a:endParaRPr lang="en-US" altLang="en-US" sz="130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36EDBED6-DBB6-4045-A22D-3C5C3BD192E3}"/>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24D889BB-38CF-463A-BD41-3E382EC8F1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4516" name="Slide Number Placeholder 3">
            <a:extLst>
              <a:ext uri="{FF2B5EF4-FFF2-40B4-BE49-F238E27FC236}">
                <a16:creationId xmlns:a16="http://schemas.microsoft.com/office/drawing/2014/main" id="{F52676FE-718F-4221-9827-D0DB321D6A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7A0F0BE-4093-47F8-BEEA-23653DCB3EA8}" type="slidenum">
              <a:rPr lang="en-US" altLang="en-US" sz="1300">
                <a:latin typeface="Arial" panose="020B0604020202020204" pitchFamily="34" charset="0"/>
              </a:rPr>
              <a:pPr eaLnBrk="1" hangingPunct="1">
                <a:spcBef>
                  <a:spcPct val="0"/>
                </a:spcBef>
              </a:pPr>
              <a:t>15</a:t>
            </a:fld>
            <a:endParaRPr lang="en-US" altLang="en-US" sz="130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9BAD331A-0E11-42B9-9710-E32BE7F5EA3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27E9B3DE-46E9-4DD4-B00D-C1F4A8215A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5540" name="Slide Number Placeholder 3">
            <a:extLst>
              <a:ext uri="{FF2B5EF4-FFF2-40B4-BE49-F238E27FC236}">
                <a16:creationId xmlns:a16="http://schemas.microsoft.com/office/drawing/2014/main" id="{912DD763-6E3D-446A-8A91-80D89D761C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1158F3C-7EE6-42B3-9AA3-3F1428A1E70E}" type="slidenum">
              <a:rPr lang="en-US" altLang="en-US" sz="1300">
                <a:latin typeface="Arial" panose="020B0604020202020204" pitchFamily="34" charset="0"/>
              </a:rPr>
              <a:pPr eaLnBrk="1" hangingPunct="1">
                <a:spcBef>
                  <a:spcPct val="0"/>
                </a:spcBef>
              </a:pPr>
              <a:t>16</a:t>
            </a:fld>
            <a:endParaRPr lang="en-US" altLang="en-US" sz="1300">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CDFBC509-0044-40BD-BB52-1BE8E4AFE22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A42E32A8-D283-4C13-974B-1CEDD52AAA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6564" name="Slide Number Placeholder 3">
            <a:extLst>
              <a:ext uri="{FF2B5EF4-FFF2-40B4-BE49-F238E27FC236}">
                <a16:creationId xmlns:a16="http://schemas.microsoft.com/office/drawing/2014/main" id="{62D8013A-B74A-44E5-86AD-F06D5296B5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EC629CA-C7BD-4CA7-B985-2DF8829D3846}" type="slidenum">
              <a:rPr lang="en-US" altLang="en-US" sz="1300">
                <a:latin typeface="Arial" panose="020B0604020202020204" pitchFamily="34" charset="0"/>
              </a:rPr>
              <a:pPr eaLnBrk="1" hangingPunct="1">
                <a:spcBef>
                  <a:spcPct val="0"/>
                </a:spcBef>
              </a:pPr>
              <a:t>17</a:t>
            </a:fld>
            <a:endParaRPr lang="en-US" altLang="en-US" sz="130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E1252D2F-2ACC-497C-8CD5-F4D7C482E5F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5E7FE2BE-5D49-4246-AA78-B27C4AFB24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7588" name="Slide Number Placeholder 3">
            <a:extLst>
              <a:ext uri="{FF2B5EF4-FFF2-40B4-BE49-F238E27FC236}">
                <a16:creationId xmlns:a16="http://schemas.microsoft.com/office/drawing/2014/main" id="{753E214E-4B55-4AEA-975B-E4DFEF807B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DB21A87-E116-489E-ACBF-E4C1A4772200}" type="slidenum">
              <a:rPr lang="en-US" altLang="en-US" sz="1300">
                <a:latin typeface="Arial" panose="020B0604020202020204" pitchFamily="34" charset="0"/>
              </a:rPr>
              <a:pPr eaLnBrk="1" hangingPunct="1">
                <a:spcBef>
                  <a:spcPct val="0"/>
                </a:spcBef>
              </a:pPr>
              <a:t>18</a:t>
            </a:fld>
            <a:endParaRPr lang="en-US" altLang="en-US" sz="130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BA6C88CE-51F4-4DDE-91F0-31534C324F6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6275CFD1-B983-4436-80B1-BEA05AC122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68612" name="Slide Number Placeholder 3">
            <a:extLst>
              <a:ext uri="{FF2B5EF4-FFF2-40B4-BE49-F238E27FC236}">
                <a16:creationId xmlns:a16="http://schemas.microsoft.com/office/drawing/2014/main" id="{87BE8765-3571-4465-BCF0-09DDFB5F7D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6CECD7F-F022-4ECF-AD1D-1E1EAE5162B9}" type="slidenum">
              <a:rPr lang="en-US" altLang="en-US" sz="1300">
                <a:latin typeface="Arial" panose="020B0604020202020204" pitchFamily="34" charset="0"/>
              </a:rPr>
              <a:pPr eaLnBrk="1" hangingPunct="1">
                <a:spcBef>
                  <a:spcPct val="0"/>
                </a:spcBef>
              </a:pPr>
              <a:t>19</a:t>
            </a:fld>
            <a:endParaRPr lang="en-US" altLang="en-US" sz="13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2CC58939-6F49-4F82-A1D0-E9212E3A681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C76C8485-AE40-462E-9A49-3511C628F2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BA617583-8F3E-46F2-A7F8-D8F0473AD5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B44B2D1-F9B2-45B7-9866-F485AF6D73EC}" type="slidenum">
              <a:rPr lang="en-US" altLang="en-US" sz="1300">
                <a:latin typeface="Arial" panose="020B0604020202020204" pitchFamily="34" charset="0"/>
              </a:rPr>
              <a:pPr eaLnBrk="1" hangingPunct="1">
                <a:spcBef>
                  <a:spcPct val="0"/>
                </a:spcBef>
              </a:pPr>
              <a:t>2</a:t>
            </a:fld>
            <a:endParaRPr lang="en-US" altLang="en-US" sz="130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743CFE76-36AD-4A83-A4F2-7E69E8855BC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A29118FE-8DAC-4FE8-A29C-3B6B479D11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9636" name="Slide Number Placeholder 3">
            <a:extLst>
              <a:ext uri="{FF2B5EF4-FFF2-40B4-BE49-F238E27FC236}">
                <a16:creationId xmlns:a16="http://schemas.microsoft.com/office/drawing/2014/main" id="{0DFFF9A7-709D-4412-BFA9-527A111263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BE8E851-1BFB-4780-B956-265ED58E4CFB}" type="slidenum">
              <a:rPr lang="en-US" altLang="en-US" sz="1300">
                <a:latin typeface="Arial" panose="020B0604020202020204" pitchFamily="34" charset="0"/>
              </a:rPr>
              <a:pPr eaLnBrk="1" hangingPunct="1">
                <a:spcBef>
                  <a:spcPct val="0"/>
                </a:spcBef>
              </a:pPr>
              <a:t>20</a:t>
            </a:fld>
            <a:endParaRPr lang="en-US" altLang="en-US" sz="1300">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E3C2A797-E034-4049-85D9-D04352389AB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72D8EB36-65D6-46FA-B520-6F4451211D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0660" name="Slide Number Placeholder 3">
            <a:extLst>
              <a:ext uri="{FF2B5EF4-FFF2-40B4-BE49-F238E27FC236}">
                <a16:creationId xmlns:a16="http://schemas.microsoft.com/office/drawing/2014/main" id="{D0C606C4-1CCE-42A2-9558-6EF91AA119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8340D06-B7D0-4EA8-8A64-22E9688A8439}" type="slidenum">
              <a:rPr lang="en-US" altLang="en-US" sz="1300">
                <a:latin typeface="Arial" panose="020B0604020202020204" pitchFamily="34" charset="0"/>
              </a:rPr>
              <a:pPr eaLnBrk="1" hangingPunct="1">
                <a:spcBef>
                  <a:spcPct val="0"/>
                </a:spcBef>
              </a:pPr>
              <a:t>21</a:t>
            </a:fld>
            <a:endParaRPr lang="en-US" altLang="en-US" sz="1300">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6C74B0B3-A3EE-41AA-B6D3-DA3419D7EAC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BE3FC514-19D1-4C1D-A2FA-76F7EC2861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1684" name="Slide Number Placeholder 3">
            <a:extLst>
              <a:ext uri="{FF2B5EF4-FFF2-40B4-BE49-F238E27FC236}">
                <a16:creationId xmlns:a16="http://schemas.microsoft.com/office/drawing/2014/main" id="{0D14D081-5A3E-42A0-8F34-318474E4A9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676E36C-8668-4B0A-889F-0A0C05B28E66}" type="slidenum">
              <a:rPr lang="en-US" altLang="en-US" sz="1300">
                <a:latin typeface="Arial" panose="020B0604020202020204" pitchFamily="34" charset="0"/>
              </a:rPr>
              <a:pPr eaLnBrk="1" hangingPunct="1">
                <a:spcBef>
                  <a:spcPct val="0"/>
                </a:spcBef>
              </a:pPr>
              <a:t>22</a:t>
            </a:fld>
            <a:endParaRPr lang="en-US" altLang="en-US" sz="1300">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75239B11-72AB-4E46-96E9-71691681C82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150DC917-799F-4ED2-B55F-C42F635FA5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2708" name="Slide Number Placeholder 3">
            <a:extLst>
              <a:ext uri="{FF2B5EF4-FFF2-40B4-BE49-F238E27FC236}">
                <a16:creationId xmlns:a16="http://schemas.microsoft.com/office/drawing/2014/main" id="{B3910FBF-4C73-4AE8-AB99-32D7F44E54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16C5A08-7B0B-4668-B62E-CBD6D9CB68AC}" type="slidenum">
              <a:rPr lang="en-US" altLang="en-US" sz="1300">
                <a:latin typeface="Arial" panose="020B0604020202020204" pitchFamily="34" charset="0"/>
              </a:rPr>
              <a:pPr eaLnBrk="1" hangingPunct="1">
                <a:spcBef>
                  <a:spcPct val="0"/>
                </a:spcBef>
              </a:pPr>
              <a:t>23</a:t>
            </a:fld>
            <a:endParaRPr lang="en-US" altLang="en-US" sz="130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C3E929FF-A54E-4B47-9C85-A80F01B6440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214DE47A-01A9-4BB9-9DA3-F71454A7DB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3732" name="Slide Number Placeholder 3">
            <a:extLst>
              <a:ext uri="{FF2B5EF4-FFF2-40B4-BE49-F238E27FC236}">
                <a16:creationId xmlns:a16="http://schemas.microsoft.com/office/drawing/2014/main" id="{1B5A0165-9CB4-481C-B199-2ACDA10C4D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4A37150-5A1D-4D96-9149-EB13224055FE}" type="slidenum">
              <a:rPr lang="en-US" altLang="en-US" sz="1300">
                <a:latin typeface="Arial" panose="020B0604020202020204" pitchFamily="34" charset="0"/>
              </a:rPr>
              <a:pPr eaLnBrk="1" hangingPunct="1">
                <a:spcBef>
                  <a:spcPct val="0"/>
                </a:spcBef>
              </a:pPr>
              <a:t>24</a:t>
            </a:fld>
            <a:endParaRPr lang="en-US" altLang="en-US" sz="1300">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BA9C69F-9982-4729-8BD1-DFB86EAA9EE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DCC5F92B-7799-4FA9-A9D7-8A05183755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4756" name="Slide Number Placeholder 3">
            <a:extLst>
              <a:ext uri="{FF2B5EF4-FFF2-40B4-BE49-F238E27FC236}">
                <a16:creationId xmlns:a16="http://schemas.microsoft.com/office/drawing/2014/main" id="{41E2931A-758C-43B4-8240-3F25F67B54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27A75C2-746E-42A9-8C8C-7DC313AEC139}" type="slidenum">
              <a:rPr lang="en-US" altLang="en-US" sz="1300">
                <a:latin typeface="Arial" panose="020B0604020202020204" pitchFamily="34" charset="0"/>
              </a:rPr>
              <a:pPr eaLnBrk="1" hangingPunct="1">
                <a:spcBef>
                  <a:spcPct val="0"/>
                </a:spcBef>
              </a:pPr>
              <a:t>25</a:t>
            </a:fld>
            <a:endParaRPr lang="en-US" altLang="en-US" sz="1300">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57964A8C-05D0-4EBA-B4F3-484A9BEACCE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482CBA96-DBC4-491F-B219-EC7D13CCF8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5780" name="Slide Number Placeholder 3">
            <a:extLst>
              <a:ext uri="{FF2B5EF4-FFF2-40B4-BE49-F238E27FC236}">
                <a16:creationId xmlns:a16="http://schemas.microsoft.com/office/drawing/2014/main" id="{F1AF34F6-76E5-46CF-8BEF-10F2DE444B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3CE08CF-7A87-4FAD-A7A4-AD84E12A05E0}" type="slidenum">
              <a:rPr lang="en-US" altLang="en-US" sz="1300">
                <a:latin typeface="Arial" panose="020B0604020202020204" pitchFamily="34" charset="0"/>
              </a:rPr>
              <a:pPr eaLnBrk="1" hangingPunct="1">
                <a:spcBef>
                  <a:spcPct val="0"/>
                </a:spcBef>
              </a:pPr>
              <a:t>26</a:t>
            </a:fld>
            <a:endParaRPr lang="en-US" altLang="en-US" sz="1300">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2FADE443-305B-417B-9C23-411CEB59B18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C71A7E72-E0D7-41B4-BEB9-1FE27181EA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6804" name="Slide Number Placeholder 3">
            <a:extLst>
              <a:ext uri="{FF2B5EF4-FFF2-40B4-BE49-F238E27FC236}">
                <a16:creationId xmlns:a16="http://schemas.microsoft.com/office/drawing/2014/main" id="{4C10B69C-F875-4B70-A938-3D349C0294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4E08782-E21D-4AB4-803C-A4AC1BF7287D}" type="slidenum">
              <a:rPr lang="en-US" altLang="en-US" sz="1300">
                <a:latin typeface="Arial" panose="020B0604020202020204" pitchFamily="34" charset="0"/>
              </a:rPr>
              <a:pPr eaLnBrk="1" hangingPunct="1">
                <a:spcBef>
                  <a:spcPct val="0"/>
                </a:spcBef>
              </a:pPr>
              <a:t>27</a:t>
            </a:fld>
            <a:endParaRPr lang="en-US" altLang="en-US" sz="1300">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6E6B625F-67C5-4B1D-8C65-7E30D623132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FA5FEE4D-4392-48CD-A3F4-E3594EC26A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7828" name="Slide Number Placeholder 3">
            <a:extLst>
              <a:ext uri="{FF2B5EF4-FFF2-40B4-BE49-F238E27FC236}">
                <a16:creationId xmlns:a16="http://schemas.microsoft.com/office/drawing/2014/main" id="{F2665F37-0280-4941-8883-84366AC70E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DFC2197E-B634-4A25-9336-B3065555FC21}" type="slidenum">
              <a:rPr lang="en-US" altLang="en-US" sz="1300">
                <a:latin typeface="Arial" panose="020B0604020202020204" pitchFamily="34" charset="0"/>
              </a:rPr>
              <a:pPr eaLnBrk="1" hangingPunct="1">
                <a:spcBef>
                  <a:spcPct val="0"/>
                </a:spcBef>
              </a:pPr>
              <a:t>28</a:t>
            </a:fld>
            <a:endParaRPr lang="en-US" altLang="en-US" sz="1300">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7CF28481-9E8D-4ABE-A1CE-DBCAEA4C421D}"/>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3239E33-DB84-484C-AF14-237B5B28EE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8852" name="Slide Number Placeholder 3">
            <a:extLst>
              <a:ext uri="{FF2B5EF4-FFF2-40B4-BE49-F238E27FC236}">
                <a16:creationId xmlns:a16="http://schemas.microsoft.com/office/drawing/2014/main" id="{DCA8C676-C16B-4611-A9CE-D0C526643A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FD42D37-FF2B-458D-8CF9-385D07C452F3}" type="slidenum">
              <a:rPr lang="en-US" altLang="en-US" sz="1300">
                <a:latin typeface="Arial" panose="020B0604020202020204" pitchFamily="34" charset="0"/>
              </a:rPr>
              <a:pPr eaLnBrk="1" hangingPunct="1">
                <a:spcBef>
                  <a:spcPct val="0"/>
                </a:spcBef>
              </a:pPr>
              <a:t>29</a:t>
            </a:fld>
            <a:endParaRPr lang="en-US" altLang="en-US" sz="13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64AFE06F-1499-4185-B5E4-FF48DF47A35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7698D4CC-476D-4B12-B291-3D83FBF7813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CB2C8599-88BB-42C3-A14F-8FABDE4C2C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BF27260-EABA-4BC2-93BC-CC320D55AD8B}" type="slidenum">
              <a:rPr lang="en-US" altLang="en-US" sz="1300">
                <a:latin typeface="Arial" panose="020B0604020202020204" pitchFamily="34" charset="0"/>
              </a:rPr>
              <a:pPr eaLnBrk="1" hangingPunct="1">
                <a:spcBef>
                  <a:spcPct val="0"/>
                </a:spcBef>
              </a:pPr>
              <a:t>3</a:t>
            </a:fld>
            <a:endParaRPr lang="en-US" altLang="en-US" sz="130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4B547791-A506-4021-92DD-E2BA2C02C9B7}"/>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32AE67AD-A611-4734-946C-3CEB329932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79876" name="Slide Number Placeholder 3">
            <a:extLst>
              <a:ext uri="{FF2B5EF4-FFF2-40B4-BE49-F238E27FC236}">
                <a16:creationId xmlns:a16="http://schemas.microsoft.com/office/drawing/2014/main" id="{9375947D-3B7D-415D-BFEF-63FAAC22B1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09F7344-AF07-4C62-9319-8C46A43D8AB3}" type="slidenum">
              <a:rPr lang="en-US" altLang="en-US" sz="1300">
                <a:latin typeface="Arial" panose="020B0604020202020204" pitchFamily="34" charset="0"/>
              </a:rPr>
              <a:pPr eaLnBrk="1" hangingPunct="1">
                <a:spcBef>
                  <a:spcPct val="0"/>
                </a:spcBef>
              </a:pPr>
              <a:t>30</a:t>
            </a:fld>
            <a:endParaRPr lang="en-US" altLang="en-US" sz="1300">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4102793C-194F-44A7-9BB1-2C1F39EA24AB}"/>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50184F17-FDE0-40E7-A19A-5CA922E478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0900" name="Slide Number Placeholder 3">
            <a:extLst>
              <a:ext uri="{FF2B5EF4-FFF2-40B4-BE49-F238E27FC236}">
                <a16:creationId xmlns:a16="http://schemas.microsoft.com/office/drawing/2014/main" id="{3354BCBB-1567-478F-BEBB-8DB60E0398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641C77D8-F747-4D2B-8951-304BE9C2E1CF}" type="slidenum">
              <a:rPr lang="en-US" altLang="en-US" sz="1300">
                <a:latin typeface="Arial" panose="020B0604020202020204" pitchFamily="34" charset="0"/>
              </a:rPr>
              <a:pPr eaLnBrk="1" hangingPunct="1">
                <a:spcBef>
                  <a:spcPct val="0"/>
                </a:spcBef>
              </a:pPr>
              <a:t>31</a:t>
            </a:fld>
            <a:endParaRPr lang="en-US" altLang="en-US" sz="1300">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459E0378-D93F-4D25-A7EC-2A4AAACCFA8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765F4A89-92A9-4C91-9CB6-B53FA9AC82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24" name="Slide Number Placeholder 3">
            <a:extLst>
              <a:ext uri="{FF2B5EF4-FFF2-40B4-BE49-F238E27FC236}">
                <a16:creationId xmlns:a16="http://schemas.microsoft.com/office/drawing/2014/main" id="{7F54EE3F-3489-46DF-9F0D-903FF61AB2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42166B3F-8027-4944-89A0-C9B4537972CE}" type="slidenum">
              <a:rPr lang="en-US" altLang="en-US" sz="1300">
                <a:latin typeface="Arial" panose="020B0604020202020204" pitchFamily="34" charset="0"/>
              </a:rPr>
              <a:pPr eaLnBrk="1" hangingPunct="1">
                <a:spcBef>
                  <a:spcPct val="0"/>
                </a:spcBef>
              </a:pPr>
              <a:t>32</a:t>
            </a:fld>
            <a:endParaRPr lang="en-US" altLang="en-US" sz="1300">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1B93F7D1-6636-4146-8B2A-6B3BCDE73DD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198A7F3D-6FE4-47E4-A01B-533F66F084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2948" name="Slide Number Placeholder 3">
            <a:extLst>
              <a:ext uri="{FF2B5EF4-FFF2-40B4-BE49-F238E27FC236}">
                <a16:creationId xmlns:a16="http://schemas.microsoft.com/office/drawing/2014/main" id="{9A030A49-45B4-4195-A577-070ACF0E80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A414C6E-AE02-460D-AD15-83FF9A9E72CC}" type="slidenum">
              <a:rPr lang="en-US" altLang="en-US" sz="1300">
                <a:latin typeface="Arial" panose="020B0604020202020204" pitchFamily="34" charset="0"/>
              </a:rPr>
              <a:pPr eaLnBrk="1" hangingPunct="1">
                <a:spcBef>
                  <a:spcPct val="0"/>
                </a:spcBef>
              </a:pPr>
              <a:t>33</a:t>
            </a:fld>
            <a:endParaRPr lang="en-US" altLang="en-US" sz="1300">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E1479EE4-8A10-460D-ABE3-A182B5E23194}"/>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56DFF2B2-B09C-4C63-B0B4-60FDAEF042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3972" name="Slide Number Placeholder 3">
            <a:extLst>
              <a:ext uri="{FF2B5EF4-FFF2-40B4-BE49-F238E27FC236}">
                <a16:creationId xmlns:a16="http://schemas.microsoft.com/office/drawing/2014/main" id="{8BDBF419-3C19-4A61-9670-8E04F65710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09E34178-82B3-4471-BB0A-977AFB6A3E26}" type="slidenum">
              <a:rPr lang="en-US" altLang="en-US" sz="1300">
                <a:latin typeface="Arial" panose="020B0604020202020204" pitchFamily="34" charset="0"/>
              </a:rPr>
              <a:pPr eaLnBrk="1" hangingPunct="1">
                <a:spcBef>
                  <a:spcPct val="0"/>
                </a:spcBef>
              </a:pPr>
              <a:t>34</a:t>
            </a:fld>
            <a:endParaRPr lang="en-US" altLang="en-US" sz="1300">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F9069509-0DDF-48A6-A2A4-E1643B1ACFA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A4C6CFB3-66BA-4C1E-BC19-C2D3E2F541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4996" name="Slide Number Placeholder 3">
            <a:extLst>
              <a:ext uri="{FF2B5EF4-FFF2-40B4-BE49-F238E27FC236}">
                <a16:creationId xmlns:a16="http://schemas.microsoft.com/office/drawing/2014/main" id="{6C616749-488B-4289-95B8-F4C04E4DAB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2C026FB0-4BE1-4008-B087-81F93C2E9CC1}" type="slidenum">
              <a:rPr lang="en-US" altLang="en-US" sz="1300">
                <a:latin typeface="Arial" panose="020B0604020202020204" pitchFamily="34" charset="0"/>
              </a:rPr>
              <a:pPr eaLnBrk="1" hangingPunct="1">
                <a:spcBef>
                  <a:spcPct val="0"/>
                </a:spcBef>
              </a:pPr>
              <a:t>35</a:t>
            </a:fld>
            <a:endParaRPr lang="en-US" altLang="en-US" sz="1300">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C469184F-9051-43D4-93B7-9688A680823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CC95C12F-AB26-4EEB-BA75-C64FB9C609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6020" name="Slide Number Placeholder 3">
            <a:extLst>
              <a:ext uri="{FF2B5EF4-FFF2-40B4-BE49-F238E27FC236}">
                <a16:creationId xmlns:a16="http://schemas.microsoft.com/office/drawing/2014/main" id="{6C52FB2E-CFF5-4CD4-B357-6A5CA31371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9EC82E7-BACA-477B-B0B6-425917A6A539}" type="slidenum">
              <a:rPr lang="en-US" altLang="en-US" sz="1300">
                <a:latin typeface="Arial" panose="020B0604020202020204" pitchFamily="34" charset="0"/>
              </a:rPr>
              <a:pPr eaLnBrk="1" hangingPunct="1">
                <a:spcBef>
                  <a:spcPct val="0"/>
                </a:spcBef>
              </a:pPr>
              <a:t>36</a:t>
            </a:fld>
            <a:endParaRPr lang="en-US" altLang="en-US" sz="1300">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1200F618-B039-4168-9131-9EA8315BE6B5}"/>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7CA6716C-AE79-4BA1-AD43-FE569117F0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7044" name="Slide Number Placeholder 3">
            <a:extLst>
              <a:ext uri="{FF2B5EF4-FFF2-40B4-BE49-F238E27FC236}">
                <a16:creationId xmlns:a16="http://schemas.microsoft.com/office/drawing/2014/main" id="{882E21D4-8E2E-453D-BFD5-1CD1C14D88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1C206DA7-958D-45E5-BA78-6E03B9903393}" type="slidenum">
              <a:rPr lang="en-US" altLang="en-US" sz="1300">
                <a:latin typeface="Arial" panose="020B0604020202020204" pitchFamily="34" charset="0"/>
              </a:rPr>
              <a:pPr eaLnBrk="1" hangingPunct="1">
                <a:spcBef>
                  <a:spcPct val="0"/>
                </a:spcBef>
              </a:pPr>
              <a:t>37</a:t>
            </a:fld>
            <a:endParaRPr lang="en-US" altLang="en-US" sz="1300">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A01F3EC9-0C84-4B65-A423-5472305CD15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357E6309-7E3C-4D04-9896-E4CF275CB7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8068" name="Slide Number Placeholder 3">
            <a:extLst>
              <a:ext uri="{FF2B5EF4-FFF2-40B4-BE49-F238E27FC236}">
                <a16:creationId xmlns:a16="http://schemas.microsoft.com/office/drawing/2014/main" id="{6178E1E0-79FC-467D-BC64-248540D06E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7222EEF-551F-4352-B94A-0384F11932FF}" type="slidenum">
              <a:rPr lang="en-US" altLang="en-US" sz="1300">
                <a:latin typeface="Arial" panose="020B0604020202020204" pitchFamily="34" charset="0"/>
              </a:rPr>
              <a:pPr eaLnBrk="1" hangingPunct="1">
                <a:spcBef>
                  <a:spcPct val="0"/>
                </a:spcBef>
              </a:pPr>
              <a:t>38</a:t>
            </a:fld>
            <a:endParaRPr lang="en-US" altLang="en-US" sz="1300">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58CCF5B8-4AA8-4D7A-9EC4-C500C824ED7E}"/>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69594244-AA2F-48C6-9F6C-191DAFC0E4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9092" name="Slide Number Placeholder 3">
            <a:extLst>
              <a:ext uri="{FF2B5EF4-FFF2-40B4-BE49-F238E27FC236}">
                <a16:creationId xmlns:a16="http://schemas.microsoft.com/office/drawing/2014/main" id="{CFF52F38-FC65-4806-892F-18CB686A47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AE69DC61-300A-4821-B6C6-C2BA6E17A417}" type="slidenum">
              <a:rPr lang="en-US" altLang="en-US" sz="1300">
                <a:latin typeface="Arial" panose="020B0604020202020204" pitchFamily="34" charset="0"/>
              </a:rPr>
              <a:pPr eaLnBrk="1" hangingPunct="1">
                <a:spcBef>
                  <a:spcPct val="0"/>
                </a:spcBef>
              </a:pPr>
              <a:t>39</a:t>
            </a:fld>
            <a:endParaRPr lang="en-US" altLang="en-US" sz="130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24F7B4AC-7819-40CB-8163-77787D45076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99532474-A6E3-4AD0-96A4-F3457CB880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33C306D1-D34B-4087-BC3E-C2343857267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0D758D1-975C-4ABC-995F-E924DF4FCE9F}" type="slidenum">
              <a:rPr lang="en-US" altLang="en-US" sz="1300">
                <a:latin typeface="Arial" panose="020B0604020202020204" pitchFamily="34" charset="0"/>
              </a:rPr>
              <a:pPr eaLnBrk="1" hangingPunct="1">
                <a:spcBef>
                  <a:spcPct val="0"/>
                </a:spcBef>
              </a:pPr>
              <a:t>4</a:t>
            </a:fld>
            <a:endParaRPr lang="en-US" altLang="en-US" sz="1300">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2119844B-E951-4761-9AE2-23504C29A08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D1C3B6C6-F838-4A83-82D0-FE11DE550A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0116" name="Slide Number Placeholder 3">
            <a:extLst>
              <a:ext uri="{FF2B5EF4-FFF2-40B4-BE49-F238E27FC236}">
                <a16:creationId xmlns:a16="http://schemas.microsoft.com/office/drawing/2014/main" id="{9559B513-8066-4060-9D8E-3B96B8E40D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CB7EBC8-5A94-48B5-840D-BBB386561FEA}" type="slidenum">
              <a:rPr lang="en-US" altLang="en-US" sz="1300">
                <a:latin typeface="Arial" panose="020B0604020202020204" pitchFamily="34" charset="0"/>
              </a:rPr>
              <a:pPr eaLnBrk="1" hangingPunct="1">
                <a:spcBef>
                  <a:spcPct val="0"/>
                </a:spcBef>
              </a:pPr>
              <a:t>40</a:t>
            </a:fld>
            <a:endParaRPr lang="en-US" altLang="en-US" sz="1300">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40526154-1EDD-41F8-B1AD-EECD9AB2E54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E3B00961-2930-4478-B79B-9D0131D214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1140" name="Slide Number Placeholder 3">
            <a:extLst>
              <a:ext uri="{FF2B5EF4-FFF2-40B4-BE49-F238E27FC236}">
                <a16:creationId xmlns:a16="http://schemas.microsoft.com/office/drawing/2014/main" id="{8959C01C-A387-4B05-BB00-1A7DA7878E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CA275FD-1E1F-4E85-914A-675A33F3FAC0}" type="slidenum">
              <a:rPr lang="en-US" altLang="en-US" sz="1300">
                <a:latin typeface="Arial" panose="020B0604020202020204" pitchFamily="34" charset="0"/>
              </a:rPr>
              <a:pPr eaLnBrk="1" hangingPunct="1">
                <a:spcBef>
                  <a:spcPct val="0"/>
                </a:spcBef>
              </a:pPr>
              <a:t>41</a:t>
            </a:fld>
            <a:endParaRPr lang="en-US" altLang="en-US" sz="1300">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174A5B80-9D4B-400A-AE97-83502A20741C}"/>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E30DE0FF-8177-49F6-A3BD-C2705CEED1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164" name="Slide Number Placeholder 3">
            <a:extLst>
              <a:ext uri="{FF2B5EF4-FFF2-40B4-BE49-F238E27FC236}">
                <a16:creationId xmlns:a16="http://schemas.microsoft.com/office/drawing/2014/main" id="{D5E0D4C1-7381-4807-8BF2-BEF82A9524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59BB14AA-D3F5-4E5A-B8A4-C2A96D0F98B4}" type="slidenum">
              <a:rPr lang="en-US" altLang="en-US" sz="1300">
                <a:latin typeface="Arial" panose="020B0604020202020204" pitchFamily="34" charset="0"/>
              </a:rPr>
              <a:pPr eaLnBrk="1" hangingPunct="1">
                <a:spcBef>
                  <a:spcPct val="0"/>
                </a:spcBef>
              </a:pPr>
              <a:t>42</a:t>
            </a:fld>
            <a:endParaRPr lang="en-US" altLang="en-US" sz="1300">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FFE0B04E-3AB6-4079-8D32-D8FD062C6C2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89FCAEEE-7C01-4824-924B-46F6AD7CF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3188" name="Slide Number Placeholder 3">
            <a:extLst>
              <a:ext uri="{FF2B5EF4-FFF2-40B4-BE49-F238E27FC236}">
                <a16:creationId xmlns:a16="http://schemas.microsoft.com/office/drawing/2014/main" id="{83698770-57C7-46A7-BF7B-5B6A6BDBFF4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C28B9BD-357C-4094-BE4B-9B2D1C2723E4}" type="slidenum">
              <a:rPr lang="en-US" altLang="en-US" sz="1300">
                <a:latin typeface="Arial" panose="020B0604020202020204" pitchFamily="34" charset="0"/>
              </a:rPr>
              <a:pPr eaLnBrk="1" hangingPunct="1">
                <a:spcBef>
                  <a:spcPct val="0"/>
                </a:spcBef>
              </a:pPr>
              <a:t>43</a:t>
            </a:fld>
            <a:endParaRPr lang="en-US" altLang="en-US" sz="1300">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738BBFCB-BCD1-4A39-B3D1-F980F589EAEF}"/>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753998AD-D697-4A46-A00C-745A74D08C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4212" name="Slide Number Placeholder 3">
            <a:extLst>
              <a:ext uri="{FF2B5EF4-FFF2-40B4-BE49-F238E27FC236}">
                <a16:creationId xmlns:a16="http://schemas.microsoft.com/office/drawing/2014/main" id="{81CE769C-9F67-425C-BA04-7FFB23D07E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C98F0672-3017-4D5A-B897-B961A9C25CCD}" type="slidenum">
              <a:rPr lang="en-US" altLang="en-US" sz="1300">
                <a:latin typeface="Arial" panose="020B0604020202020204" pitchFamily="34" charset="0"/>
              </a:rPr>
              <a:pPr eaLnBrk="1" hangingPunct="1">
                <a:spcBef>
                  <a:spcPct val="0"/>
                </a:spcBef>
              </a:pPr>
              <a:t>44</a:t>
            </a:fld>
            <a:endParaRPr lang="en-US" altLang="en-US" sz="1300">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0253F9D8-7FA0-4E13-BC1A-5424EDCCDA5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1E0BCA13-DF45-4420-BAA6-9FE35B1BAA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5236" name="Slide Number Placeholder 3">
            <a:extLst>
              <a:ext uri="{FF2B5EF4-FFF2-40B4-BE49-F238E27FC236}">
                <a16:creationId xmlns:a16="http://schemas.microsoft.com/office/drawing/2014/main" id="{287C7503-DD10-4871-A4EC-BED72436A7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CD1F5CB-5367-4B0C-9060-E564C77D9D77}" type="slidenum">
              <a:rPr lang="en-US" altLang="en-US" sz="1300">
                <a:latin typeface="Arial" panose="020B0604020202020204" pitchFamily="34" charset="0"/>
              </a:rPr>
              <a:pPr eaLnBrk="1" hangingPunct="1">
                <a:spcBef>
                  <a:spcPct val="0"/>
                </a:spcBef>
              </a:pPr>
              <a:t>45</a:t>
            </a:fld>
            <a:endParaRPr lang="en-US" altLang="en-US" sz="130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0E0FFC01-BE25-4504-B77B-240F2DB740C8}"/>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BA06FFD4-AE9E-4F0C-8F1B-27C3100387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54276" name="Slide Number Placeholder 3">
            <a:extLst>
              <a:ext uri="{FF2B5EF4-FFF2-40B4-BE49-F238E27FC236}">
                <a16:creationId xmlns:a16="http://schemas.microsoft.com/office/drawing/2014/main" id="{CD211A6E-2385-4403-89EF-D831AEEACD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EB4F2530-D044-4CC5-9DD7-EB28709DD656}" type="slidenum">
              <a:rPr lang="en-US" altLang="en-US" sz="1300">
                <a:latin typeface="Arial" panose="020B0604020202020204" pitchFamily="34" charset="0"/>
              </a:rPr>
              <a:pPr eaLnBrk="1" hangingPunct="1">
                <a:spcBef>
                  <a:spcPct val="0"/>
                </a:spcBef>
              </a:pPr>
              <a:t>5</a:t>
            </a:fld>
            <a:endParaRPr lang="en-US" altLang="en-US" sz="130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5E038089-3307-4FC4-9255-7F16E836C840}"/>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CB58DE46-BC9F-4163-84DB-0EC496672F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EFC261F9-5CE2-4DBA-A668-5686CAF2A0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7EEA7C09-B5A5-4409-B084-E1BA81651EBE}" type="slidenum">
              <a:rPr lang="en-US" altLang="en-US" sz="1300">
                <a:latin typeface="Arial" panose="020B0604020202020204" pitchFamily="34" charset="0"/>
              </a:rPr>
              <a:pPr eaLnBrk="1" hangingPunct="1">
                <a:spcBef>
                  <a:spcPct val="0"/>
                </a:spcBef>
              </a:pPr>
              <a:t>6</a:t>
            </a:fld>
            <a:endParaRPr lang="en-US" altLang="en-US" sz="13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696DE7C3-DD3E-411C-9882-E362DFC76BBA}"/>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7D3CA7B8-C081-4A74-BD75-6A5DE1FCD6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5CD6C69E-2DF4-437B-A435-705B1613F7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3108750A-72E7-4E1E-BA75-EC7282D93599}" type="slidenum">
              <a:rPr lang="en-US" altLang="en-US" sz="1300">
                <a:latin typeface="Arial" panose="020B0604020202020204" pitchFamily="34" charset="0"/>
              </a:rPr>
              <a:pPr eaLnBrk="1" hangingPunct="1">
                <a:spcBef>
                  <a:spcPct val="0"/>
                </a:spcBef>
              </a:pPr>
              <a:t>7</a:t>
            </a:fld>
            <a:endParaRPr lang="en-US" altLang="en-US" sz="130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0D34575-1276-4D11-AA98-A982861B6439}"/>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55406BD7-796B-4545-8B63-BD27F86BD6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EE652C43-1D56-4498-A5FF-2096BF6C8A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F3EF992B-FB86-437C-9FE8-0735CA6FBC22}" type="slidenum">
              <a:rPr lang="en-US" altLang="en-US" sz="1300">
                <a:latin typeface="Arial" panose="020B0604020202020204" pitchFamily="34" charset="0"/>
              </a:rPr>
              <a:pPr eaLnBrk="1" hangingPunct="1">
                <a:spcBef>
                  <a:spcPct val="0"/>
                </a:spcBef>
              </a:pPr>
              <a:t>8</a:t>
            </a:fld>
            <a:endParaRPr lang="en-US" altLang="en-US" sz="130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F6214E81-93B5-4AF9-A340-F70AD8B06D52}"/>
              </a:ext>
            </a:extLst>
          </p:cNvPr>
          <p:cNvSpPr>
            <a:spLocks noGrp="1" noRot="1" noChangeAspect="1" noTextEdit="1"/>
          </p:cNvSpPr>
          <p:nvPr>
            <p:ph type="sldImg"/>
          </p:nvPr>
        </p:nvSpPr>
        <p:spPr bwMode="auto">
          <a:xfrm>
            <a:off x="457200" y="720725"/>
            <a:ext cx="6400800" cy="36004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21686857-E29F-4517-A4F9-8C710F2F9A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C24A16A7-C06D-4CB4-AF20-2DE7F09B5B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defRPr>
            </a:lvl1pPr>
            <a:lvl2pPr marL="742950" indent="-285750" eaLnBrk="0" hangingPunct="0">
              <a:spcBef>
                <a:spcPct val="30000"/>
              </a:spcBef>
              <a:defRPr sz="1200">
                <a:solidFill>
                  <a:schemeClr val="tx1"/>
                </a:solidFill>
                <a:latin typeface="Calibri" panose="020F0502020204030204" pitchFamily="34" charset="0"/>
              </a:defRPr>
            </a:lvl2pPr>
            <a:lvl3pPr marL="1143000" indent="-228600" eaLnBrk="0" hangingPunct="0">
              <a:spcBef>
                <a:spcPct val="30000"/>
              </a:spcBef>
              <a:defRPr sz="1200">
                <a:solidFill>
                  <a:schemeClr val="tx1"/>
                </a:solidFill>
                <a:latin typeface="Calibri" panose="020F0502020204030204" pitchFamily="34" charset="0"/>
              </a:defRPr>
            </a:lvl3pPr>
            <a:lvl4pPr marL="1600200" indent="-228600" eaLnBrk="0" hangingPunct="0">
              <a:spcBef>
                <a:spcPct val="30000"/>
              </a:spcBef>
              <a:defRPr sz="1200">
                <a:solidFill>
                  <a:schemeClr val="tx1"/>
                </a:solidFill>
                <a:latin typeface="Calibri" panose="020F0502020204030204" pitchFamily="34" charset="0"/>
              </a:defRPr>
            </a:lvl4pPr>
            <a:lvl5pPr marL="2057400" indent="-228600" eaLnBrk="0" hangingPunct="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spcBef>
                <a:spcPct val="0"/>
              </a:spcBef>
            </a:pPr>
            <a:fld id="{9DB5B418-34FD-4EB2-BD51-49A9A7807D3B}" type="slidenum">
              <a:rPr lang="en-US" altLang="en-US" sz="1300">
                <a:latin typeface="Arial" panose="020B0604020202020204" pitchFamily="34" charset="0"/>
              </a:rPr>
              <a:pPr eaLnBrk="1" hangingPunct="1">
                <a:spcBef>
                  <a:spcPct val="0"/>
                </a:spcBef>
              </a:pPr>
              <a:t>9</a:t>
            </a:fld>
            <a:endParaRPr lang="en-US" altLang="en-US" sz="13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A96A8-B631-4506-AB8B-7921F677BB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242506-30ED-4724-BABE-0B09658115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35BC89-1215-4A62-A585-CE178D7E47E0}"/>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F29AB699-6EE2-40C8-A83D-933D93EC85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752616-42B2-411B-8237-4DEDF04ADFEF}"/>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153847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39A8D-598B-463E-A8FC-616B795639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35C75E-87B7-4A08-92F4-F43A2047DD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54BDD2-8F63-47C0-AD62-6885E7A37F62}"/>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B5570B56-6899-4E7F-8633-A5F3740320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4280A-19D0-48B9-B56B-669FB739A208}"/>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255986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F2FB66-BBFE-43F7-8565-DB1162F9D24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2732ED5-B882-4455-829E-C34DA242B3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DDB81-30C7-442D-8C81-00356BBB3115}"/>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89AA0D54-0895-479D-A6B7-BC3B347C3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D832A-924E-4EF2-857E-34C756D62F40}"/>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2992925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9A6FED4-7262-47BC-81FF-0C74FD52964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1DF1FB6-7124-401A-BE97-96660999D8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394F9E-A125-4C3A-AAFC-27FBBB368460}"/>
              </a:ext>
            </a:extLst>
          </p:cNvPr>
          <p:cNvSpPr>
            <a:spLocks noGrp="1" noChangeArrowheads="1"/>
          </p:cNvSpPr>
          <p:nvPr>
            <p:ph type="sldNum" sz="quarter" idx="12"/>
          </p:nvPr>
        </p:nvSpPr>
        <p:spPr>
          <a:ln/>
        </p:spPr>
        <p:txBody>
          <a:bodyPr/>
          <a:lstStyle>
            <a:lvl1pPr>
              <a:defRPr/>
            </a:lvl1pPr>
          </a:lstStyle>
          <a:p>
            <a:fld id="{D0F0B56A-1B00-4E32-96E0-2E9EB7913D0D}" type="slidenum">
              <a:rPr lang="en-US" altLang="en-US"/>
              <a:pPr/>
              <a:t>‹#›</a:t>
            </a:fld>
            <a:endParaRPr lang="en-US" altLang="en-US"/>
          </a:p>
        </p:txBody>
      </p:sp>
    </p:spTree>
    <p:extLst>
      <p:ext uri="{BB962C8B-B14F-4D97-AF65-F5344CB8AC3E}">
        <p14:creationId xmlns:p14="http://schemas.microsoft.com/office/powerpoint/2010/main" val="3033264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06400" y="1295400"/>
            <a:ext cx="11480800" cy="5105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3443D544-AE85-433E-A0BB-1EDD6F21A8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0D9873D-D43A-4B3B-B0CF-D84AF29C16E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C4E9782-98EF-47FF-9952-239E368848A8}"/>
              </a:ext>
            </a:extLst>
          </p:cNvPr>
          <p:cNvSpPr>
            <a:spLocks noGrp="1" noChangeArrowheads="1"/>
          </p:cNvSpPr>
          <p:nvPr>
            <p:ph type="sldNum" sz="quarter" idx="12"/>
          </p:nvPr>
        </p:nvSpPr>
        <p:spPr>
          <a:ln/>
        </p:spPr>
        <p:txBody>
          <a:bodyPr/>
          <a:lstStyle>
            <a:lvl1pPr>
              <a:defRPr/>
            </a:lvl1pPr>
          </a:lstStyle>
          <a:p>
            <a:fld id="{4CEF1436-A775-4C5C-B3A8-F62184F5F513}" type="slidenum">
              <a:rPr lang="en-US" altLang="en-US"/>
              <a:pPr/>
              <a:t>‹#›</a:t>
            </a:fld>
            <a:endParaRPr lang="en-US" altLang="en-US"/>
          </a:p>
        </p:txBody>
      </p:sp>
    </p:spTree>
    <p:extLst>
      <p:ext uri="{BB962C8B-B14F-4D97-AF65-F5344CB8AC3E}">
        <p14:creationId xmlns:p14="http://schemas.microsoft.com/office/powerpoint/2010/main" val="2094742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2400" y="381000"/>
            <a:ext cx="7924800" cy="1066800"/>
          </a:xfrm>
        </p:spPr>
        <p:txBody>
          <a:bodyPr/>
          <a:lstStyle>
            <a:lvl1pPr algn="r">
              <a:defRPr/>
            </a:lvl1pPr>
          </a:lstStyle>
          <a:p>
            <a:r>
              <a:rPr lang="en-US"/>
              <a:t>Click to edit Master title style</a:t>
            </a:r>
          </a:p>
        </p:txBody>
      </p:sp>
      <p:sp>
        <p:nvSpPr>
          <p:cNvPr id="3075" name="Rectangle 3"/>
          <p:cNvSpPr>
            <a:spLocks noGrp="1" noChangeArrowheads="1"/>
          </p:cNvSpPr>
          <p:nvPr>
            <p:ph type="subTitle" idx="1"/>
          </p:nvPr>
        </p:nvSpPr>
        <p:spPr>
          <a:xfrm>
            <a:off x="4978400" y="1447800"/>
            <a:ext cx="6908800" cy="685800"/>
          </a:xfrm>
        </p:spPr>
        <p:txBody>
          <a:bodyPr/>
          <a:lstStyle>
            <a:lvl1pPr marL="0" indent="0" algn="r">
              <a:buFontTx/>
              <a:buNone/>
              <a:defRPr sz="2400"/>
            </a:lvl1pPr>
          </a:lstStyle>
          <a:p>
            <a:r>
              <a:rPr lang="en-US" dirty="0"/>
              <a:t>Click to edit Master subtitle style</a:t>
            </a:r>
          </a:p>
        </p:txBody>
      </p:sp>
      <p:sp>
        <p:nvSpPr>
          <p:cNvPr id="4" name="Rectangle 4">
            <a:extLst>
              <a:ext uri="{FF2B5EF4-FFF2-40B4-BE49-F238E27FC236}">
                <a16:creationId xmlns:a16="http://schemas.microsoft.com/office/drawing/2014/main" id="{83F07AF3-199F-4A30-B2CF-3A2842BA8B6A}"/>
              </a:ext>
            </a:extLst>
          </p:cNvPr>
          <p:cNvSpPr>
            <a:spLocks noGrp="1" noChangeArrowheads="1"/>
          </p:cNvSpPr>
          <p:nvPr>
            <p:ph type="dt" sz="half" idx="10"/>
          </p:nvPr>
        </p:nvSpPr>
        <p:spPr>
          <a:xfrm>
            <a:off x="508000" y="6553200"/>
            <a:ext cx="2844800" cy="304800"/>
          </a:xfrm>
        </p:spPr>
        <p:txBody>
          <a:bodyPr/>
          <a:lstStyle>
            <a:lvl1pPr>
              <a:defRPr>
                <a:solidFill>
                  <a:schemeClr val="tx1"/>
                </a:solidFill>
              </a:defRPr>
            </a:lvl1pPr>
          </a:lstStyle>
          <a:p>
            <a:pPr>
              <a:defRPr/>
            </a:pPr>
            <a:endParaRPr lang="en-US"/>
          </a:p>
        </p:txBody>
      </p:sp>
      <p:sp>
        <p:nvSpPr>
          <p:cNvPr id="5" name="Rectangle 5">
            <a:extLst>
              <a:ext uri="{FF2B5EF4-FFF2-40B4-BE49-F238E27FC236}">
                <a16:creationId xmlns:a16="http://schemas.microsoft.com/office/drawing/2014/main" id="{32837DF5-923E-49B4-8766-7970F8EBC29D}"/>
              </a:ext>
            </a:extLst>
          </p:cNvPr>
          <p:cNvSpPr>
            <a:spLocks noGrp="1" noChangeArrowheads="1"/>
          </p:cNvSpPr>
          <p:nvPr>
            <p:ph type="ftr" sz="quarter" idx="11"/>
          </p:nvPr>
        </p:nvSpPr>
        <p:spPr>
          <a:xfrm>
            <a:off x="4165600" y="6553200"/>
            <a:ext cx="3860800" cy="304800"/>
          </a:xfrm>
        </p:spPr>
        <p:txBody>
          <a:bodyPr/>
          <a:lstStyle>
            <a:lvl1pPr>
              <a:defRPr>
                <a:solidFill>
                  <a:schemeClr val="tx1"/>
                </a:solidFill>
              </a:defRPr>
            </a:lvl1pPr>
          </a:lstStyle>
          <a:p>
            <a:pPr>
              <a:defRPr/>
            </a:pPr>
            <a:endParaRPr lang="en-US"/>
          </a:p>
        </p:txBody>
      </p:sp>
      <p:sp>
        <p:nvSpPr>
          <p:cNvPr id="6" name="Rectangle 6">
            <a:extLst>
              <a:ext uri="{FF2B5EF4-FFF2-40B4-BE49-F238E27FC236}">
                <a16:creationId xmlns:a16="http://schemas.microsoft.com/office/drawing/2014/main" id="{AAF8A50D-6718-4837-9B16-25EDF27BC658}"/>
              </a:ext>
            </a:extLst>
          </p:cNvPr>
          <p:cNvSpPr>
            <a:spLocks noGrp="1" noChangeArrowheads="1"/>
          </p:cNvSpPr>
          <p:nvPr>
            <p:ph type="sldNum" sz="quarter" idx="12"/>
          </p:nvPr>
        </p:nvSpPr>
        <p:spPr/>
        <p:txBody>
          <a:bodyPr/>
          <a:lstStyle>
            <a:lvl1pPr>
              <a:defRPr>
                <a:solidFill>
                  <a:schemeClr val="tx1"/>
                </a:solidFill>
              </a:defRPr>
            </a:lvl1pPr>
          </a:lstStyle>
          <a:p>
            <a:fld id="{030A3EFA-D6B3-4440-885F-482FF4B007EB}" type="slidenum">
              <a:rPr lang="en-US" altLang="en-US"/>
              <a:pPr/>
              <a:t>‹#›</a:t>
            </a:fld>
            <a:endParaRPr lang="en-US" altLang="en-US"/>
          </a:p>
        </p:txBody>
      </p:sp>
    </p:spTree>
    <p:extLst>
      <p:ext uri="{BB962C8B-B14F-4D97-AF65-F5344CB8AC3E}">
        <p14:creationId xmlns:p14="http://schemas.microsoft.com/office/powerpoint/2010/main" val="877267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F0258-CB1A-4661-B6A6-47805A3E9B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1FFA94-3E7D-48EA-AD82-12E99C5950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74DBFE-FB09-441E-B962-67F8FAAC14BB}"/>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BF631849-C387-4A56-94C0-436280991C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886E9-C416-433E-9112-7B55823BF738}"/>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710348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77ED3-0C8C-4E24-8EA1-699893D767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9551A2-793E-4272-BCE3-79BE858E13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2B75-F045-409F-940D-0D6A3B22B8C7}"/>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6B20D1F4-5BCD-4D68-AD3E-688F16A710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388A6-1422-46E2-A86D-13448A8FA817}"/>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246032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FCED-1B8F-4ED8-B44D-BA5A8B820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82E751-7BFF-415A-9511-F583ECD84A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145DA5-7F43-4AB0-B428-366D8AB385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E6BAE8-7C2C-4E29-8D68-77C1F4E944A9}"/>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6" name="Footer Placeholder 5">
            <a:extLst>
              <a:ext uri="{FF2B5EF4-FFF2-40B4-BE49-F238E27FC236}">
                <a16:creationId xmlns:a16="http://schemas.microsoft.com/office/drawing/2014/main" id="{69EF4F6B-8666-4F54-99BD-9EE20EA00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56FD5-83C3-4DF0-9F96-7A651F16ACF5}"/>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2362829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4DFAA-B207-4A04-8A38-1C755E1858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C6DC11-9D5F-4814-8740-07235D3377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703A80-B533-427B-8AD2-776ADF9387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F874AE-7949-43BE-ACF9-C034A59A15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BBEF6D-7752-46C2-9F92-C487B5ACCB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57FEF2-293C-44FB-92EA-738EB893D0E8}"/>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8" name="Footer Placeholder 7">
            <a:extLst>
              <a:ext uri="{FF2B5EF4-FFF2-40B4-BE49-F238E27FC236}">
                <a16:creationId xmlns:a16="http://schemas.microsoft.com/office/drawing/2014/main" id="{8B70D213-D717-4D96-AECE-843BA14D20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9F37DE-C6E6-4B6D-937A-61920B31061A}"/>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1230609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FD816-C417-4478-B6EC-418F60801D1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BF4DD61-1239-412E-B14E-33889EF96DD5}"/>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4" name="Footer Placeholder 3">
            <a:extLst>
              <a:ext uri="{FF2B5EF4-FFF2-40B4-BE49-F238E27FC236}">
                <a16:creationId xmlns:a16="http://schemas.microsoft.com/office/drawing/2014/main" id="{B1D1EE56-CDC0-4ECC-B784-16F638D4B9D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0A83F2C-91E2-4848-9FBE-A5F0E517F988}"/>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3475625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D6610E-CE03-430D-AC66-03C6100BBF73}"/>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3" name="Footer Placeholder 2">
            <a:extLst>
              <a:ext uri="{FF2B5EF4-FFF2-40B4-BE49-F238E27FC236}">
                <a16:creationId xmlns:a16="http://schemas.microsoft.com/office/drawing/2014/main" id="{D74D3860-66F2-4A2D-9D6C-822A6D20A4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646666-0CC2-4C6D-8401-72ED71B8495B}"/>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2690767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3B6AD-FACF-41EB-A799-2CBD6A720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8E1354-2E4C-4298-9AC7-2B3F246507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71ED1E-C92D-4C3F-9870-938468650E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9DE80E-A534-4E69-AAFD-84C833719246}"/>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6" name="Footer Placeholder 5">
            <a:extLst>
              <a:ext uri="{FF2B5EF4-FFF2-40B4-BE49-F238E27FC236}">
                <a16:creationId xmlns:a16="http://schemas.microsoft.com/office/drawing/2014/main" id="{18231327-B928-4C92-B98B-2A0200B538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00747A-62BE-44EA-8F97-F20EC84CBF22}"/>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303312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0472A-194C-4D77-AD7A-E6D5DE4ACA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80CBE4-1474-477F-8A5C-0C5C39CEE8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0CA08B-D7E8-4236-825B-35CB971EB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E35C6D-A7EB-41C3-A599-6C31EB1633EB}"/>
              </a:ext>
            </a:extLst>
          </p:cNvPr>
          <p:cNvSpPr>
            <a:spLocks noGrp="1"/>
          </p:cNvSpPr>
          <p:nvPr>
            <p:ph type="dt" sz="half" idx="10"/>
          </p:nvPr>
        </p:nvSpPr>
        <p:spPr/>
        <p:txBody>
          <a:bodyPr/>
          <a:lstStyle/>
          <a:p>
            <a:fld id="{547C08EA-DFEE-41E3-A521-AAAC31E88F49}" type="datetimeFigureOut">
              <a:rPr lang="en-US" smtClean="0"/>
              <a:t>2/12/2021</a:t>
            </a:fld>
            <a:endParaRPr lang="en-US"/>
          </a:p>
        </p:txBody>
      </p:sp>
      <p:sp>
        <p:nvSpPr>
          <p:cNvPr id="6" name="Footer Placeholder 5">
            <a:extLst>
              <a:ext uri="{FF2B5EF4-FFF2-40B4-BE49-F238E27FC236}">
                <a16:creationId xmlns:a16="http://schemas.microsoft.com/office/drawing/2014/main" id="{841BE0A3-557F-4AE4-BA16-C3A45731EE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4CEED6-CEDD-445A-AAE9-FE634488ACB6}"/>
              </a:ext>
            </a:extLst>
          </p:cNvPr>
          <p:cNvSpPr>
            <a:spLocks noGrp="1"/>
          </p:cNvSpPr>
          <p:nvPr>
            <p:ph type="sldNum" sz="quarter" idx="12"/>
          </p:nvPr>
        </p:nvSpPr>
        <p:spPr/>
        <p:txBody>
          <a:bodyPr/>
          <a:lstStyle/>
          <a:p>
            <a:fld id="{32DB3EEF-571C-4CF8-8677-CB7E731641D2}" type="slidenum">
              <a:rPr lang="en-US" smtClean="0"/>
              <a:t>‹#›</a:t>
            </a:fld>
            <a:endParaRPr lang="en-US"/>
          </a:p>
        </p:txBody>
      </p:sp>
    </p:spTree>
    <p:extLst>
      <p:ext uri="{BB962C8B-B14F-4D97-AF65-F5344CB8AC3E}">
        <p14:creationId xmlns:p14="http://schemas.microsoft.com/office/powerpoint/2010/main" val="311702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88BC0E-3237-478F-8A3F-27AAFEBFFE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740288-FFC9-41E7-8C8B-7F717D6F22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55AB19-BA75-4C93-9269-826F03DE8F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7C08EA-DFEE-41E3-A521-AAAC31E88F49}" type="datetimeFigureOut">
              <a:rPr lang="en-US" smtClean="0"/>
              <a:t>2/12/2021</a:t>
            </a:fld>
            <a:endParaRPr lang="en-US"/>
          </a:p>
        </p:txBody>
      </p:sp>
      <p:sp>
        <p:nvSpPr>
          <p:cNvPr id="5" name="Footer Placeholder 4">
            <a:extLst>
              <a:ext uri="{FF2B5EF4-FFF2-40B4-BE49-F238E27FC236}">
                <a16:creationId xmlns:a16="http://schemas.microsoft.com/office/drawing/2014/main" id="{FD663703-9C53-46D5-BE44-1D8D342DAB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A55649B-E820-4C80-A89A-04146C791C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B3EEF-571C-4CF8-8677-CB7E731641D2}" type="slidenum">
              <a:rPr lang="en-US" smtClean="0"/>
              <a:t>‹#›</a:t>
            </a:fld>
            <a:endParaRPr lang="en-US"/>
          </a:p>
        </p:txBody>
      </p:sp>
    </p:spTree>
    <p:extLst>
      <p:ext uri="{BB962C8B-B14F-4D97-AF65-F5344CB8AC3E}">
        <p14:creationId xmlns:p14="http://schemas.microsoft.com/office/powerpoint/2010/main" val="2837026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BE9E5596-E20C-4503-95AA-77575489DB01}"/>
              </a:ext>
            </a:extLst>
          </p:cNvPr>
          <p:cNvSpPr>
            <a:spLocks noGrp="1" noChangeArrowheads="1"/>
          </p:cNvSpPr>
          <p:nvPr>
            <p:ph type="title"/>
          </p:nvPr>
        </p:nvSpPr>
        <p:spPr bwMode="auto">
          <a:xfrm>
            <a:off x="406400" y="228600"/>
            <a:ext cx="11480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AE17C2-7CE0-4425-B02E-60F631C4F548}"/>
              </a:ext>
            </a:extLst>
          </p:cNvPr>
          <p:cNvSpPr>
            <a:spLocks noGrp="1" noChangeArrowheads="1"/>
          </p:cNvSpPr>
          <p:nvPr>
            <p:ph type="body" idx="1"/>
          </p:nvPr>
        </p:nvSpPr>
        <p:spPr bwMode="auto">
          <a:xfrm>
            <a:off x="0" y="1295400"/>
            <a:ext cx="1219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B18CA79F-92D9-43CE-AE8A-4491F201B82A}"/>
              </a:ext>
            </a:extLst>
          </p:cNvPr>
          <p:cNvSpPr>
            <a:spLocks noGrp="1" noChangeArrowheads="1"/>
          </p:cNvSpPr>
          <p:nvPr>
            <p:ph type="dt" sz="half" idx="2"/>
          </p:nvPr>
        </p:nvSpPr>
        <p:spPr bwMode="auto">
          <a:xfrm>
            <a:off x="609600" y="6553200"/>
            <a:ext cx="2844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FFCC"/>
                </a:solidFill>
                <a:latin typeface="Arial" charset="0"/>
              </a:defRPr>
            </a:lvl1pPr>
          </a:lstStyle>
          <a:p>
            <a:pPr>
              <a:defRPr/>
            </a:pPr>
            <a:endParaRPr lang="en-US"/>
          </a:p>
        </p:txBody>
      </p:sp>
      <p:sp>
        <p:nvSpPr>
          <p:cNvPr id="1029" name="Rectangle 5">
            <a:extLst>
              <a:ext uri="{FF2B5EF4-FFF2-40B4-BE49-F238E27FC236}">
                <a16:creationId xmlns:a16="http://schemas.microsoft.com/office/drawing/2014/main" id="{9EBDCC8F-70C8-4993-BD32-58F6785A6608}"/>
              </a:ext>
            </a:extLst>
          </p:cNvPr>
          <p:cNvSpPr>
            <a:spLocks noGrp="1" noChangeArrowheads="1"/>
          </p:cNvSpPr>
          <p:nvPr>
            <p:ph type="ftr" sz="quarter" idx="3"/>
          </p:nvPr>
        </p:nvSpPr>
        <p:spPr bwMode="auto">
          <a:xfrm>
            <a:off x="4064000" y="6553200"/>
            <a:ext cx="3860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FFFFCC"/>
                </a:solidFill>
                <a:latin typeface="Arial" charset="0"/>
              </a:defRPr>
            </a:lvl1pPr>
          </a:lstStyle>
          <a:p>
            <a:pPr>
              <a:defRPr/>
            </a:pPr>
            <a:endParaRPr lang="en-US"/>
          </a:p>
        </p:txBody>
      </p:sp>
      <p:sp>
        <p:nvSpPr>
          <p:cNvPr id="1030" name="Rectangle 6">
            <a:extLst>
              <a:ext uri="{FF2B5EF4-FFF2-40B4-BE49-F238E27FC236}">
                <a16:creationId xmlns:a16="http://schemas.microsoft.com/office/drawing/2014/main" id="{2EF3D98E-ECE3-4F13-B258-54F4012D4E9C}"/>
              </a:ext>
            </a:extLst>
          </p:cNvPr>
          <p:cNvSpPr>
            <a:spLocks noGrp="1" noChangeArrowheads="1"/>
          </p:cNvSpPr>
          <p:nvPr>
            <p:ph type="sldNum" sz="quarter" idx="4"/>
          </p:nvPr>
        </p:nvSpPr>
        <p:spPr bwMode="auto">
          <a:xfrm>
            <a:off x="8737600" y="6553200"/>
            <a:ext cx="2844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CC"/>
                </a:solidFill>
              </a:defRPr>
            </a:lvl1pPr>
          </a:lstStyle>
          <a:p>
            <a:fld id="{741EDA2F-311E-4760-9F5D-341D4FA55C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94" r:id="rId1"/>
    <p:sldLayoutId id="2147483793" r:id="rId2"/>
    <p:sldLayoutId id="2147483803" r:id="rId3"/>
  </p:sldLayoutIdLst>
  <p:hf hdr="0" ftr="0" dt="0"/>
  <p:txStyles>
    <p:titleStyle>
      <a:lvl1pPr algn="l" rtl="0" eaLnBrk="0" fontAlgn="base" hangingPunct="0">
        <a:spcBef>
          <a:spcPct val="0"/>
        </a:spcBef>
        <a:spcAft>
          <a:spcPct val="0"/>
        </a:spcAft>
        <a:defRPr sz="3600" b="1">
          <a:solidFill>
            <a:schemeClr val="bg1"/>
          </a:solidFill>
          <a:latin typeface="+mj-lt"/>
          <a:ea typeface="+mj-ea"/>
          <a:cs typeface="+mj-cs"/>
        </a:defRPr>
      </a:lvl1pPr>
      <a:lvl2pPr algn="l" rtl="0" eaLnBrk="0" fontAlgn="base" hangingPunct="0">
        <a:spcBef>
          <a:spcPct val="0"/>
        </a:spcBef>
        <a:spcAft>
          <a:spcPct val="0"/>
        </a:spcAft>
        <a:defRPr sz="3600" b="1">
          <a:solidFill>
            <a:schemeClr val="bg1"/>
          </a:solidFill>
          <a:latin typeface="Arial" charset="0"/>
        </a:defRPr>
      </a:lvl2pPr>
      <a:lvl3pPr algn="l" rtl="0" eaLnBrk="0" fontAlgn="base" hangingPunct="0">
        <a:spcBef>
          <a:spcPct val="0"/>
        </a:spcBef>
        <a:spcAft>
          <a:spcPct val="0"/>
        </a:spcAft>
        <a:defRPr sz="3600" b="1">
          <a:solidFill>
            <a:schemeClr val="bg1"/>
          </a:solidFill>
          <a:latin typeface="Arial" charset="0"/>
        </a:defRPr>
      </a:lvl3pPr>
      <a:lvl4pPr algn="l" rtl="0" eaLnBrk="0" fontAlgn="base" hangingPunct="0">
        <a:spcBef>
          <a:spcPct val="0"/>
        </a:spcBef>
        <a:spcAft>
          <a:spcPct val="0"/>
        </a:spcAft>
        <a:defRPr sz="3600" b="1">
          <a:solidFill>
            <a:schemeClr val="bg1"/>
          </a:solidFill>
          <a:latin typeface="Arial" charset="0"/>
        </a:defRPr>
      </a:lvl4pPr>
      <a:lvl5pPr algn="l" rtl="0" eaLnBrk="0" fontAlgn="base" hangingPunct="0">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4000" b="1">
          <a:solidFill>
            <a:schemeClr val="bg1"/>
          </a:solidFill>
          <a:latin typeface="Arial" charset="0"/>
        </a:defRPr>
      </a:lvl6pPr>
      <a:lvl7pPr marL="914400" algn="l" rtl="0" eaLnBrk="1" fontAlgn="base" hangingPunct="1">
        <a:spcBef>
          <a:spcPct val="0"/>
        </a:spcBef>
        <a:spcAft>
          <a:spcPct val="0"/>
        </a:spcAft>
        <a:defRPr sz="4000" b="1">
          <a:solidFill>
            <a:schemeClr val="bg1"/>
          </a:solidFill>
          <a:latin typeface="Arial" charset="0"/>
        </a:defRPr>
      </a:lvl7pPr>
      <a:lvl8pPr marL="1371600" algn="l" rtl="0" eaLnBrk="1" fontAlgn="base" hangingPunct="1">
        <a:spcBef>
          <a:spcPct val="0"/>
        </a:spcBef>
        <a:spcAft>
          <a:spcPct val="0"/>
        </a:spcAft>
        <a:defRPr sz="4000" b="1">
          <a:solidFill>
            <a:schemeClr val="bg1"/>
          </a:solidFill>
          <a:latin typeface="Arial" charset="0"/>
        </a:defRPr>
      </a:lvl8pPr>
      <a:lvl9pPr marL="1828800" algn="l" rtl="0" eaLnBrk="1" fontAlgn="base" hangingPunct="1">
        <a:spcBef>
          <a:spcPct val="0"/>
        </a:spcBef>
        <a:spcAft>
          <a:spcPct val="0"/>
        </a:spcAft>
        <a:defRPr sz="40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400">
          <a:solidFill>
            <a:srgbClr val="FFFFCC"/>
          </a:solidFill>
          <a:latin typeface="+mn-lt"/>
          <a:ea typeface="+mn-ea"/>
          <a:cs typeface="+mn-cs"/>
        </a:defRPr>
      </a:lvl1pPr>
      <a:lvl2pPr marL="742950" indent="-285750" algn="l" rtl="0" eaLnBrk="0" fontAlgn="base" hangingPunct="0">
        <a:spcBef>
          <a:spcPct val="20000"/>
        </a:spcBef>
        <a:spcAft>
          <a:spcPct val="0"/>
        </a:spcAft>
        <a:buChar char="–"/>
        <a:defRPr sz="2000">
          <a:solidFill>
            <a:srgbClr val="FFFFCC"/>
          </a:solidFill>
          <a:latin typeface="+mn-lt"/>
        </a:defRPr>
      </a:lvl2pPr>
      <a:lvl3pPr marL="1143000" indent="-228600" algn="l" rtl="0" eaLnBrk="0" fontAlgn="base" hangingPunct="0">
        <a:spcBef>
          <a:spcPct val="20000"/>
        </a:spcBef>
        <a:spcAft>
          <a:spcPct val="0"/>
        </a:spcAft>
        <a:buChar char="•"/>
        <a:defRPr>
          <a:solidFill>
            <a:srgbClr val="FFFFCC"/>
          </a:solidFill>
          <a:latin typeface="+mn-lt"/>
        </a:defRPr>
      </a:lvl3pPr>
      <a:lvl4pPr marL="1600200" indent="-228600" algn="l" rtl="0" eaLnBrk="0" fontAlgn="base" hangingPunct="0">
        <a:spcBef>
          <a:spcPct val="20000"/>
        </a:spcBef>
        <a:spcAft>
          <a:spcPct val="0"/>
        </a:spcAft>
        <a:buChar char="–"/>
        <a:defRPr sz="1600">
          <a:solidFill>
            <a:srgbClr val="FFFFCC"/>
          </a:solidFill>
          <a:latin typeface="+mn-lt"/>
        </a:defRPr>
      </a:lvl4pPr>
      <a:lvl5pPr marL="2057400" indent="-228600" algn="l" rtl="0" eaLnBrk="0" fontAlgn="base" hangingPunct="0">
        <a:spcBef>
          <a:spcPct val="20000"/>
        </a:spcBef>
        <a:spcAft>
          <a:spcPct val="0"/>
        </a:spcAft>
        <a:buChar char="»"/>
        <a:defRPr sz="1600">
          <a:solidFill>
            <a:srgbClr val="FFFFCC"/>
          </a:solidFill>
          <a:latin typeface="+mn-lt"/>
        </a:defRPr>
      </a:lvl5pPr>
      <a:lvl6pPr marL="2514600" indent="-228600" algn="l" rtl="0" eaLnBrk="1" fontAlgn="base" hangingPunct="1">
        <a:spcBef>
          <a:spcPct val="20000"/>
        </a:spcBef>
        <a:spcAft>
          <a:spcPct val="0"/>
        </a:spcAft>
        <a:buChar char="»"/>
        <a:defRPr sz="2000">
          <a:solidFill>
            <a:srgbClr val="FFFFCC"/>
          </a:solidFill>
          <a:latin typeface="+mn-lt"/>
        </a:defRPr>
      </a:lvl6pPr>
      <a:lvl7pPr marL="2971800" indent="-228600" algn="l" rtl="0" eaLnBrk="1" fontAlgn="base" hangingPunct="1">
        <a:spcBef>
          <a:spcPct val="20000"/>
        </a:spcBef>
        <a:spcAft>
          <a:spcPct val="0"/>
        </a:spcAft>
        <a:buChar char="»"/>
        <a:defRPr sz="2000">
          <a:solidFill>
            <a:srgbClr val="FFFFCC"/>
          </a:solidFill>
          <a:latin typeface="+mn-lt"/>
        </a:defRPr>
      </a:lvl7pPr>
      <a:lvl8pPr marL="3429000" indent="-228600" algn="l" rtl="0" eaLnBrk="1" fontAlgn="base" hangingPunct="1">
        <a:spcBef>
          <a:spcPct val="20000"/>
        </a:spcBef>
        <a:spcAft>
          <a:spcPct val="0"/>
        </a:spcAft>
        <a:buChar char="»"/>
        <a:defRPr sz="2000">
          <a:solidFill>
            <a:srgbClr val="FFFFCC"/>
          </a:solidFill>
          <a:latin typeface="+mn-lt"/>
        </a:defRPr>
      </a:lvl8pPr>
      <a:lvl9pPr marL="3886200" indent="-228600" algn="l" rtl="0" eaLnBrk="1" fontAlgn="base" hangingPunct="1">
        <a:spcBef>
          <a:spcPct val="20000"/>
        </a:spcBef>
        <a:spcAft>
          <a:spcPct val="0"/>
        </a:spcAft>
        <a:buChar char="»"/>
        <a:defRPr sz="2000">
          <a:solidFill>
            <a:srgbClr val="FFFFC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Moral_absolutism"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 Id="rId6" Type="http://schemas.openxmlformats.org/officeDocument/2006/relationships/hyperlink" Target="http://en.wikipedia.org/wiki/W._D._Ross" TargetMode="External"/><Relationship Id="rId5" Type="http://schemas.openxmlformats.org/officeDocument/2006/relationships/hyperlink" Target="http://en.wikipedia.org/wiki/Immanuel_Kant" TargetMode="External"/><Relationship Id="rId4" Type="http://schemas.openxmlformats.org/officeDocument/2006/relationships/hyperlink" Target="http://en.wikipedia.org/wiki/Deontological_ethics#cite_note-4"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hyperlink" Target="http://www.school-for-champions.com/character/franklin_virtues.htm" TargetMode="External"/><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8" Type="http://schemas.openxmlformats.org/officeDocument/2006/relationships/hyperlink" Target="http://en.wikipedia.org/wiki/Excellence" TargetMode="External"/><Relationship Id="rId3" Type="http://schemas.openxmlformats.org/officeDocument/2006/relationships/hyperlink" Target="http://en.wikipedia.org/wiki/Ancient_Greek" TargetMode="External"/><Relationship Id="rId7" Type="http://schemas.openxmlformats.org/officeDocument/2006/relationships/hyperlink" Target="http://en.wikipedia.org/wiki/Moral_character" TargetMode="External"/><Relationship Id="rId2" Type="http://schemas.openxmlformats.org/officeDocument/2006/relationships/notesSlide" Target="../notesSlides/notesSlide37.xml"/><Relationship Id="rId1" Type="http://schemas.openxmlformats.org/officeDocument/2006/relationships/slideLayout" Target="../slideLayouts/slideLayout13.xml"/><Relationship Id="rId6" Type="http://schemas.openxmlformats.org/officeDocument/2006/relationships/hyperlink" Target="http://en.wikipedia.org/wiki/Ethics" TargetMode="External"/><Relationship Id="rId5" Type="http://schemas.openxmlformats.org/officeDocument/2006/relationships/hyperlink" Target="http://en.wikipedia.org/wiki/Moral_philosophy" TargetMode="External"/><Relationship Id="rId4" Type="http://schemas.openxmlformats.org/officeDocument/2006/relationships/hyperlink" Target="http://en.wikipedia.org/wiki/Arete_%28excellence%29" TargetMode="External"/><Relationship Id="rId9" Type="http://schemas.openxmlformats.org/officeDocument/2006/relationships/hyperlink" Target="http://en.wikipedia.org/wiki/Virtue"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644D523E-BF07-4382-B016-BE546EA5A7DE}"/>
              </a:ext>
            </a:extLst>
          </p:cNvPr>
          <p:cNvSpPr>
            <a:spLocks noGrp="1" noChangeArrowheads="1"/>
          </p:cNvSpPr>
          <p:nvPr>
            <p:ph type="ctrTitle"/>
          </p:nvPr>
        </p:nvSpPr>
        <p:spPr/>
        <p:txBody>
          <a:bodyPr/>
          <a:lstStyle/>
          <a:p>
            <a:r>
              <a:rPr lang="en-US" altLang="en-US"/>
              <a:t>A Critique of Three Ethical Schools</a:t>
            </a:r>
          </a:p>
        </p:txBody>
      </p:sp>
      <p:sp>
        <p:nvSpPr>
          <p:cNvPr id="3075" name="Rectangle 3">
            <a:extLst>
              <a:ext uri="{FF2B5EF4-FFF2-40B4-BE49-F238E27FC236}">
                <a16:creationId xmlns:a16="http://schemas.microsoft.com/office/drawing/2014/main" id="{8B279758-7189-4E4F-89CF-662B9EDBDEB7}"/>
              </a:ext>
            </a:extLst>
          </p:cNvPr>
          <p:cNvSpPr>
            <a:spLocks noGrp="1" noChangeArrowheads="1"/>
          </p:cNvSpPr>
          <p:nvPr>
            <p:ph type="subTitle" idx="1"/>
          </p:nvPr>
        </p:nvSpPr>
        <p:spPr/>
        <p:txBody>
          <a:bodyPr/>
          <a:lstStyle/>
          <a:p>
            <a:r>
              <a:rPr lang="en-US" altLang="en-US"/>
              <a:t>Jim Sutherland, PhD</a:t>
            </a:r>
          </a:p>
          <a:p>
            <a:r>
              <a:rPr lang="en-US" altLang="en-US"/>
              <a:t>www.RMNI.org</a:t>
            </a:r>
          </a:p>
        </p:txBody>
      </p:sp>
      <p:sp>
        <p:nvSpPr>
          <p:cNvPr id="3076" name="Slide Number Placeholder 3">
            <a:extLst>
              <a:ext uri="{FF2B5EF4-FFF2-40B4-BE49-F238E27FC236}">
                <a16:creationId xmlns:a16="http://schemas.microsoft.com/office/drawing/2014/main" id="{11C64BEE-5C37-42A3-B2D7-FFDE84DC3C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742BF3EA-B615-4C42-ABCA-EFA9F389DEDA}" type="slidenum">
              <a:rPr lang="en-US" altLang="en-US" sz="1400">
                <a:solidFill>
                  <a:schemeClr val="tx1"/>
                </a:solidFill>
              </a:rPr>
              <a:pPr>
                <a:spcBef>
                  <a:spcPct val="0"/>
                </a:spcBef>
                <a:buFontTx/>
                <a:buNone/>
              </a:pPr>
              <a:t>1</a:t>
            </a:fld>
            <a:endParaRPr lang="en-US" altLang="en-US" sz="1400">
              <a:solidFill>
                <a:schemeClr val="tx1"/>
              </a:solidFill>
            </a:endParaRPr>
          </a:p>
        </p:txBody>
      </p:sp>
    </p:spTree>
    <p:extLst>
      <p:ext uri="{BB962C8B-B14F-4D97-AF65-F5344CB8AC3E}">
        <p14:creationId xmlns:p14="http://schemas.microsoft.com/office/powerpoint/2010/main" val="326778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F3626BE-A29F-4002-A2EA-951B3F16718F}"/>
              </a:ext>
            </a:extLst>
          </p:cNvPr>
          <p:cNvSpPr>
            <a:spLocks noGrp="1"/>
          </p:cNvSpPr>
          <p:nvPr>
            <p:ph type="title"/>
          </p:nvPr>
        </p:nvSpPr>
        <p:spPr/>
        <p:txBody>
          <a:bodyPr/>
          <a:lstStyle/>
          <a:p>
            <a:r>
              <a:rPr lang="en-US" altLang="en-US"/>
              <a:t>Later Utilitarians</a:t>
            </a:r>
          </a:p>
        </p:txBody>
      </p:sp>
      <p:sp>
        <p:nvSpPr>
          <p:cNvPr id="12291" name="Content Placeholder 2">
            <a:extLst>
              <a:ext uri="{FF2B5EF4-FFF2-40B4-BE49-F238E27FC236}">
                <a16:creationId xmlns:a16="http://schemas.microsoft.com/office/drawing/2014/main" id="{95A2DBDF-FAAB-41E4-8C32-0F34C6BB4FEF}"/>
              </a:ext>
            </a:extLst>
          </p:cNvPr>
          <p:cNvSpPr>
            <a:spLocks noGrp="1"/>
          </p:cNvSpPr>
          <p:nvPr>
            <p:ph idx="1"/>
          </p:nvPr>
        </p:nvSpPr>
        <p:spPr/>
        <p:txBody>
          <a:bodyPr/>
          <a:lstStyle/>
          <a:p>
            <a:pPr>
              <a:defRPr/>
            </a:pPr>
            <a:r>
              <a:rPr lang="en-US" altLang="en-US" dirty="0"/>
              <a:t>"Other utilitarian-type views include the claims that the end of action is </a:t>
            </a:r>
            <a:r>
              <a:rPr lang="en-US" altLang="en-US" dirty="0">
                <a:solidFill>
                  <a:srgbClr val="FF0000"/>
                </a:solidFill>
              </a:rPr>
              <a:t>survival and growth</a:t>
            </a:r>
            <a:r>
              <a:rPr lang="en-US" altLang="en-US" dirty="0"/>
              <a:t>, as in evolutionary ethics (the 19th-century English philosopher Herbert Spencer); the </a:t>
            </a:r>
            <a:r>
              <a:rPr lang="en-US" altLang="en-US" dirty="0">
                <a:solidFill>
                  <a:srgbClr val="FF0000"/>
                </a:solidFill>
              </a:rPr>
              <a:t>experience of power</a:t>
            </a:r>
            <a:r>
              <a:rPr lang="en-US" altLang="en-US" dirty="0"/>
              <a:t>, as in despotism (the 16th-century Italian political philosopher </a:t>
            </a:r>
            <a:r>
              <a:rPr lang="en-US" altLang="en-US" dirty="0" err="1"/>
              <a:t>Niccolo</a:t>
            </a:r>
            <a:r>
              <a:rPr lang="en-US" altLang="en-US" dirty="0"/>
              <a:t> Machiavelli and the 19th -century German Friedrich Nietzsche); </a:t>
            </a:r>
            <a:r>
              <a:rPr lang="en-US" altLang="en-US" dirty="0">
                <a:solidFill>
                  <a:srgbClr val="FF0000"/>
                </a:solidFill>
              </a:rPr>
              <a:t>satisfaction and adjustment</a:t>
            </a:r>
            <a:r>
              <a:rPr lang="en-US" altLang="en-US" dirty="0"/>
              <a:t>, as in pragmatism (20th-century American philosophers Ralph Barton Perry and John Dewey); and </a:t>
            </a:r>
            <a:r>
              <a:rPr lang="en-US" altLang="en-US" dirty="0">
                <a:solidFill>
                  <a:srgbClr val="FF0000"/>
                </a:solidFill>
              </a:rPr>
              <a:t>freedom</a:t>
            </a:r>
            <a:r>
              <a:rPr lang="en-US" altLang="en-US" dirty="0"/>
              <a:t>, as in existentialism (the 20th-century French philosopher Jean-Paul Sartre)." “Consequentialism,” </a:t>
            </a:r>
          </a:p>
          <a:p>
            <a:pPr marL="0" indent="0">
              <a:buNone/>
              <a:defRPr/>
            </a:pPr>
            <a:endParaRPr lang="en-US" altLang="en-US" sz="1800" dirty="0"/>
          </a:p>
          <a:p>
            <a:pPr marL="0" indent="0" algn="r">
              <a:buNone/>
              <a:defRPr/>
            </a:pPr>
            <a:r>
              <a:rPr lang="en-US" altLang="en-US" sz="1800" dirty="0"/>
              <a:t>Wikipedia</a:t>
            </a:r>
          </a:p>
        </p:txBody>
      </p:sp>
      <p:sp>
        <p:nvSpPr>
          <p:cNvPr id="12292" name="Slide Number Placeholder 3">
            <a:extLst>
              <a:ext uri="{FF2B5EF4-FFF2-40B4-BE49-F238E27FC236}">
                <a16:creationId xmlns:a16="http://schemas.microsoft.com/office/drawing/2014/main" id="{9DB4FA73-33D5-4DE6-A17A-98008F8863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0E5E704D-15DC-466C-834A-55605C0671C7}" type="slidenum">
              <a:rPr lang="en-US" altLang="en-US" sz="1400">
                <a:solidFill>
                  <a:schemeClr val="tx1"/>
                </a:solidFill>
              </a:rPr>
              <a:pPr>
                <a:spcBef>
                  <a:spcPct val="0"/>
                </a:spcBef>
                <a:buFontTx/>
                <a:buNone/>
              </a:pPr>
              <a:t>10</a:t>
            </a:fld>
            <a:endParaRPr lang="en-US" altLang="en-US" sz="1400">
              <a:solidFill>
                <a:schemeClr val="tx1"/>
              </a:solidFill>
            </a:endParaRPr>
          </a:p>
        </p:txBody>
      </p:sp>
    </p:spTree>
    <p:extLst>
      <p:ext uri="{BB962C8B-B14F-4D97-AF65-F5344CB8AC3E}">
        <p14:creationId xmlns:p14="http://schemas.microsoft.com/office/powerpoint/2010/main" val="4035663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CF03D99F-F0F0-4626-A764-264BBA7567FC}"/>
              </a:ext>
            </a:extLst>
          </p:cNvPr>
          <p:cNvSpPr>
            <a:spLocks noGrp="1"/>
          </p:cNvSpPr>
          <p:nvPr>
            <p:ph type="title"/>
          </p:nvPr>
        </p:nvSpPr>
        <p:spPr/>
        <p:txBody>
          <a:bodyPr/>
          <a:lstStyle/>
          <a:p>
            <a:r>
              <a:rPr lang="en-US" altLang="en-US"/>
              <a:t>Calculating Consequences</a:t>
            </a:r>
          </a:p>
        </p:txBody>
      </p:sp>
      <p:sp>
        <p:nvSpPr>
          <p:cNvPr id="13315" name="Content Placeholder 2">
            <a:extLst>
              <a:ext uri="{FF2B5EF4-FFF2-40B4-BE49-F238E27FC236}">
                <a16:creationId xmlns:a16="http://schemas.microsoft.com/office/drawing/2014/main" id="{BDD72107-4508-4F59-AE5A-9701BE161A1B}"/>
              </a:ext>
            </a:extLst>
          </p:cNvPr>
          <p:cNvSpPr>
            <a:spLocks noGrp="1"/>
          </p:cNvSpPr>
          <p:nvPr>
            <p:ph idx="1"/>
          </p:nvPr>
        </p:nvSpPr>
        <p:spPr/>
        <p:txBody>
          <a:bodyPr/>
          <a:lstStyle/>
          <a:p>
            <a:r>
              <a:rPr lang="en-US" altLang="en-US"/>
              <a:t>An “ideal observer” or impartial observer is needed to determine the consequences, so that personal bias and prejudices don’t interfere.</a:t>
            </a:r>
          </a:p>
          <a:p>
            <a:pPr lvl="1"/>
            <a:r>
              <a:rPr lang="en-US" altLang="en-US"/>
              <a:t>This person would have to know all the consequences of a particular decision. Finding such a person may be impossible. Wikipedia</a:t>
            </a:r>
          </a:p>
          <a:p>
            <a:pPr lvl="1"/>
            <a:r>
              <a:rPr lang="en-US" altLang="en-US"/>
              <a:t>It would be ideal to have someone who was good and who knows everything to show what is right. It be even better if that ideal observer would also enable the one seeking the good to have the power to do the good? God is therefore the ideal moral agent to decide the best consequences.</a:t>
            </a:r>
          </a:p>
        </p:txBody>
      </p:sp>
      <p:sp>
        <p:nvSpPr>
          <p:cNvPr id="13316" name="Slide Number Placeholder 3">
            <a:extLst>
              <a:ext uri="{FF2B5EF4-FFF2-40B4-BE49-F238E27FC236}">
                <a16:creationId xmlns:a16="http://schemas.microsoft.com/office/drawing/2014/main" id="{720A9DB8-0779-4C16-AD48-64B8867973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26194328-7499-4ABB-8F0A-7C2B9926DAD5}" type="slidenum">
              <a:rPr lang="en-US" altLang="en-US" sz="1400">
                <a:solidFill>
                  <a:schemeClr val="tx1"/>
                </a:solidFill>
              </a:rPr>
              <a:pPr>
                <a:spcBef>
                  <a:spcPct val="0"/>
                </a:spcBef>
                <a:buFontTx/>
                <a:buNone/>
              </a:pPr>
              <a:t>11</a:t>
            </a:fld>
            <a:endParaRPr lang="en-US" altLang="en-US" sz="1400">
              <a:solidFill>
                <a:schemeClr val="tx1"/>
              </a:solidFill>
            </a:endParaRPr>
          </a:p>
        </p:txBody>
      </p:sp>
    </p:spTree>
    <p:extLst>
      <p:ext uri="{BB962C8B-B14F-4D97-AF65-F5344CB8AC3E}">
        <p14:creationId xmlns:p14="http://schemas.microsoft.com/office/powerpoint/2010/main" val="2710162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CBA0486F-B37F-4F1F-AADF-F5F871144A0C}"/>
              </a:ext>
            </a:extLst>
          </p:cNvPr>
          <p:cNvSpPr>
            <a:spLocks noGrp="1"/>
          </p:cNvSpPr>
          <p:nvPr>
            <p:ph type="title"/>
          </p:nvPr>
        </p:nvSpPr>
        <p:spPr/>
        <p:txBody>
          <a:bodyPr/>
          <a:lstStyle/>
          <a:p>
            <a:r>
              <a:rPr lang="en-US" altLang="en-US"/>
              <a:t>Problems with Utilitarian Ethics</a:t>
            </a:r>
          </a:p>
        </p:txBody>
      </p:sp>
      <p:sp>
        <p:nvSpPr>
          <p:cNvPr id="14339" name="Content Placeholder 2">
            <a:extLst>
              <a:ext uri="{FF2B5EF4-FFF2-40B4-BE49-F238E27FC236}">
                <a16:creationId xmlns:a16="http://schemas.microsoft.com/office/drawing/2014/main" id="{2E69AA73-706E-44BE-9CAA-F3988A540AF3}"/>
              </a:ext>
            </a:extLst>
          </p:cNvPr>
          <p:cNvSpPr>
            <a:spLocks noGrp="1"/>
          </p:cNvSpPr>
          <p:nvPr>
            <p:ph idx="1"/>
          </p:nvPr>
        </p:nvSpPr>
        <p:spPr/>
        <p:txBody>
          <a:bodyPr/>
          <a:lstStyle/>
          <a:p>
            <a:r>
              <a:rPr lang="en-US" altLang="en-US"/>
              <a:t>Consequentialism concerns humans only--it is completely horizontal, not vertical. Man is the measure of all, and the more that are satisfied, the better the rule or principle.  </a:t>
            </a:r>
          </a:p>
          <a:p>
            <a:r>
              <a:rPr lang="en-US" altLang="en-US"/>
              <a:t>All these discussions presume there are no absolutes. Good is located in outcomes, or in the doer or in the act itself. </a:t>
            </a:r>
          </a:p>
          <a:p>
            <a:r>
              <a:rPr lang="en-US" altLang="en-US"/>
              <a:t>Is the good that which brings good consequences?  How long must we wait to determine if the consequences are good, and for whom?  How do we determine what is good, by which to evaluate the act?</a:t>
            </a:r>
          </a:p>
        </p:txBody>
      </p:sp>
      <p:sp>
        <p:nvSpPr>
          <p:cNvPr id="14340" name="Slide Number Placeholder 3">
            <a:extLst>
              <a:ext uri="{FF2B5EF4-FFF2-40B4-BE49-F238E27FC236}">
                <a16:creationId xmlns:a16="http://schemas.microsoft.com/office/drawing/2014/main" id="{6C37C129-FF49-42AE-9736-1D96C7128B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0E291C6F-68B9-4569-AE57-A97645048645}" type="slidenum">
              <a:rPr lang="en-US" altLang="en-US" sz="1400">
                <a:solidFill>
                  <a:schemeClr val="tx1"/>
                </a:solidFill>
              </a:rPr>
              <a:pPr>
                <a:spcBef>
                  <a:spcPct val="0"/>
                </a:spcBef>
                <a:buFontTx/>
                <a:buNone/>
              </a:pPr>
              <a:t>12</a:t>
            </a:fld>
            <a:endParaRPr lang="en-US" altLang="en-US" sz="1400">
              <a:solidFill>
                <a:schemeClr val="tx1"/>
              </a:solidFill>
            </a:endParaRPr>
          </a:p>
        </p:txBody>
      </p:sp>
    </p:spTree>
    <p:extLst>
      <p:ext uri="{BB962C8B-B14F-4D97-AF65-F5344CB8AC3E}">
        <p14:creationId xmlns:p14="http://schemas.microsoft.com/office/powerpoint/2010/main" val="2250686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324B285-D936-460D-9C7E-6E40E366FA6F}"/>
              </a:ext>
            </a:extLst>
          </p:cNvPr>
          <p:cNvSpPr>
            <a:spLocks noGrp="1"/>
          </p:cNvSpPr>
          <p:nvPr>
            <p:ph type="title"/>
          </p:nvPr>
        </p:nvSpPr>
        <p:spPr/>
        <p:txBody>
          <a:bodyPr/>
          <a:lstStyle/>
          <a:p>
            <a:r>
              <a:rPr lang="en-US" altLang="en-US"/>
              <a:t>Difficulties with Utilitarianism</a:t>
            </a:r>
          </a:p>
        </p:txBody>
      </p:sp>
      <p:sp>
        <p:nvSpPr>
          <p:cNvPr id="15363" name="Content Placeholder 2">
            <a:extLst>
              <a:ext uri="{FF2B5EF4-FFF2-40B4-BE49-F238E27FC236}">
                <a16:creationId xmlns:a16="http://schemas.microsoft.com/office/drawing/2014/main" id="{2DFFE3D1-490F-4808-ABDC-13E1F6E62491}"/>
              </a:ext>
            </a:extLst>
          </p:cNvPr>
          <p:cNvSpPr>
            <a:spLocks noGrp="1"/>
          </p:cNvSpPr>
          <p:nvPr>
            <p:ph idx="1"/>
          </p:nvPr>
        </p:nvSpPr>
        <p:spPr/>
        <p:txBody>
          <a:bodyPr/>
          <a:lstStyle/>
          <a:p>
            <a:r>
              <a:rPr lang="en-US" altLang="en-US"/>
              <a:t>Holmes noted that the fundamental problem with this school is that is gives value to individuals. Why should the greatest number be satisfied? Why do people have value?</a:t>
            </a:r>
          </a:p>
          <a:p>
            <a:r>
              <a:rPr lang="en-US" altLang="en-US"/>
              <a:t>Another major problem concerns the treatment of the minority, if the goal is to please the majority.</a:t>
            </a:r>
          </a:p>
          <a:p>
            <a:pPr lvl="1"/>
            <a:r>
              <a:rPr lang="en-US" altLang="en-US"/>
              <a:t>For example, many treaties with the American Indians were broken for the benefit of the white majority. Australian aborigines were shot for sport.</a:t>
            </a:r>
          </a:p>
        </p:txBody>
      </p:sp>
      <p:sp>
        <p:nvSpPr>
          <p:cNvPr id="15364" name="Slide Number Placeholder 3">
            <a:extLst>
              <a:ext uri="{FF2B5EF4-FFF2-40B4-BE49-F238E27FC236}">
                <a16:creationId xmlns:a16="http://schemas.microsoft.com/office/drawing/2014/main" id="{98A3D452-6631-4ADE-A229-3422EA26A68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6F76D029-89A1-4280-A955-CE7477E7DB9A}" type="slidenum">
              <a:rPr lang="en-US" altLang="en-US" sz="1400">
                <a:solidFill>
                  <a:schemeClr val="tx1"/>
                </a:solidFill>
              </a:rPr>
              <a:pPr>
                <a:spcBef>
                  <a:spcPct val="0"/>
                </a:spcBef>
                <a:buFontTx/>
                <a:buNone/>
              </a:pPr>
              <a:t>13</a:t>
            </a:fld>
            <a:endParaRPr lang="en-US" altLang="en-US" sz="1400">
              <a:solidFill>
                <a:schemeClr val="tx1"/>
              </a:solidFill>
            </a:endParaRPr>
          </a:p>
        </p:txBody>
      </p:sp>
    </p:spTree>
    <p:extLst>
      <p:ext uri="{BB962C8B-B14F-4D97-AF65-F5344CB8AC3E}">
        <p14:creationId xmlns:p14="http://schemas.microsoft.com/office/powerpoint/2010/main" val="1737944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2AEF749B-D19B-4ED2-AB72-57D366C1B919}"/>
              </a:ext>
            </a:extLst>
          </p:cNvPr>
          <p:cNvSpPr>
            <a:spLocks noGrp="1"/>
          </p:cNvSpPr>
          <p:nvPr>
            <p:ph type="title"/>
          </p:nvPr>
        </p:nvSpPr>
        <p:spPr/>
        <p:txBody>
          <a:bodyPr/>
          <a:lstStyle/>
          <a:p>
            <a:pPr eaLnBrk="1" hangingPunct="1"/>
            <a:r>
              <a:rPr lang="en-US" altLang="en-US"/>
              <a:t>Knowing and Doing</a:t>
            </a:r>
          </a:p>
        </p:txBody>
      </p:sp>
      <p:sp>
        <p:nvSpPr>
          <p:cNvPr id="16387" name="Content Placeholder 2">
            <a:extLst>
              <a:ext uri="{FF2B5EF4-FFF2-40B4-BE49-F238E27FC236}">
                <a16:creationId xmlns:a16="http://schemas.microsoft.com/office/drawing/2014/main" id="{51FA5BD9-0F2F-4126-8FAE-45C87704839A}"/>
              </a:ext>
            </a:extLst>
          </p:cNvPr>
          <p:cNvSpPr>
            <a:spLocks noGrp="1"/>
          </p:cNvSpPr>
          <p:nvPr>
            <p:ph idx="1"/>
          </p:nvPr>
        </p:nvSpPr>
        <p:spPr/>
        <p:txBody>
          <a:bodyPr/>
          <a:lstStyle/>
          <a:p>
            <a:pPr eaLnBrk="1" hangingPunct="1"/>
            <a:r>
              <a:rPr lang="en-US" altLang="en-US"/>
              <a:t>Even if we knew what is best, we may not have the will to do it.</a:t>
            </a:r>
          </a:p>
          <a:p>
            <a:pPr lvl="1" eaLnBrk="1" hangingPunct="1"/>
            <a:r>
              <a:rPr lang="en-US" altLang="en-US"/>
              <a:t>Rom. 7:18b-19 For I have the desire to do what is good, but I cannot carry it out.19 For what I do is not the good I want to do; no, the evil I do not want to do-- this I keep on doing.</a:t>
            </a:r>
          </a:p>
          <a:p>
            <a:pPr lvl="1" eaLnBrk="1" hangingPunct="1"/>
            <a:r>
              <a:rPr lang="en-US" altLang="en-US"/>
              <a:t>Aristotle and Augustine and David Hume (1711-1776) argued that passions and the will, not just reason, enter into ethical decisions. </a:t>
            </a:r>
            <a:r>
              <a:rPr lang="en-US" altLang="en-US" sz="1600"/>
              <a:t>Holmes, p. 138</a:t>
            </a:r>
          </a:p>
          <a:p>
            <a:pPr lvl="1" eaLnBrk="1" hangingPunct="1">
              <a:buFontTx/>
              <a:buNone/>
            </a:pPr>
            <a:endParaRPr lang="en-US" altLang="en-US"/>
          </a:p>
        </p:txBody>
      </p:sp>
      <p:sp>
        <p:nvSpPr>
          <p:cNvPr id="16388" name="Slide Number Placeholder 3">
            <a:extLst>
              <a:ext uri="{FF2B5EF4-FFF2-40B4-BE49-F238E27FC236}">
                <a16:creationId xmlns:a16="http://schemas.microsoft.com/office/drawing/2014/main" id="{B49F94C0-8042-4BA4-80A6-462942B9CA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8795E854-82AE-4045-B84D-5805B9665097}" type="slidenum">
              <a:rPr lang="en-US" altLang="en-US" sz="1400"/>
              <a:pPr eaLnBrk="1" hangingPunct="1">
                <a:spcBef>
                  <a:spcPct val="0"/>
                </a:spcBef>
                <a:buFontTx/>
                <a:buNone/>
              </a:pPr>
              <a:t>14</a:t>
            </a:fld>
            <a:endParaRPr lang="en-US" altLang="en-US" sz="1400"/>
          </a:p>
        </p:txBody>
      </p:sp>
    </p:spTree>
    <p:extLst>
      <p:ext uri="{BB962C8B-B14F-4D97-AF65-F5344CB8AC3E}">
        <p14:creationId xmlns:p14="http://schemas.microsoft.com/office/powerpoint/2010/main" val="1206757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529D074-8B81-43AF-A66E-EFBD9FBB929C}"/>
              </a:ext>
            </a:extLst>
          </p:cNvPr>
          <p:cNvSpPr>
            <a:spLocks noGrp="1"/>
          </p:cNvSpPr>
          <p:nvPr>
            <p:ph type="title"/>
          </p:nvPr>
        </p:nvSpPr>
        <p:spPr/>
        <p:txBody>
          <a:bodyPr/>
          <a:lstStyle/>
          <a:p>
            <a:r>
              <a:rPr lang="en-US" altLang="en-US" sz="3200"/>
              <a:t>Consequential Elements in Christianity</a:t>
            </a:r>
          </a:p>
        </p:txBody>
      </p:sp>
      <p:sp>
        <p:nvSpPr>
          <p:cNvPr id="17411" name="Content Placeholder 2">
            <a:extLst>
              <a:ext uri="{FF2B5EF4-FFF2-40B4-BE49-F238E27FC236}">
                <a16:creationId xmlns:a16="http://schemas.microsoft.com/office/drawing/2014/main" id="{65DB2F8A-6A84-481C-9EDC-04BFF218111E}"/>
              </a:ext>
            </a:extLst>
          </p:cNvPr>
          <p:cNvSpPr>
            <a:spLocks noGrp="1"/>
          </p:cNvSpPr>
          <p:nvPr>
            <p:ph idx="1"/>
          </p:nvPr>
        </p:nvSpPr>
        <p:spPr/>
        <p:txBody>
          <a:bodyPr/>
          <a:lstStyle/>
          <a:p>
            <a:r>
              <a:rPr lang="en-US" altLang="en-US"/>
              <a:t>Christians are concerned about the consequences of decisions, particularly regarding God’s name.  </a:t>
            </a:r>
          </a:p>
          <a:p>
            <a:pPr lvl="1"/>
            <a:r>
              <a:rPr lang="en-US" altLang="en-US"/>
              <a:t>1 Peter 4:11  If anyone speaks, he should do it as one speaking the very words of God. If anyone serves, he should do it with the strength God provides, so that in all things God may be praised through Jesus Christ.</a:t>
            </a:r>
          </a:p>
          <a:p>
            <a:pPr lvl="1"/>
            <a:r>
              <a:rPr lang="en-US" altLang="en-US"/>
              <a:t>1 Corinthians 10:31  So whether you eat or drink or whatever you do, do it all for the glory of God.</a:t>
            </a:r>
          </a:p>
          <a:p>
            <a:pPr lvl="1"/>
            <a:r>
              <a:rPr lang="en-US" altLang="en-US"/>
              <a:t>Matthew 5:16   In the same way, let your light shine before men, that they may see your good deeds and praise your Father in heaven.</a:t>
            </a:r>
          </a:p>
        </p:txBody>
      </p:sp>
      <p:sp>
        <p:nvSpPr>
          <p:cNvPr id="17412" name="Slide Number Placeholder 3">
            <a:extLst>
              <a:ext uri="{FF2B5EF4-FFF2-40B4-BE49-F238E27FC236}">
                <a16:creationId xmlns:a16="http://schemas.microsoft.com/office/drawing/2014/main" id="{0912588E-0329-4600-8881-82592FB19E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5E5CA804-241B-47C5-B593-70008CCF6627}" type="slidenum">
              <a:rPr lang="en-US" altLang="en-US" sz="1400">
                <a:solidFill>
                  <a:schemeClr val="tx1"/>
                </a:solidFill>
              </a:rPr>
              <a:pPr>
                <a:spcBef>
                  <a:spcPct val="0"/>
                </a:spcBef>
                <a:buFontTx/>
                <a:buNone/>
              </a:pPr>
              <a:t>15</a:t>
            </a:fld>
            <a:endParaRPr lang="en-US" altLang="en-US" sz="1400">
              <a:solidFill>
                <a:schemeClr val="tx1"/>
              </a:solidFill>
            </a:endParaRPr>
          </a:p>
        </p:txBody>
      </p:sp>
    </p:spTree>
    <p:extLst>
      <p:ext uri="{BB962C8B-B14F-4D97-AF65-F5344CB8AC3E}">
        <p14:creationId xmlns:p14="http://schemas.microsoft.com/office/powerpoint/2010/main" val="1272667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8E118EA-11B3-4838-90A7-A91E57D04AEC}"/>
              </a:ext>
            </a:extLst>
          </p:cNvPr>
          <p:cNvSpPr>
            <a:spLocks noGrp="1"/>
          </p:cNvSpPr>
          <p:nvPr>
            <p:ph type="title"/>
          </p:nvPr>
        </p:nvSpPr>
        <p:spPr/>
        <p:txBody>
          <a:bodyPr/>
          <a:lstStyle/>
          <a:p>
            <a:pPr eaLnBrk="1" hangingPunct="1"/>
            <a:r>
              <a:rPr lang="en-US" altLang="en-US"/>
              <a:t>From “Is” to “Ought”</a:t>
            </a:r>
          </a:p>
        </p:txBody>
      </p:sp>
      <p:sp>
        <p:nvSpPr>
          <p:cNvPr id="18435" name="Content Placeholder 2">
            <a:extLst>
              <a:ext uri="{FF2B5EF4-FFF2-40B4-BE49-F238E27FC236}">
                <a16:creationId xmlns:a16="http://schemas.microsoft.com/office/drawing/2014/main" id="{CAB3966C-47A8-4AC4-AA69-995EA9EFCAD1}"/>
              </a:ext>
            </a:extLst>
          </p:cNvPr>
          <p:cNvSpPr>
            <a:spLocks noGrp="1"/>
          </p:cNvSpPr>
          <p:nvPr>
            <p:ph idx="1"/>
          </p:nvPr>
        </p:nvSpPr>
        <p:spPr/>
        <p:txBody>
          <a:bodyPr/>
          <a:lstStyle/>
          <a:p>
            <a:pPr eaLnBrk="1" hangingPunct="1"/>
            <a:r>
              <a:rPr lang="en-US" altLang="en-US"/>
              <a:t>As Elizabeth Anscombe has revealed, utilitarianism cannot connect what is good with what we ought to do. It lacks the value structure.</a:t>
            </a:r>
            <a:r>
              <a:rPr lang="en-US" altLang="en-US" sz="1600"/>
              <a:t> Holmes, p. 72</a:t>
            </a:r>
          </a:p>
          <a:p>
            <a:pPr lvl="1" eaLnBrk="1" hangingPunct="1"/>
            <a:r>
              <a:rPr lang="en-US" altLang="en-US"/>
              <a:t>If the greatest good for a village is to dig a well to obtain clean water, utilitarianism can offer no compelling reason why we ought to dig the well. </a:t>
            </a:r>
          </a:p>
          <a:p>
            <a:pPr lvl="1" eaLnBrk="1" hangingPunct="1"/>
            <a:r>
              <a:rPr lang="en-US" altLang="en-US"/>
              <a:t>Christians have ample reasons to dig the well. What are some of them?</a:t>
            </a:r>
          </a:p>
        </p:txBody>
      </p:sp>
      <p:sp>
        <p:nvSpPr>
          <p:cNvPr id="18436" name="Slide Number Placeholder 3">
            <a:extLst>
              <a:ext uri="{FF2B5EF4-FFF2-40B4-BE49-F238E27FC236}">
                <a16:creationId xmlns:a16="http://schemas.microsoft.com/office/drawing/2014/main" id="{2835F426-88F7-4484-8747-DFF222B852F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29D60CE4-D4E4-4E80-92D1-4282B15B7664}" type="slidenum">
              <a:rPr lang="en-US" altLang="en-US" sz="1400"/>
              <a:pPr eaLnBrk="1" hangingPunct="1">
                <a:spcBef>
                  <a:spcPct val="0"/>
                </a:spcBef>
                <a:buFontTx/>
                <a:buNone/>
              </a:pPr>
              <a:t>16</a:t>
            </a:fld>
            <a:endParaRPr lang="en-US" altLang="en-US" sz="1400"/>
          </a:p>
        </p:txBody>
      </p:sp>
    </p:spTree>
    <p:extLst>
      <p:ext uri="{BB962C8B-B14F-4D97-AF65-F5344CB8AC3E}">
        <p14:creationId xmlns:p14="http://schemas.microsoft.com/office/powerpoint/2010/main" val="182846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2AC657D-82F3-4335-8C15-066BA9F5AA79}"/>
              </a:ext>
            </a:extLst>
          </p:cNvPr>
          <p:cNvSpPr>
            <a:spLocks noGrp="1"/>
          </p:cNvSpPr>
          <p:nvPr>
            <p:ph type="title"/>
          </p:nvPr>
        </p:nvSpPr>
        <p:spPr/>
        <p:txBody>
          <a:bodyPr/>
          <a:lstStyle/>
          <a:p>
            <a:pPr eaLnBrk="1" hangingPunct="1">
              <a:defRPr/>
            </a:pPr>
            <a:r>
              <a:rPr lang="en-US" dirty="0"/>
              <a:t>Deontology—</a:t>
            </a:r>
            <a:br>
              <a:rPr lang="en-US" dirty="0"/>
            </a:br>
            <a:r>
              <a:rPr lang="en-US" dirty="0"/>
              <a:t>the “Ought”</a:t>
            </a:r>
          </a:p>
        </p:txBody>
      </p:sp>
      <p:sp>
        <p:nvSpPr>
          <p:cNvPr id="19459" name="Slide Number Placeholder 2">
            <a:extLst>
              <a:ext uri="{FF2B5EF4-FFF2-40B4-BE49-F238E27FC236}">
                <a16:creationId xmlns:a16="http://schemas.microsoft.com/office/drawing/2014/main" id="{A7FE47EE-EA50-4ACB-9D24-D653C24314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21ABE737-6A5C-4574-B6BE-D101DAC85BF5}" type="slidenum">
              <a:rPr lang="en-US" altLang="en-US" sz="1400"/>
              <a:pPr eaLnBrk="1" hangingPunct="1">
                <a:spcBef>
                  <a:spcPct val="0"/>
                </a:spcBef>
                <a:buFontTx/>
                <a:buNone/>
              </a:pPr>
              <a:t>17</a:t>
            </a:fld>
            <a:endParaRPr lang="en-US" altLang="en-US" sz="1400"/>
          </a:p>
        </p:txBody>
      </p:sp>
    </p:spTree>
    <p:extLst>
      <p:ext uri="{BB962C8B-B14F-4D97-AF65-F5344CB8AC3E}">
        <p14:creationId xmlns:p14="http://schemas.microsoft.com/office/powerpoint/2010/main" val="106901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D31DD34D-1468-462C-9323-B56E98641D1C}"/>
              </a:ext>
            </a:extLst>
          </p:cNvPr>
          <p:cNvSpPr>
            <a:spLocks noGrp="1"/>
          </p:cNvSpPr>
          <p:nvPr>
            <p:ph type="title"/>
          </p:nvPr>
        </p:nvSpPr>
        <p:spPr/>
        <p:txBody>
          <a:bodyPr/>
          <a:lstStyle/>
          <a:p>
            <a:r>
              <a:rPr lang="en-US" altLang="en-US"/>
              <a:t>Deontology Defined</a:t>
            </a:r>
          </a:p>
        </p:txBody>
      </p:sp>
      <p:sp>
        <p:nvSpPr>
          <p:cNvPr id="20483" name="Content Placeholder 4">
            <a:extLst>
              <a:ext uri="{FF2B5EF4-FFF2-40B4-BE49-F238E27FC236}">
                <a16:creationId xmlns:a16="http://schemas.microsoft.com/office/drawing/2014/main" id="{EEB92FCC-7A86-4316-B065-29D45A3AA2C3}"/>
              </a:ext>
            </a:extLst>
          </p:cNvPr>
          <p:cNvSpPr>
            <a:spLocks noGrp="1"/>
          </p:cNvSpPr>
          <p:nvPr>
            <p:ph idx="1"/>
          </p:nvPr>
        </p:nvSpPr>
        <p:spPr/>
        <p:txBody>
          <a:bodyPr/>
          <a:lstStyle/>
          <a:p>
            <a:r>
              <a:rPr lang="en-US" altLang="en-US"/>
              <a:t>This is rule-based ethics. We act according to certain principles that are considered right. The selection of rules is arbitrary.</a:t>
            </a:r>
          </a:p>
          <a:p>
            <a:r>
              <a:rPr lang="en-US" altLang="en-US"/>
              <a:t>These rules are more or less absolute.</a:t>
            </a:r>
          </a:p>
          <a:p>
            <a:endParaRPr lang="en-US" altLang="en-US"/>
          </a:p>
        </p:txBody>
      </p:sp>
      <p:sp>
        <p:nvSpPr>
          <p:cNvPr id="20484" name="Slide Number Placeholder 3">
            <a:extLst>
              <a:ext uri="{FF2B5EF4-FFF2-40B4-BE49-F238E27FC236}">
                <a16:creationId xmlns:a16="http://schemas.microsoft.com/office/drawing/2014/main" id="{B27F0724-3A99-4F99-914A-D8BD167F59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16CB16B8-F319-4AC9-A292-6E6C2A404671}" type="slidenum">
              <a:rPr lang="en-US" altLang="en-US" sz="1400">
                <a:solidFill>
                  <a:schemeClr val="tx1"/>
                </a:solidFill>
              </a:rPr>
              <a:pPr>
                <a:spcBef>
                  <a:spcPct val="0"/>
                </a:spcBef>
                <a:buFontTx/>
                <a:buNone/>
              </a:pPr>
              <a:t>18</a:t>
            </a:fld>
            <a:endParaRPr lang="en-US" altLang="en-US" sz="1400">
              <a:solidFill>
                <a:schemeClr val="tx1"/>
              </a:solidFill>
            </a:endParaRPr>
          </a:p>
        </p:txBody>
      </p:sp>
    </p:spTree>
    <p:extLst>
      <p:ext uri="{BB962C8B-B14F-4D97-AF65-F5344CB8AC3E}">
        <p14:creationId xmlns:p14="http://schemas.microsoft.com/office/powerpoint/2010/main" val="270094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B98094B-58F0-4BAC-A56E-BA2EEC134989}"/>
              </a:ext>
            </a:extLst>
          </p:cNvPr>
          <p:cNvSpPr>
            <a:spLocks noGrp="1"/>
          </p:cNvSpPr>
          <p:nvPr>
            <p:ph type="title"/>
          </p:nvPr>
        </p:nvSpPr>
        <p:spPr/>
        <p:txBody>
          <a:bodyPr/>
          <a:lstStyle/>
          <a:p>
            <a:r>
              <a:rPr lang="en-US" altLang="en-US"/>
              <a:t>Rules From Nature</a:t>
            </a:r>
          </a:p>
        </p:txBody>
      </p:sp>
      <p:sp>
        <p:nvSpPr>
          <p:cNvPr id="21507" name="Content Placeholder 2">
            <a:extLst>
              <a:ext uri="{FF2B5EF4-FFF2-40B4-BE49-F238E27FC236}">
                <a16:creationId xmlns:a16="http://schemas.microsoft.com/office/drawing/2014/main" id="{7B1AB09E-41DB-46D0-95B5-E6861456AFCE}"/>
              </a:ext>
            </a:extLst>
          </p:cNvPr>
          <p:cNvSpPr>
            <a:spLocks noGrp="1"/>
          </p:cNvSpPr>
          <p:nvPr>
            <p:ph idx="1"/>
          </p:nvPr>
        </p:nvSpPr>
        <p:spPr/>
        <p:txBody>
          <a:bodyPr/>
          <a:lstStyle/>
          <a:p>
            <a:r>
              <a:rPr lang="en-US" altLang="en-US"/>
              <a:t>Some look to natural law for ethical principles.</a:t>
            </a:r>
          </a:p>
          <a:p>
            <a:r>
              <a:rPr lang="en-US" altLang="en-US"/>
              <a:t>Deriving principles from nature has produced Taoism, whose doctrines are esoteric.</a:t>
            </a:r>
          </a:p>
          <a:p>
            <a:pPr lvl="1"/>
            <a:r>
              <a:rPr lang="en-US" altLang="en-US"/>
              <a:t>"The...Tao is that underlying force that flows through nature and that guides and moves every object in the way that is natural to it.</a:t>
            </a:r>
          </a:p>
          <a:p>
            <a:pPr lvl="1"/>
            <a:r>
              <a:rPr lang="en-US" altLang="en-US"/>
              <a:t>	“[T]he way in which the Tao flows always leads toward harmony, health and peace (Lewis and Travis, 297). By aligning ourselves with that underlying flow, we will experience such things in our lives."  The Compact Guide to World Religions, Dean C, Halverson, ed., p. 220, ISBN: 1556617046</a:t>
            </a:r>
          </a:p>
          <a:p>
            <a:pPr lvl="1"/>
            <a:r>
              <a:rPr lang="en-US" altLang="en-US"/>
              <a:t>Immortality (longest life) has been a goal of Taoism.</a:t>
            </a:r>
          </a:p>
        </p:txBody>
      </p:sp>
      <p:sp>
        <p:nvSpPr>
          <p:cNvPr id="21508" name="Slide Number Placeholder 3">
            <a:extLst>
              <a:ext uri="{FF2B5EF4-FFF2-40B4-BE49-F238E27FC236}">
                <a16:creationId xmlns:a16="http://schemas.microsoft.com/office/drawing/2014/main" id="{20092D8D-01A9-4949-A7A6-DC2B410DCD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138484C-B618-48DF-B503-F438209DEE0F}" type="slidenum">
              <a:rPr lang="en-US" altLang="en-US" sz="1400">
                <a:solidFill>
                  <a:schemeClr val="tx1"/>
                </a:solidFill>
              </a:rPr>
              <a:pPr>
                <a:spcBef>
                  <a:spcPct val="0"/>
                </a:spcBef>
                <a:buFontTx/>
                <a:buNone/>
              </a:pPr>
              <a:t>19</a:t>
            </a:fld>
            <a:endParaRPr lang="en-US" altLang="en-US" sz="1400">
              <a:solidFill>
                <a:schemeClr val="tx1"/>
              </a:solidFill>
            </a:endParaRPr>
          </a:p>
        </p:txBody>
      </p:sp>
    </p:spTree>
    <p:extLst>
      <p:ext uri="{BB962C8B-B14F-4D97-AF65-F5344CB8AC3E}">
        <p14:creationId xmlns:p14="http://schemas.microsoft.com/office/powerpoint/2010/main" val="971212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3C6EA6DA-E164-45C4-8CD6-E0344E90AECE}"/>
              </a:ext>
            </a:extLst>
          </p:cNvPr>
          <p:cNvSpPr>
            <a:spLocks noGrp="1"/>
          </p:cNvSpPr>
          <p:nvPr>
            <p:ph type="title"/>
          </p:nvPr>
        </p:nvSpPr>
        <p:spPr/>
        <p:txBody>
          <a:bodyPr/>
          <a:lstStyle/>
          <a:p>
            <a:r>
              <a:rPr lang="en-US" altLang="en-US"/>
              <a:t>Elements of Three Ethical Schools</a:t>
            </a:r>
          </a:p>
        </p:txBody>
      </p:sp>
      <p:sp>
        <p:nvSpPr>
          <p:cNvPr id="4099" name="Content Placeholder 2">
            <a:extLst>
              <a:ext uri="{FF2B5EF4-FFF2-40B4-BE49-F238E27FC236}">
                <a16:creationId xmlns:a16="http://schemas.microsoft.com/office/drawing/2014/main" id="{78732331-7126-4DEE-BD3F-6164DE1FC25C}"/>
              </a:ext>
            </a:extLst>
          </p:cNvPr>
          <p:cNvSpPr>
            <a:spLocks noGrp="1"/>
          </p:cNvSpPr>
          <p:nvPr>
            <p:ph idx="1"/>
          </p:nvPr>
        </p:nvSpPr>
        <p:spPr/>
        <p:txBody>
          <a:bodyPr/>
          <a:lstStyle/>
          <a:p>
            <a:pPr>
              <a:defRPr/>
            </a:pPr>
            <a:r>
              <a:rPr lang="en-US" altLang="en-US" dirty="0"/>
              <a:t>Three main ethical schools are (1 the utilitarian (consequentialist) (2 deontological and (3 virtue theory.</a:t>
            </a:r>
          </a:p>
          <a:p>
            <a:pPr>
              <a:defRPr/>
            </a:pPr>
            <a:r>
              <a:rPr lang="en-US" altLang="en-US" dirty="0"/>
              <a:t>"(H)</a:t>
            </a:r>
            <a:r>
              <a:rPr lang="en-US" altLang="en-US" dirty="0" err="1"/>
              <a:t>uman</a:t>
            </a:r>
            <a:r>
              <a:rPr lang="en-US" altLang="en-US" dirty="0"/>
              <a:t> conduct is subject to a threefold evaluation from a moral point of view. First, the end the agent seeks to realize must be good, intrinsically worthy of human pursuit. Second, the motive of the agent must also be good, so that the end is sought because it is worthwhile, the mark of a good character. Third, the means to the end must be good, conforming to the standard of what is right, since neither a good end nor a good motive is compatible with a bad means. For conduct to be morally praiseworthy it must be good in all three respects, not least because end, motive and means are not finally separable."  </a:t>
            </a:r>
          </a:p>
          <a:p>
            <a:pPr marL="0" indent="0">
              <a:buNone/>
              <a:defRPr/>
            </a:pPr>
            <a:r>
              <a:rPr lang="en-US" altLang="en-US" sz="1600" dirty="0"/>
              <a:t>David Clyde Jones, Biblical Christian Ethics, ISBN: 0801052289, p. 11.</a:t>
            </a:r>
          </a:p>
        </p:txBody>
      </p:sp>
      <p:sp>
        <p:nvSpPr>
          <p:cNvPr id="4100" name="Slide Number Placeholder 3">
            <a:extLst>
              <a:ext uri="{FF2B5EF4-FFF2-40B4-BE49-F238E27FC236}">
                <a16:creationId xmlns:a16="http://schemas.microsoft.com/office/drawing/2014/main" id="{1BFCF2FF-8703-4A36-A56B-6AD07A51747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835374AB-1934-4377-9C84-7A7F7BD9A939}" type="slidenum">
              <a:rPr lang="en-US" altLang="en-US" sz="1400">
                <a:solidFill>
                  <a:schemeClr val="tx1"/>
                </a:solidFill>
              </a:rPr>
              <a:pPr>
                <a:spcBef>
                  <a:spcPct val="0"/>
                </a:spcBef>
                <a:buFontTx/>
                <a:buNone/>
              </a:pPr>
              <a:t>2</a:t>
            </a:fld>
            <a:endParaRPr lang="en-US" altLang="en-US" sz="1400">
              <a:solidFill>
                <a:schemeClr val="tx1"/>
              </a:solidFill>
            </a:endParaRPr>
          </a:p>
        </p:txBody>
      </p:sp>
    </p:spTree>
    <p:extLst>
      <p:ext uri="{BB962C8B-B14F-4D97-AF65-F5344CB8AC3E}">
        <p14:creationId xmlns:p14="http://schemas.microsoft.com/office/powerpoint/2010/main" val="799193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8F19A91-7B9B-417F-B045-C050CA36758F}"/>
              </a:ext>
            </a:extLst>
          </p:cNvPr>
          <p:cNvSpPr>
            <a:spLocks noGrp="1"/>
          </p:cNvSpPr>
          <p:nvPr>
            <p:ph type="title"/>
          </p:nvPr>
        </p:nvSpPr>
        <p:spPr/>
        <p:txBody>
          <a:bodyPr/>
          <a:lstStyle/>
          <a:p>
            <a:r>
              <a:rPr lang="en-US" altLang="en-US"/>
              <a:t>Laws from Nature</a:t>
            </a:r>
          </a:p>
        </p:txBody>
      </p:sp>
      <p:sp>
        <p:nvSpPr>
          <p:cNvPr id="22531" name="Content Placeholder 2">
            <a:extLst>
              <a:ext uri="{FF2B5EF4-FFF2-40B4-BE49-F238E27FC236}">
                <a16:creationId xmlns:a16="http://schemas.microsoft.com/office/drawing/2014/main" id="{DF563B4D-7A7A-40F4-8786-0F700274CD0E}"/>
              </a:ext>
            </a:extLst>
          </p:cNvPr>
          <p:cNvSpPr>
            <a:spLocks noGrp="1"/>
          </p:cNvSpPr>
          <p:nvPr>
            <p:ph idx="1"/>
          </p:nvPr>
        </p:nvSpPr>
        <p:spPr/>
        <p:txBody>
          <a:bodyPr/>
          <a:lstStyle/>
          <a:p>
            <a:r>
              <a:rPr lang="en-US" altLang="en-US"/>
              <a:t>It’s difficult to extract rules from nature.</a:t>
            </a:r>
          </a:p>
          <a:p>
            <a:pPr lvl="1"/>
            <a:r>
              <a:rPr lang="en-US" altLang="en-US"/>
              <a:t>Early Greeks felt that nature taught that the goal of life is happiness and pleasure, perhaps because we all naturally want to be happy. Or, because Greek philosophers did not have to struggle as much as the common person.</a:t>
            </a:r>
          </a:p>
          <a:p>
            <a:pPr lvl="2"/>
            <a:r>
              <a:rPr lang="en-US" altLang="en-US"/>
              <a:t>However, life is difficult, and pleasures fleeting, especially for the poorest of the people.</a:t>
            </a:r>
          </a:p>
          <a:p>
            <a:pPr lvl="1"/>
            <a:r>
              <a:rPr lang="en-US" altLang="en-US"/>
              <a:t>Survival of the fittest seems to be a principle in nature. This can lead to a power ethic, whereby we try to control as much of our environment as possible, to survive and thrive.</a:t>
            </a:r>
          </a:p>
        </p:txBody>
      </p:sp>
      <p:sp>
        <p:nvSpPr>
          <p:cNvPr id="22532" name="Slide Number Placeholder 3">
            <a:extLst>
              <a:ext uri="{FF2B5EF4-FFF2-40B4-BE49-F238E27FC236}">
                <a16:creationId xmlns:a16="http://schemas.microsoft.com/office/drawing/2014/main" id="{3C8F8175-87BA-4904-8EE0-A1F550419A8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5F9A6C2-200F-4D69-B66C-494EAFF3BBEA}" type="slidenum">
              <a:rPr lang="en-US" altLang="en-US" sz="1400">
                <a:solidFill>
                  <a:schemeClr val="tx1"/>
                </a:solidFill>
              </a:rPr>
              <a:pPr>
                <a:spcBef>
                  <a:spcPct val="0"/>
                </a:spcBef>
                <a:buFontTx/>
                <a:buNone/>
              </a:pPr>
              <a:t>20</a:t>
            </a:fld>
            <a:endParaRPr lang="en-US" altLang="en-US" sz="1400">
              <a:solidFill>
                <a:schemeClr val="tx1"/>
              </a:solidFill>
            </a:endParaRPr>
          </a:p>
        </p:txBody>
      </p:sp>
    </p:spTree>
    <p:extLst>
      <p:ext uri="{BB962C8B-B14F-4D97-AF65-F5344CB8AC3E}">
        <p14:creationId xmlns:p14="http://schemas.microsoft.com/office/powerpoint/2010/main" val="37741367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E84A480-5257-4D61-9D62-7967F54FFB6E}"/>
              </a:ext>
            </a:extLst>
          </p:cNvPr>
          <p:cNvSpPr>
            <a:spLocks noGrp="1"/>
          </p:cNvSpPr>
          <p:nvPr>
            <p:ph type="title"/>
          </p:nvPr>
        </p:nvSpPr>
        <p:spPr/>
        <p:txBody>
          <a:bodyPr/>
          <a:lstStyle/>
          <a:p>
            <a:r>
              <a:rPr lang="en-US" altLang="en-US"/>
              <a:t>Innate Moral Principles</a:t>
            </a:r>
          </a:p>
        </p:txBody>
      </p:sp>
      <p:sp>
        <p:nvSpPr>
          <p:cNvPr id="23555" name="Content Placeholder 2">
            <a:extLst>
              <a:ext uri="{FF2B5EF4-FFF2-40B4-BE49-F238E27FC236}">
                <a16:creationId xmlns:a16="http://schemas.microsoft.com/office/drawing/2014/main" id="{9E8BE35F-BC58-4EC6-9244-3A7326311A53}"/>
              </a:ext>
            </a:extLst>
          </p:cNvPr>
          <p:cNvSpPr>
            <a:spLocks noGrp="1"/>
          </p:cNvSpPr>
          <p:nvPr>
            <p:ph idx="1"/>
          </p:nvPr>
        </p:nvSpPr>
        <p:spPr/>
        <p:txBody>
          <a:bodyPr/>
          <a:lstStyle/>
          <a:p>
            <a:r>
              <a:rPr lang="en-US" altLang="en-US"/>
              <a:t>“Moral intuitionism,” or living according to principles natural to most persons, seems to come closest to a correct deduction of principles from “nature”.</a:t>
            </a:r>
          </a:p>
          <a:p>
            <a:pPr lvl="1"/>
            <a:r>
              <a:rPr lang="en-US" altLang="en-US"/>
              <a:t>In fact, the biblical concept of “common grace” encompasses the fact that most people agree that murder and adultery and stealing within an in-group is wrong. This is God’s grace to keep societies from collapsing, and for life to go on.</a:t>
            </a:r>
          </a:p>
          <a:p>
            <a:pPr lvl="1"/>
            <a:r>
              <a:rPr lang="en-US" altLang="en-US"/>
              <a:t>However, as Holmes notes, moral intuitionism has limits. "Right and wrong" change according to a given moment in a culture (and across cultures). Morality by majority differs according to the majorities in question.  And they also lack universal application due to the differences among the majorities. And they do not cover all situations or new situations. Holmes, pp. 64-70</a:t>
            </a:r>
          </a:p>
        </p:txBody>
      </p:sp>
      <p:sp>
        <p:nvSpPr>
          <p:cNvPr id="23556" name="Slide Number Placeholder 3">
            <a:extLst>
              <a:ext uri="{FF2B5EF4-FFF2-40B4-BE49-F238E27FC236}">
                <a16:creationId xmlns:a16="http://schemas.microsoft.com/office/drawing/2014/main" id="{58C969C9-D8FF-4479-9D58-EEE40AB32A6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D85EF40-4934-4096-B8A9-D488D2B9E35F}" type="slidenum">
              <a:rPr lang="en-US" altLang="en-US" sz="1400">
                <a:solidFill>
                  <a:schemeClr val="tx1"/>
                </a:solidFill>
              </a:rPr>
              <a:pPr>
                <a:spcBef>
                  <a:spcPct val="0"/>
                </a:spcBef>
                <a:buFontTx/>
                <a:buNone/>
              </a:pPr>
              <a:t>21</a:t>
            </a:fld>
            <a:endParaRPr lang="en-US" altLang="en-US" sz="1400">
              <a:solidFill>
                <a:schemeClr val="tx1"/>
              </a:solidFill>
            </a:endParaRPr>
          </a:p>
        </p:txBody>
      </p:sp>
    </p:spTree>
    <p:extLst>
      <p:ext uri="{BB962C8B-B14F-4D97-AF65-F5344CB8AC3E}">
        <p14:creationId xmlns:p14="http://schemas.microsoft.com/office/powerpoint/2010/main" val="28444475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8838601-2C9C-419F-9728-8757F3492248}"/>
              </a:ext>
            </a:extLst>
          </p:cNvPr>
          <p:cNvSpPr>
            <a:spLocks noGrp="1"/>
          </p:cNvSpPr>
          <p:nvPr>
            <p:ph type="title"/>
          </p:nvPr>
        </p:nvSpPr>
        <p:spPr/>
        <p:txBody>
          <a:bodyPr/>
          <a:lstStyle/>
          <a:p>
            <a:r>
              <a:rPr lang="en-US" altLang="en-US"/>
              <a:t>Limits of Moral Intuition </a:t>
            </a:r>
          </a:p>
        </p:txBody>
      </p:sp>
      <p:sp>
        <p:nvSpPr>
          <p:cNvPr id="24579" name="Content Placeholder 2">
            <a:extLst>
              <a:ext uri="{FF2B5EF4-FFF2-40B4-BE49-F238E27FC236}">
                <a16:creationId xmlns:a16="http://schemas.microsoft.com/office/drawing/2014/main" id="{569F8BD0-6C56-4A61-9DEE-7EEC07B13051}"/>
              </a:ext>
            </a:extLst>
          </p:cNvPr>
          <p:cNvSpPr>
            <a:spLocks noGrp="1"/>
          </p:cNvSpPr>
          <p:nvPr>
            <p:ph idx="1"/>
          </p:nvPr>
        </p:nvSpPr>
        <p:spPr/>
        <p:txBody>
          <a:bodyPr/>
          <a:lstStyle/>
          <a:p>
            <a:pPr lvl="1"/>
            <a:r>
              <a:rPr lang="en-US" altLang="en-US"/>
              <a:t>For example, is borrowing from another person good, and if so, under what circumstances?</a:t>
            </a:r>
          </a:p>
          <a:p>
            <a:pPr lvl="1"/>
            <a:r>
              <a:rPr lang="en-US" altLang="en-US"/>
              <a:t>What powers should government have?</a:t>
            </a:r>
          </a:p>
          <a:p>
            <a:pPr lvl="1"/>
            <a:r>
              <a:rPr lang="en-US" altLang="en-US"/>
              <a:t>What does nature say about whether a dowry should be paid to marry? Or what does nature say about who pays the dowry--the husband (Africa), or the wife (India)?</a:t>
            </a:r>
          </a:p>
          <a:p>
            <a:pPr lvl="1"/>
            <a:r>
              <a:rPr lang="en-US" altLang="en-US"/>
              <a:t>Attitudes toward homosexuality have changed in America, so that now several states allow homosexual marriage. Morals change in a culture, usually from higher standards (biblically), to lower standards.</a:t>
            </a:r>
          </a:p>
        </p:txBody>
      </p:sp>
      <p:sp>
        <p:nvSpPr>
          <p:cNvPr id="24580" name="Slide Number Placeholder 3">
            <a:extLst>
              <a:ext uri="{FF2B5EF4-FFF2-40B4-BE49-F238E27FC236}">
                <a16:creationId xmlns:a16="http://schemas.microsoft.com/office/drawing/2014/main" id="{0942F8BE-BE25-4939-98B3-C280E34205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CC3BDCC0-E1FA-4AC0-9E67-24515C7145F3}" type="slidenum">
              <a:rPr lang="en-US" altLang="en-US" sz="1400">
                <a:solidFill>
                  <a:schemeClr val="tx1"/>
                </a:solidFill>
              </a:rPr>
              <a:pPr>
                <a:spcBef>
                  <a:spcPct val="0"/>
                </a:spcBef>
                <a:buFontTx/>
                <a:buNone/>
              </a:pPr>
              <a:t>22</a:t>
            </a:fld>
            <a:endParaRPr lang="en-US" altLang="en-US" sz="1400">
              <a:solidFill>
                <a:schemeClr val="tx1"/>
              </a:solidFill>
            </a:endParaRPr>
          </a:p>
        </p:txBody>
      </p:sp>
    </p:spTree>
    <p:extLst>
      <p:ext uri="{BB962C8B-B14F-4D97-AF65-F5344CB8AC3E}">
        <p14:creationId xmlns:p14="http://schemas.microsoft.com/office/powerpoint/2010/main" val="781766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816CD4C-2882-4FF6-BA59-4D83FBE9C6D9}"/>
              </a:ext>
            </a:extLst>
          </p:cNvPr>
          <p:cNvSpPr>
            <a:spLocks noGrp="1"/>
          </p:cNvSpPr>
          <p:nvPr>
            <p:ph type="title"/>
          </p:nvPr>
        </p:nvSpPr>
        <p:spPr/>
        <p:txBody>
          <a:bodyPr/>
          <a:lstStyle/>
          <a:p>
            <a:r>
              <a:rPr lang="en-US" altLang="en-US"/>
              <a:t>Kant’s “Universal Prescriptivism”</a:t>
            </a:r>
          </a:p>
        </p:txBody>
      </p:sp>
      <p:sp>
        <p:nvSpPr>
          <p:cNvPr id="25603" name="Content Placeholder 2">
            <a:extLst>
              <a:ext uri="{FF2B5EF4-FFF2-40B4-BE49-F238E27FC236}">
                <a16:creationId xmlns:a16="http://schemas.microsoft.com/office/drawing/2014/main" id="{A912E8AA-EABC-483D-BA22-D482A0D9B97A}"/>
              </a:ext>
            </a:extLst>
          </p:cNvPr>
          <p:cNvSpPr>
            <a:spLocks noGrp="1"/>
          </p:cNvSpPr>
          <p:nvPr>
            <p:ph idx="1"/>
          </p:nvPr>
        </p:nvSpPr>
        <p:spPr/>
        <p:txBody>
          <a:bodyPr/>
          <a:lstStyle/>
          <a:p>
            <a:r>
              <a:rPr lang="en-US" altLang="en-US"/>
              <a:t>Emmanuel Kant maintained that there are no moral absolutes.</a:t>
            </a:r>
          </a:p>
          <a:p>
            <a:pPr lvl="1"/>
            <a:r>
              <a:rPr lang="en-US" altLang="en-US"/>
              <a:t>He proposed acting in such a way that anyone in that situation acting in that way would do well. This guards against self-interest.</a:t>
            </a:r>
          </a:p>
          <a:p>
            <a:pPr lvl="2"/>
            <a:r>
              <a:rPr lang="en-US" altLang="en-US"/>
              <a:t>So “autonomous will” and reason became the highest authority. One should act regardless of personal feelings. Holmes, p. 49, 73</a:t>
            </a:r>
          </a:p>
          <a:p>
            <a:pPr lvl="1"/>
            <a:r>
              <a:rPr lang="en-US" altLang="en-US"/>
              <a:t>However, he felt that these universal prescriptions could change with time. Virtues were “considered, firm and continuously purified principles.” Holmes, p. 138</a:t>
            </a:r>
          </a:p>
          <a:p>
            <a:pPr lvl="2"/>
            <a:r>
              <a:rPr lang="en-US" altLang="en-US"/>
              <a:t>But how can a principle be both firm and continuously changed?</a:t>
            </a:r>
          </a:p>
        </p:txBody>
      </p:sp>
      <p:sp>
        <p:nvSpPr>
          <p:cNvPr id="25604" name="Slide Number Placeholder 3">
            <a:extLst>
              <a:ext uri="{FF2B5EF4-FFF2-40B4-BE49-F238E27FC236}">
                <a16:creationId xmlns:a16="http://schemas.microsoft.com/office/drawing/2014/main" id="{6221C4EE-A03A-4C05-AE15-4274B85D4F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91ABCC09-0F59-4ADC-B26B-72FF0C89F774}" type="slidenum">
              <a:rPr lang="en-US" altLang="en-US" sz="1400">
                <a:solidFill>
                  <a:schemeClr val="tx1"/>
                </a:solidFill>
              </a:rPr>
              <a:pPr>
                <a:spcBef>
                  <a:spcPct val="0"/>
                </a:spcBef>
                <a:buFontTx/>
                <a:buNone/>
              </a:pPr>
              <a:t>23</a:t>
            </a:fld>
            <a:endParaRPr lang="en-US" altLang="en-US" sz="1400">
              <a:solidFill>
                <a:schemeClr val="tx1"/>
              </a:solidFill>
            </a:endParaRPr>
          </a:p>
        </p:txBody>
      </p:sp>
    </p:spTree>
    <p:extLst>
      <p:ext uri="{BB962C8B-B14F-4D97-AF65-F5344CB8AC3E}">
        <p14:creationId xmlns:p14="http://schemas.microsoft.com/office/powerpoint/2010/main" val="2048630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42CA616-ED64-4743-902C-461B718C6F6F}"/>
              </a:ext>
            </a:extLst>
          </p:cNvPr>
          <p:cNvSpPr>
            <a:spLocks noGrp="1"/>
          </p:cNvSpPr>
          <p:nvPr>
            <p:ph type="title"/>
          </p:nvPr>
        </p:nvSpPr>
        <p:spPr/>
        <p:txBody>
          <a:bodyPr/>
          <a:lstStyle/>
          <a:p>
            <a:r>
              <a:rPr lang="en-US" altLang="en-US"/>
              <a:t>Kant and Moral Absolutes</a:t>
            </a:r>
          </a:p>
        </p:txBody>
      </p:sp>
      <p:sp>
        <p:nvSpPr>
          <p:cNvPr id="26627" name="Content Placeholder 2">
            <a:extLst>
              <a:ext uri="{FF2B5EF4-FFF2-40B4-BE49-F238E27FC236}">
                <a16:creationId xmlns:a16="http://schemas.microsoft.com/office/drawing/2014/main" id="{73963982-A310-49FB-B814-9017CBB9907B}"/>
              </a:ext>
            </a:extLst>
          </p:cNvPr>
          <p:cNvSpPr>
            <a:spLocks noGrp="1"/>
          </p:cNvSpPr>
          <p:nvPr>
            <p:ph idx="1"/>
          </p:nvPr>
        </p:nvSpPr>
        <p:spPr/>
        <p:txBody>
          <a:bodyPr/>
          <a:lstStyle/>
          <a:p>
            <a:r>
              <a:rPr lang="en-US" altLang="en-US"/>
              <a:t>Kant in effect wanted to make us like God, not only knowing good and evil, but deciding what good and evil are.</a:t>
            </a:r>
          </a:p>
          <a:p>
            <a:pPr lvl="1"/>
            <a:r>
              <a:rPr lang="en-US" altLang="en-US"/>
              <a:t>"[T]here is a difference between deontological ethics and </a:t>
            </a:r>
            <a:r>
              <a:rPr lang="en-US" altLang="en-US">
                <a:hlinkClick r:id="rId3" tooltip="Moral &#10;absolutism"/>
              </a:rPr>
              <a:t>moral absolutism</a:t>
            </a:r>
            <a:r>
              <a:rPr lang="en-US" altLang="en-US"/>
              <a:t>.</a:t>
            </a:r>
            <a:r>
              <a:rPr lang="en-US" altLang="en-US">
                <a:hlinkClick r:id="rId4"/>
              </a:rPr>
              <a:t>[5]</a:t>
            </a:r>
            <a:r>
              <a:rPr lang="en-US" altLang="en-US"/>
              <a:t> Deontologists who are also moral absolutists believe that some actions are wrong no matter what consequences follow from them. </a:t>
            </a:r>
            <a:r>
              <a:rPr lang="en-US" altLang="en-US">
                <a:hlinkClick r:id="rId5" tooltip="Immanuel Kant"/>
              </a:rPr>
              <a:t>Immanuel Kant</a:t>
            </a:r>
            <a:r>
              <a:rPr lang="en-US" altLang="en-US"/>
              <a:t>, for example, argued that the only absolutely good thing is a good will, and so the single determining factor of whether an action is morally right is the will, or motive of the person doing it. If they are acting on a bad maxim, e.g. "I will lie", then their action is wrong, even if some good consequences come of it. Non-absolutist deontologists, such as </a:t>
            </a:r>
            <a:r>
              <a:rPr lang="en-US" altLang="en-US">
                <a:hlinkClick r:id="rId6" tooltip="W. D. &#10;Ross"/>
              </a:rPr>
              <a:t>W. D. Ross</a:t>
            </a:r>
            <a:r>
              <a:rPr lang="en-US" altLang="en-US"/>
              <a:t>, hold that the consequences of an action such as lying may sometimes make lying the right thing to do." </a:t>
            </a:r>
            <a:r>
              <a:rPr lang="en-US" altLang="en-US" sz="1600"/>
              <a:t>http://en.wikipedia.org/wiki/Deontological_ethics</a:t>
            </a:r>
          </a:p>
        </p:txBody>
      </p:sp>
      <p:sp>
        <p:nvSpPr>
          <p:cNvPr id="26628" name="Slide Number Placeholder 3">
            <a:extLst>
              <a:ext uri="{FF2B5EF4-FFF2-40B4-BE49-F238E27FC236}">
                <a16:creationId xmlns:a16="http://schemas.microsoft.com/office/drawing/2014/main" id="{3540077C-F8A5-41A6-B641-D23279520F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5CF6C8C3-D5C6-4BB8-B95C-13832E29A37D}" type="slidenum">
              <a:rPr lang="en-US" altLang="en-US" sz="1400">
                <a:solidFill>
                  <a:schemeClr val="tx1"/>
                </a:solidFill>
              </a:rPr>
              <a:pPr>
                <a:spcBef>
                  <a:spcPct val="0"/>
                </a:spcBef>
                <a:buFontTx/>
                <a:buNone/>
              </a:pPr>
              <a:t>24</a:t>
            </a:fld>
            <a:endParaRPr lang="en-US" altLang="en-US" sz="1400">
              <a:solidFill>
                <a:schemeClr val="tx1"/>
              </a:solidFill>
            </a:endParaRPr>
          </a:p>
        </p:txBody>
      </p:sp>
    </p:spTree>
    <p:extLst>
      <p:ext uri="{BB962C8B-B14F-4D97-AF65-F5344CB8AC3E}">
        <p14:creationId xmlns:p14="http://schemas.microsoft.com/office/powerpoint/2010/main" val="1065448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2169544-291F-4DD6-AD25-D238F7B9673B}"/>
              </a:ext>
            </a:extLst>
          </p:cNvPr>
          <p:cNvSpPr>
            <a:spLocks noGrp="1"/>
          </p:cNvSpPr>
          <p:nvPr>
            <p:ph type="title"/>
          </p:nvPr>
        </p:nvSpPr>
        <p:spPr/>
        <p:txBody>
          <a:bodyPr/>
          <a:lstStyle/>
          <a:p>
            <a:r>
              <a:rPr lang="en-US" altLang="en-US"/>
              <a:t>Deontology and Absolutes</a:t>
            </a:r>
          </a:p>
        </p:txBody>
      </p:sp>
      <p:sp>
        <p:nvSpPr>
          <p:cNvPr id="27651" name="Content Placeholder 2">
            <a:extLst>
              <a:ext uri="{FF2B5EF4-FFF2-40B4-BE49-F238E27FC236}">
                <a16:creationId xmlns:a16="http://schemas.microsoft.com/office/drawing/2014/main" id="{DD480846-6CF2-4AB9-97EE-F4EB7F8EBC67}"/>
              </a:ext>
            </a:extLst>
          </p:cNvPr>
          <p:cNvSpPr>
            <a:spLocks noGrp="1"/>
          </p:cNvSpPr>
          <p:nvPr>
            <p:ph idx="1"/>
          </p:nvPr>
        </p:nvSpPr>
        <p:spPr/>
        <p:txBody>
          <a:bodyPr/>
          <a:lstStyle/>
          <a:p>
            <a:r>
              <a:rPr lang="en-US" altLang="en-US"/>
              <a:t>A particular deontological ethic may or may not allow ethical absolutes--principles true in themselves for all time. Because various principles are offered, they are in reality sub-absolutes. One says that we should treat animals as well as we treat humans--that this is good and right. Everyone gets to pick the sub-absolute.</a:t>
            </a:r>
          </a:p>
          <a:p>
            <a:r>
              <a:rPr lang="en-US" altLang="en-US"/>
              <a:t>Christians should believe in absolute truths--principles that are always right. Many professing Christians do not. We may not agree upon their application, but in basic form, Bible-believing Christians believe that God has given moral absolutes to us.  </a:t>
            </a:r>
          </a:p>
        </p:txBody>
      </p:sp>
      <p:sp>
        <p:nvSpPr>
          <p:cNvPr id="27652" name="Slide Number Placeholder 3">
            <a:extLst>
              <a:ext uri="{FF2B5EF4-FFF2-40B4-BE49-F238E27FC236}">
                <a16:creationId xmlns:a16="http://schemas.microsoft.com/office/drawing/2014/main" id="{1795D45A-49BB-46D6-BB01-8C81C02242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E0556281-4402-4604-8D3A-409D57B05EE9}" type="slidenum">
              <a:rPr lang="en-US" altLang="en-US" sz="1400">
                <a:solidFill>
                  <a:schemeClr val="tx1"/>
                </a:solidFill>
              </a:rPr>
              <a:pPr>
                <a:spcBef>
                  <a:spcPct val="0"/>
                </a:spcBef>
                <a:buFontTx/>
                <a:buNone/>
              </a:pPr>
              <a:t>25</a:t>
            </a:fld>
            <a:endParaRPr lang="en-US" altLang="en-US" sz="1400">
              <a:solidFill>
                <a:schemeClr val="tx1"/>
              </a:solidFill>
            </a:endParaRPr>
          </a:p>
        </p:txBody>
      </p:sp>
    </p:spTree>
    <p:extLst>
      <p:ext uri="{BB962C8B-B14F-4D97-AF65-F5344CB8AC3E}">
        <p14:creationId xmlns:p14="http://schemas.microsoft.com/office/powerpoint/2010/main" val="3514006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CE387E3C-2463-44FE-8B00-6BC708464ADD}"/>
              </a:ext>
            </a:extLst>
          </p:cNvPr>
          <p:cNvSpPr>
            <a:spLocks noGrp="1"/>
          </p:cNvSpPr>
          <p:nvPr>
            <p:ph type="title"/>
          </p:nvPr>
        </p:nvSpPr>
        <p:spPr/>
        <p:txBody>
          <a:bodyPr/>
          <a:lstStyle/>
          <a:p>
            <a:r>
              <a:rPr lang="en-US" altLang="en-US"/>
              <a:t>Biblical Deontology</a:t>
            </a:r>
          </a:p>
        </p:txBody>
      </p:sp>
      <p:sp>
        <p:nvSpPr>
          <p:cNvPr id="28675" name="Content Placeholder 2">
            <a:extLst>
              <a:ext uri="{FF2B5EF4-FFF2-40B4-BE49-F238E27FC236}">
                <a16:creationId xmlns:a16="http://schemas.microsoft.com/office/drawing/2014/main" id="{398E3475-0E2C-4825-BEE1-BD563CD259BD}"/>
              </a:ext>
            </a:extLst>
          </p:cNvPr>
          <p:cNvSpPr>
            <a:spLocks noGrp="1"/>
          </p:cNvSpPr>
          <p:nvPr>
            <p:ph idx="1"/>
          </p:nvPr>
        </p:nvSpPr>
        <p:spPr/>
        <p:txBody>
          <a:bodyPr/>
          <a:lstStyle/>
          <a:p>
            <a:r>
              <a:rPr lang="en-US" altLang="en-US"/>
              <a:t>God provided approximately 612-613 laws in the Old Testament. Reformed theologians usefully categorize them as ceremonial, civil and moral laws. </a:t>
            </a:r>
          </a:p>
          <a:p>
            <a:pPr lvl="1"/>
            <a:r>
              <a:rPr lang="en-US" altLang="en-US"/>
              <a:t>Knowing the OT law enabled Jews to understand what was superior (essentially, to be morally mature, Rom. 2:17-20).</a:t>
            </a:r>
          </a:p>
          <a:p>
            <a:pPr lvl="1"/>
            <a:r>
              <a:rPr lang="en-US" altLang="en-US"/>
              <a:t>Wisdom literature (Psalms, Proverbs, Job, Ecclesiastes, Song of Solomon—Protestant classification) contains principles applicable today.</a:t>
            </a:r>
          </a:p>
          <a:p>
            <a:r>
              <a:rPr lang="en-US" altLang="en-US"/>
              <a:t>The New Covenant (Testament) is normative for Christians, of course. Wholehearted love to God and to other people is the operative principle. Christ also gave at least 22 commands to be taught to His disciples.</a:t>
            </a:r>
          </a:p>
        </p:txBody>
      </p:sp>
      <p:sp>
        <p:nvSpPr>
          <p:cNvPr id="28676" name="Slide Number Placeholder 3">
            <a:extLst>
              <a:ext uri="{FF2B5EF4-FFF2-40B4-BE49-F238E27FC236}">
                <a16:creationId xmlns:a16="http://schemas.microsoft.com/office/drawing/2014/main" id="{22B21992-6FA9-4484-925C-ED5EEA14D1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BC852E6B-7C5A-4C1A-9A8E-A1534ADB18C0}" type="slidenum">
              <a:rPr lang="en-US" altLang="en-US" sz="1400">
                <a:solidFill>
                  <a:schemeClr val="tx1"/>
                </a:solidFill>
              </a:rPr>
              <a:pPr>
                <a:spcBef>
                  <a:spcPct val="0"/>
                </a:spcBef>
                <a:buFontTx/>
                <a:buNone/>
              </a:pPr>
              <a:t>26</a:t>
            </a:fld>
            <a:endParaRPr lang="en-US" altLang="en-US" sz="1400">
              <a:solidFill>
                <a:schemeClr val="tx1"/>
              </a:solidFill>
            </a:endParaRPr>
          </a:p>
        </p:txBody>
      </p:sp>
    </p:spTree>
    <p:extLst>
      <p:ext uri="{BB962C8B-B14F-4D97-AF65-F5344CB8AC3E}">
        <p14:creationId xmlns:p14="http://schemas.microsoft.com/office/powerpoint/2010/main" val="4478074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204F9713-05E1-407D-B1DE-C19ED9DD3349}"/>
              </a:ext>
            </a:extLst>
          </p:cNvPr>
          <p:cNvSpPr>
            <a:spLocks noGrp="1"/>
          </p:cNvSpPr>
          <p:nvPr>
            <p:ph type="title"/>
          </p:nvPr>
        </p:nvSpPr>
        <p:spPr/>
        <p:txBody>
          <a:bodyPr/>
          <a:lstStyle/>
          <a:p>
            <a:r>
              <a:rPr lang="en-US" altLang="en-US"/>
              <a:t>Absolutes Mediated by the Spirit</a:t>
            </a:r>
          </a:p>
        </p:txBody>
      </p:sp>
      <p:sp>
        <p:nvSpPr>
          <p:cNvPr id="29699" name="Content Placeholder 2">
            <a:extLst>
              <a:ext uri="{FF2B5EF4-FFF2-40B4-BE49-F238E27FC236}">
                <a16:creationId xmlns:a16="http://schemas.microsoft.com/office/drawing/2014/main" id="{BE2FAD52-9C67-4305-BEE1-3A26EB2A1743}"/>
              </a:ext>
            </a:extLst>
          </p:cNvPr>
          <p:cNvSpPr>
            <a:spLocks noGrp="1"/>
          </p:cNvSpPr>
          <p:nvPr>
            <p:ph idx="1"/>
          </p:nvPr>
        </p:nvSpPr>
        <p:spPr/>
        <p:txBody>
          <a:bodyPr/>
          <a:lstStyle/>
          <a:p>
            <a:r>
              <a:rPr lang="en-US" altLang="en-US"/>
              <a:t>2 Corinthians 3:6  He has made us competent as ministers of a new covenant-- not of the letter but of the Spirit; for the letter kills, but the Spirit gives life. </a:t>
            </a:r>
          </a:p>
          <a:p>
            <a:pPr lvl="1"/>
            <a:r>
              <a:rPr lang="en-US" altLang="en-US"/>
              <a:t>Christians aren’t to rigidly and legalistically apply biblical absolutes. Christ didn’t give the woman caught in adultery the death penalty, as prescribed by the Law, but told her to go and sin no more (John 8:3-11).</a:t>
            </a:r>
          </a:p>
          <a:p>
            <a:pPr lvl="1"/>
            <a:r>
              <a:rPr lang="en-US" altLang="en-US"/>
              <a:t>Legalism is frequently found in younger  church movements and congregations that try to be orthodox, but which go too far in prescribing behavior. Some standards are extra-biblical. These may include prohibiting drinking alcohol even if not being controlled by alcohol. </a:t>
            </a:r>
          </a:p>
        </p:txBody>
      </p:sp>
      <p:sp>
        <p:nvSpPr>
          <p:cNvPr id="29700" name="Slide Number Placeholder 3">
            <a:extLst>
              <a:ext uri="{FF2B5EF4-FFF2-40B4-BE49-F238E27FC236}">
                <a16:creationId xmlns:a16="http://schemas.microsoft.com/office/drawing/2014/main" id="{3C89F640-A885-405E-BD0C-C27520BD85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D8E3B75A-CAFE-41D4-9D76-0485F744F776}" type="slidenum">
              <a:rPr lang="en-US" altLang="en-US" sz="1400">
                <a:solidFill>
                  <a:schemeClr val="tx1"/>
                </a:solidFill>
              </a:rPr>
              <a:pPr>
                <a:spcBef>
                  <a:spcPct val="0"/>
                </a:spcBef>
                <a:buFontTx/>
                <a:buNone/>
              </a:pPr>
              <a:t>27</a:t>
            </a:fld>
            <a:endParaRPr lang="en-US" altLang="en-US" sz="1400">
              <a:solidFill>
                <a:schemeClr val="tx1"/>
              </a:solidFill>
            </a:endParaRPr>
          </a:p>
        </p:txBody>
      </p:sp>
    </p:spTree>
    <p:extLst>
      <p:ext uri="{BB962C8B-B14F-4D97-AF65-F5344CB8AC3E}">
        <p14:creationId xmlns:p14="http://schemas.microsoft.com/office/powerpoint/2010/main" val="9212833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B1630B4B-CD3A-475B-8BED-DAD432B73D91}"/>
              </a:ext>
            </a:extLst>
          </p:cNvPr>
          <p:cNvSpPr>
            <a:spLocks noGrp="1"/>
          </p:cNvSpPr>
          <p:nvPr>
            <p:ph type="title"/>
          </p:nvPr>
        </p:nvSpPr>
        <p:spPr/>
        <p:txBody>
          <a:bodyPr/>
          <a:lstStyle/>
          <a:p>
            <a:r>
              <a:rPr lang="en-US" altLang="en-US"/>
              <a:t>Keeping the Principles</a:t>
            </a:r>
          </a:p>
        </p:txBody>
      </p:sp>
      <p:sp>
        <p:nvSpPr>
          <p:cNvPr id="30723" name="Content Placeholder 2">
            <a:extLst>
              <a:ext uri="{FF2B5EF4-FFF2-40B4-BE49-F238E27FC236}">
                <a16:creationId xmlns:a16="http://schemas.microsoft.com/office/drawing/2014/main" id="{2E3C2ECE-B3B4-4CC6-9BF2-4E5557FBCB5D}"/>
              </a:ext>
            </a:extLst>
          </p:cNvPr>
          <p:cNvSpPr>
            <a:spLocks noGrp="1"/>
          </p:cNvSpPr>
          <p:nvPr>
            <p:ph idx="1"/>
          </p:nvPr>
        </p:nvSpPr>
        <p:spPr/>
        <p:txBody>
          <a:bodyPr/>
          <a:lstStyle/>
          <a:p>
            <a:r>
              <a:rPr lang="en-US" altLang="en-US"/>
              <a:t>Montaigne (1533-92) said that people aren't able to live up to the morality of "classical antiquity" nor of Christian standards. The alternative--obey the state and find your own morality. </a:t>
            </a:r>
            <a:r>
              <a:rPr lang="en-US" altLang="en-US" sz="1600"/>
              <a:t>J.B. Schneewind. "Modern moral philosophy“, p. 148, ch. 12 in A Companion to Ethics, Peter Singer, ed. ISBN: 0631187855</a:t>
            </a:r>
          </a:p>
          <a:p>
            <a:pPr lvl="1"/>
            <a:r>
              <a:rPr lang="en-US" altLang="en-US"/>
              <a:t>He was right, a Christian cannot keep biblical morality in his/her own strength. Obeying the teachings of the Sermon on the  Mount is impossible apart from God’s enablement. </a:t>
            </a:r>
          </a:p>
          <a:p>
            <a:pPr lvl="2"/>
            <a:r>
              <a:rPr lang="en-US" altLang="en-US"/>
              <a:t>We have hope, however, that by God’s power we can at least approach Christian maturity and perfection (Col. 4:12; 2 Cor. 13:9)</a:t>
            </a:r>
          </a:p>
          <a:p>
            <a:pPr lvl="2"/>
            <a:r>
              <a:rPr lang="en-US" altLang="en-US"/>
              <a:t>Galatians 5:16-18  So I say, live by the Spirit, and you will not gratify the desires of the sinful nature.  17 For the sinful nature desires what is contrary to the Spirit, and the Spirit what is contrary to the sinful nature. They are in conflict with each other, so that you do not do what you want.  18 But if you are led by the Spirit, you are not under law.</a:t>
            </a:r>
          </a:p>
        </p:txBody>
      </p:sp>
      <p:sp>
        <p:nvSpPr>
          <p:cNvPr id="30724" name="Slide Number Placeholder 3">
            <a:extLst>
              <a:ext uri="{FF2B5EF4-FFF2-40B4-BE49-F238E27FC236}">
                <a16:creationId xmlns:a16="http://schemas.microsoft.com/office/drawing/2014/main" id="{E807EDD8-F0BF-4BAB-B280-B155C027325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9BE84A34-B64F-46F8-94BB-08504DF22F1F}" type="slidenum">
              <a:rPr lang="en-US" altLang="en-US" sz="1400">
                <a:solidFill>
                  <a:schemeClr val="tx1"/>
                </a:solidFill>
              </a:rPr>
              <a:pPr>
                <a:spcBef>
                  <a:spcPct val="0"/>
                </a:spcBef>
                <a:buFontTx/>
                <a:buNone/>
              </a:pPr>
              <a:t>28</a:t>
            </a:fld>
            <a:endParaRPr lang="en-US" altLang="en-US" sz="1400">
              <a:solidFill>
                <a:schemeClr val="tx1"/>
              </a:solidFill>
            </a:endParaRPr>
          </a:p>
        </p:txBody>
      </p:sp>
    </p:spTree>
    <p:extLst>
      <p:ext uri="{BB962C8B-B14F-4D97-AF65-F5344CB8AC3E}">
        <p14:creationId xmlns:p14="http://schemas.microsoft.com/office/powerpoint/2010/main" val="402271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78C79DE5-2EE8-4C80-A1BA-C2F725F2F4BC}"/>
              </a:ext>
            </a:extLst>
          </p:cNvPr>
          <p:cNvSpPr>
            <a:spLocks noGrp="1"/>
          </p:cNvSpPr>
          <p:nvPr>
            <p:ph type="title"/>
          </p:nvPr>
        </p:nvSpPr>
        <p:spPr/>
        <p:txBody>
          <a:bodyPr/>
          <a:lstStyle/>
          <a:p>
            <a:r>
              <a:rPr lang="en-US" altLang="en-US"/>
              <a:t>Who is Accountable?</a:t>
            </a:r>
          </a:p>
        </p:txBody>
      </p:sp>
      <p:sp>
        <p:nvSpPr>
          <p:cNvPr id="31747" name="Content Placeholder 2">
            <a:extLst>
              <a:ext uri="{FF2B5EF4-FFF2-40B4-BE49-F238E27FC236}">
                <a16:creationId xmlns:a16="http://schemas.microsoft.com/office/drawing/2014/main" id="{A9245803-1822-4998-A5A3-04F5AFE143E0}"/>
              </a:ext>
            </a:extLst>
          </p:cNvPr>
          <p:cNvSpPr>
            <a:spLocks noGrp="1"/>
          </p:cNvSpPr>
          <p:nvPr>
            <p:ph idx="1"/>
          </p:nvPr>
        </p:nvSpPr>
        <p:spPr/>
        <p:txBody>
          <a:bodyPr/>
          <a:lstStyle/>
          <a:p>
            <a:r>
              <a:rPr lang="en-US" altLang="en-US"/>
              <a:t>If someone rejects what the Bible says about what is right and wrong, is that person still going to be judged by biblical standards?</a:t>
            </a:r>
          </a:p>
          <a:p>
            <a:pPr lvl="1"/>
            <a:r>
              <a:rPr lang="en-US" altLang="en-US"/>
              <a:t>Jesus says that "anyone" who calls a brother a fool is in danger of hell.  Matt. 12:36--men will have to give account on Judgment day for "every careless word they have spoken." </a:t>
            </a:r>
          </a:p>
          <a:p>
            <a:pPr lvl="1"/>
            <a:r>
              <a:rPr lang="en-US" altLang="en-US"/>
              <a:t>Romans 2:6  God "will give to each person according to what he has done."    Whether or not people believe in Him, He will judge them.  </a:t>
            </a:r>
          </a:p>
        </p:txBody>
      </p:sp>
      <p:sp>
        <p:nvSpPr>
          <p:cNvPr id="31748" name="Slide Number Placeholder 3">
            <a:extLst>
              <a:ext uri="{FF2B5EF4-FFF2-40B4-BE49-F238E27FC236}">
                <a16:creationId xmlns:a16="http://schemas.microsoft.com/office/drawing/2014/main" id="{993E4189-1FD0-41AC-BD48-2D0A527066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9964C5B-59BC-491C-976B-E55176FC9A3A}" type="slidenum">
              <a:rPr lang="en-US" altLang="en-US" sz="1400">
                <a:solidFill>
                  <a:schemeClr val="tx1"/>
                </a:solidFill>
              </a:rPr>
              <a:pPr>
                <a:spcBef>
                  <a:spcPct val="0"/>
                </a:spcBef>
                <a:buFontTx/>
                <a:buNone/>
              </a:pPr>
              <a:t>29</a:t>
            </a:fld>
            <a:endParaRPr lang="en-US" altLang="en-US" sz="1400">
              <a:solidFill>
                <a:schemeClr val="tx1"/>
              </a:solidFill>
            </a:endParaRPr>
          </a:p>
        </p:txBody>
      </p:sp>
    </p:spTree>
    <p:extLst>
      <p:ext uri="{BB962C8B-B14F-4D97-AF65-F5344CB8AC3E}">
        <p14:creationId xmlns:p14="http://schemas.microsoft.com/office/powerpoint/2010/main" val="2843579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0B3B728-394F-48E3-8C20-917986266029}"/>
              </a:ext>
            </a:extLst>
          </p:cNvPr>
          <p:cNvSpPr>
            <a:spLocks noGrp="1"/>
          </p:cNvSpPr>
          <p:nvPr>
            <p:ph type="title"/>
          </p:nvPr>
        </p:nvSpPr>
        <p:spPr/>
        <p:txBody>
          <a:bodyPr/>
          <a:lstStyle/>
          <a:p>
            <a:r>
              <a:rPr lang="en-US" altLang="en-US"/>
              <a:t>Different Emphases of the Schools</a:t>
            </a:r>
          </a:p>
        </p:txBody>
      </p:sp>
      <p:sp>
        <p:nvSpPr>
          <p:cNvPr id="5123" name="Content Placeholder 2">
            <a:extLst>
              <a:ext uri="{FF2B5EF4-FFF2-40B4-BE49-F238E27FC236}">
                <a16:creationId xmlns:a16="http://schemas.microsoft.com/office/drawing/2014/main" id="{EBCCB23F-BC5B-459D-ABC9-A77EAC94946D}"/>
              </a:ext>
            </a:extLst>
          </p:cNvPr>
          <p:cNvSpPr>
            <a:spLocks noGrp="1"/>
          </p:cNvSpPr>
          <p:nvPr>
            <p:ph idx="1"/>
          </p:nvPr>
        </p:nvSpPr>
        <p:spPr/>
        <p:txBody>
          <a:bodyPr/>
          <a:lstStyle/>
          <a:p>
            <a:r>
              <a:rPr lang="en-US" altLang="en-US"/>
              <a:t>“[A] consequentialist may argue that lying is wrong because of the negative consequences produced by lying--though a consequentialist may allow that certain foreseeable consequences may make lying acceptable. A deontologist might argue that lying is always wrong, regardless of any potential 'good' that might come from lying. A virtue ethicist, however, would focus less on lying in any particular instance and instead consider what a decision to tell a lie or not tell a lie said about one's character and moral behavior.” Wikipedia "Consequentialism" http://en.wikipedia.org/wiki/Consequentialism  accessed 3/4/10</a:t>
            </a:r>
          </a:p>
        </p:txBody>
      </p:sp>
      <p:sp>
        <p:nvSpPr>
          <p:cNvPr id="5124" name="Slide Number Placeholder 3">
            <a:extLst>
              <a:ext uri="{FF2B5EF4-FFF2-40B4-BE49-F238E27FC236}">
                <a16:creationId xmlns:a16="http://schemas.microsoft.com/office/drawing/2014/main" id="{6887E46A-E39C-406A-881B-9EF7537E3F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A87EE9FC-EECA-4D68-9891-E970F3295D32}" type="slidenum">
              <a:rPr lang="en-US" altLang="en-US" sz="1400">
                <a:solidFill>
                  <a:schemeClr val="tx1"/>
                </a:solidFill>
              </a:rPr>
              <a:pPr>
                <a:spcBef>
                  <a:spcPct val="0"/>
                </a:spcBef>
                <a:buFontTx/>
                <a:buNone/>
              </a:pPr>
              <a:t>3</a:t>
            </a:fld>
            <a:endParaRPr lang="en-US" altLang="en-US" sz="1400">
              <a:solidFill>
                <a:schemeClr val="tx1"/>
              </a:solidFill>
            </a:endParaRPr>
          </a:p>
        </p:txBody>
      </p:sp>
    </p:spTree>
    <p:extLst>
      <p:ext uri="{BB962C8B-B14F-4D97-AF65-F5344CB8AC3E}">
        <p14:creationId xmlns:p14="http://schemas.microsoft.com/office/powerpoint/2010/main" val="358075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E6B5137A-8103-4740-BDFE-97690DE09DDF}"/>
              </a:ext>
            </a:extLst>
          </p:cNvPr>
          <p:cNvSpPr>
            <a:spLocks noGrp="1"/>
          </p:cNvSpPr>
          <p:nvPr>
            <p:ph type="title"/>
          </p:nvPr>
        </p:nvSpPr>
        <p:spPr/>
        <p:txBody>
          <a:bodyPr/>
          <a:lstStyle/>
          <a:p>
            <a:r>
              <a:rPr lang="en-US" altLang="en-US"/>
              <a:t>Rules Without Goals?</a:t>
            </a:r>
          </a:p>
        </p:txBody>
      </p:sp>
      <p:sp>
        <p:nvSpPr>
          <p:cNvPr id="32771" name="Content Placeholder 2">
            <a:extLst>
              <a:ext uri="{FF2B5EF4-FFF2-40B4-BE49-F238E27FC236}">
                <a16:creationId xmlns:a16="http://schemas.microsoft.com/office/drawing/2014/main" id="{EB702D15-B17B-4792-A614-C1132E42EBF2}"/>
              </a:ext>
            </a:extLst>
          </p:cNvPr>
          <p:cNvSpPr>
            <a:spLocks noGrp="1"/>
          </p:cNvSpPr>
          <p:nvPr>
            <p:ph idx="1"/>
          </p:nvPr>
        </p:nvSpPr>
        <p:spPr/>
        <p:txBody>
          <a:bodyPr/>
          <a:lstStyle/>
          <a:p>
            <a:r>
              <a:rPr lang="en-US" altLang="en-US"/>
              <a:t>"Morality, [Alasdair MacIntyre] complained, has been reduced to following an array of rules without any overall goal for one's life.“ Holmes, 127</a:t>
            </a:r>
          </a:p>
          <a:p>
            <a:pPr lvl="1"/>
            <a:r>
              <a:rPr lang="en-US" altLang="en-US"/>
              <a:t>MacIntyre is right. We need much more than rules to follow, which quickly become tiresome. As noted elsewhere, the organizing principle around which rules guide us is to love God and people. Loving God, we should want to bring glory to God (1 Cor. 10:30), by becoming more and more like Him. This means being conformed to Christ’s character, who is one with the Father (John 14:7-9). Christ is our standard of perfection (Eph. 4:13).</a:t>
            </a:r>
          </a:p>
        </p:txBody>
      </p:sp>
      <p:sp>
        <p:nvSpPr>
          <p:cNvPr id="32772" name="Slide Number Placeholder 3">
            <a:extLst>
              <a:ext uri="{FF2B5EF4-FFF2-40B4-BE49-F238E27FC236}">
                <a16:creationId xmlns:a16="http://schemas.microsoft.com/office/drawing/2014/main" id="{662DC265-6EF2-4438-A406-303CAF6967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5102905-A8DE-4759-A6D7-8DEE0568B7B5}" type="slidenum">
              <a:rPr lang="en-US" altLang="en-US" sz="1400">
                <a:solidFill>
                  <a:schemeClr val="tx1"/>
                </a:solidFill>
              </a:rPr>
              <a:pPr>
                <a:spcBef>
                  <a:spcPct val="0"/>
                </a:spcBef>
                <a:buFontTx/>
                <a:buNone/>
              </a:pPr>
              <a:t>30</a:t>
            </a:fld>
            <a:endParaRPr lang="en-US" altLang="en-US" sz="1400">
              <a:solidFill>
                <a:schemeClr val="tx1"/>
              </a:solidFill>
            </a:endParaRPr>
          </a:p>
        </p:txBody>
      </p:sp>
    </p:spTree>
    <p:extLst>
      <p:ext uri="{BB962C8B-B14F-4D97-AF65-F5344CB8AC3E}">
        <p14:creationId xmlns:p14="http://schemas.microsoft.com/office/powerpoint/2010/main" val="36837925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B1EFE2-5302-47A7-8096-B82FF4BD8E8A}"/>
              </a:ext>
            </a:extLst>
          </p:cNvPr>
          <p:cNvSpPr>
            <a:spLocks noGrp="1"/>
          </p:cNvSpPr>
          <p:nvPr>
            <p:ph type="title"/>
          </p:nvPr>
        </p:nvSpPr>
        <p:spPr/>
        <p:txBody>
          <a:bodyPr/>
          <a:lstStyle/>
          <a:p>
            <a:pPr>
              <a:defRPr/>
            </a:pPr>
            <a:r>
              <a:rPr lang="en-US" dirty="0"/>
              <a:t>Virtue theory—</a:t>
            </a:r>
            <a:br>
              <a:rPr lang="en-US" dirty="0"/>
            </a:br>
            <a:r>
              <a:rPr lang="en-US" dirty="0"/>
              <a:t>Being</a:t>
            </a:r>
          </a:p>
        </p:txBody>
      </p:sp>
      <p:sp>
        <p:nvSpPr>
          <p:cNvPr id="33795" name="Slide Number Placeholder 2">
            <a:extLst>
              <a:ext uri="{FF2B5EF4-FFF2-40B4-BE49-F238E27FC236}">
                <a16:creationId xmlns:a16="http://schemas.microsoft.com/office/drawing/2014/main" id="{57AFBBDE-C1B7-4B97-BD5E-C410100114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62C01787-CEF7-49BA-A33D-8BCBF2A8F5ED}" type="slidenum">
              <a:rPr lang="en-US" altLang="en-US" sz="1400"/>
              <a:pPr eaLnBrk="1" hangingPunct="1">
                <a:spcBef>
                  <a:spcPct val="0"/>
                </a:spcBef>
                <a:buFontTx/>
                <a:buNone/>
              </a:pPr>
              <a:t>31</a:t>
            </a:fld>
            <a:endParaRPr lang="en-US" altLang="en-US" sz="1400"/>
          </a:p>
        </p:txBody>
      </p:sp>
    </p:spTree>
    <p:extLst>
      <p:ext uri="{BB962C8B-B14F-4D97-AF65-F5344CB8AC3E}">
        <p14:creationId xmlns:p14="http://schemas.microsoft.com/office/powerpoint/2010/main" val="29240980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a:extLst>
              <a:ext uri="{FF2B5EF4-FFF2-40B4-BE49-F238E27FC236}">
                <a16:creationId xmlns:a16="http://schemas.microsoft.com/office/drawing/2014/main" id="{D84670F1-5E6A-48F6-8DB1-DD6D1FDE74D0}"/>
              </a:ext>
            </a:extLst>
          </p:cNvPr>
          <p:cNvSpPr>
            <a:spLocks noGrp="1"/>
          </p:cNvSpPr>
          <p:nvPr>
            <p:ph type="title"/>
          </p:nvPr>
        </p:nvSpPr>
        <p:spPr/>
        <p:txBody>
          <a:bodyPr/>
          <a:lstStyle/>
          <a:p>
            <a:r>
              <a:rPr lang="en-US" altLang="en-US"/>
              <a:t>Importance of Character</a:t>
            </a:r>
          </a:p>
        </p:txBody>
      </p:sp>
      <p:sp>
        <p:nvSpPr>
          <p:cNvPr id="34819" name="Content Placeholder 4">
            <a:extLst>
              <a:ext uri="{FF2B5EF4-FFF2-40B4-BE49-F238E27FC236}">
                <a16:creationId xmlns:a16="http://schemas.microsoft.com/office/drawing/2014/main" id="{2277DF2F-DE27-4F8B-807C-690DB2BB030C}"/>
              </a:ext>
            </a:extLst>
          </p:cNvPr>
          <p:cNvSpPr>
            <a:spLocks noGrp="1"/>
          </p:cNvSpPr>
          <p:nvPr>
            <p:ph idx="1"/>
          </p:nvPr>
        </p:nvSpPr>
        <p:spPr/>
        <p:txBody>
          <a:bodyPr/>
          <a:lstStyle/>
          <a:p>
            <a:r>
              <a:rPr lang="en-US" altLang="en-US"/>
              <a:t>"It is a deep fault of non-virtue theories that they pay little or no attention to the areas of life which form character." </a:t>
            </a:r>
            <a:r>
              <a:rPr lang="en-US" altLang="en-US" sz="1600"/>
              <a:t>Greg Pence, “Virtue Theory,” ch. 21 in Singer.</a:t>
            </a:r>
          </a:p>
          <a:p>
            <a:pPr lvl="1"/>
            <a:r>
              <a:rPr lang="en-US" altLang="en-US"/>
              <a:t>An excellent point—dispassionate, rational and neutral moral positions are prized in utilitarianism. But how can a character be shaped unless we know what qualities are desired?</a:t>
            </a:r>
          </a:p>
        </p:txBody>
      </p:sp>
      <p:sp>
        <p:nvSpPr>
          <p:cNvPr id="34820" name="Slide Number Placeholder 3">
            <a:extLst>
              <a:ext uri="{FF2B5EF4-FFF2-40B4-BE49-F238E27FC236}">
                <a16:creationId xmlns:a16="http://schemas.microsoft.com/office/drawing/2014/main" id="{7EF861D7-64EB-4874-AEC4-77EEC71E2D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BEC33206-D7AC-48D5-9C3E-490D66FDDAE2}" type="slidenum">
              <a:rPr lang="en-US" altLang="en-US" sz="1400"/>
              <a:pPr eaLnBrk="1" hangingPunct="1">
                <a:spcBef>
                  <a:spcPct val="0"/>
                </a:spcBef>
                <a:buFontTx/>
                <a:buNone/>
              </a:pPr>
              <a:t>32</a:t>
            </a:fld>
            <a:endParaRPr lang="en-US" altLang="en-US" sz="1400"/>
          </a:p>
        </p:txBody>
      </p:sp>
    </p:spTree>
    <p:extLst>
      <p:ext uri="{BB962C8B-B14F-4D97-AF65-F5344CB8AC3E}">
        <p14:creationId xmlns:p14="http://schemas.microsoft.com/office/powerpoint/2010/main" val="911943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a:extLst>
              <a:ext uri="{FF2B5EF4-FFF2-40B4-BE49-F238E27FC236}">
                <a16:creationId xmlns:a16="http://schemas.microsoft.com/office/drawing/2014/main" id="{53BAC384-DA1E-4AB7-AA38-746ED64F9975}"/>
              </a:ext>
            </a:extLst>
          </p:cNvPr>
          <p:cNvSpPr>
            <a:spLocks noGrp="1"/>
          </p:cNvSpPr>
          <p:nvPr>
            <p:ph type="title"/>
          </p:nvPr>
        </p:nvSpPr>
        <p:spPr/>
        <p:txBody>
          <a:bodyPr/>
          <a:lstStyle/>
          <a:p>
            <a:r>
              <a:rPr lang="en-US" altLang="en-US"/>
              <a:t>Virtue Theory Defined</a:t>
            </a:r>
          </a:p>
        </p:txBody>
      </p:sp>
      <p:sp>
        <p:nvSpPr>
          <p:cNvPr id="35843" name="Content Placeholder 4">
            <a:extLst>
              <a:ext uri="{FF2B5EF4-FFF2-40B4-BE49-F238E27FC236}">
                <a16:creationId xmlns:a16="http://schemas.microsoft.com/office/drawing/2014/main" id="{A5F76796-CE8B-4001-AD9F-3DBC7D6B6608}"/>
              </a:ext>
            </a:extLst>
          </p:cNvPr>
          <p:cNvSpPr>
            <a:spLocks noGrp="1"/>
          </p:cNvSpPr>
          <p:nvPr>
            <p:ph idx="1"/>
          </p:nvPr>
        </p:nvSpPr>
        <p:spPr/>
        <p:txBody>
          <a:bodyPr/>
          <a:lstStyle/>
          <a:p>
            <a:r>
              <a:rPr lang="en-US" altLang="en-US"/>
              <a:t>This ethical school holds that a person’s character—or essential moral identity--is the chief ethical issue. This outweighs reasoning ability and determining the best ends (utilitarianism), or finding the best set of ethical principles absolutes, or sub-absolutes (deontology). What a person is, is more important than what that person does or believes.</a:t>
            </a:r>
          </a:p>
          <a:p>
            <a:pPr lvl="1"/>
            <a:r>
              <a:rPr lang="en-US" altLang="en-US"/>
              <a:t>Giving an offering in church on Sunday could be motivated by desiring more comfortable pews, by wanting a reputation as a generous person, by obeying the principle that the one who is taught should support the teacher, or by really trying to practice the virtue of generosity.</a:t>
            </a:r>
          </a:p>
        </p:txBody>
      </p:sp>
      <p:sp>
        <p:nvSpPr>
          <p:cNvPr id="35844" name="Slide Number Placeholder 3">
            <a:extLst>
              <a:ext uri="{FF2B5EF4-FFF2-40B4-BE49-F238E27FC236}">
                <a16:creationId xmlns:a16="http://schemas.microsoft.com/office/drawing/2014/main" id="{D99FD14B-592B-4FD2-AEED-B7410AEEC0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86421466-B18E-4E77-B8DB-0D717F8A0DB1}" type="slidenum">
              <a:rPr lang="en-US" altLang="en-US" sz="1400">
                <a:solidFill>
                  <a:schemeClr val="tx1"/>
                </a:solidFill>
              </a:rPr>
              <a:pPr>
                <a:spcBef>
                  <a:spcPct val="0"/>
                </a:spcBef>
                <a:buFontTx/>
                <a:buNone/>
              </a:pPr>
              <a:t>33</a:t>
            </a:fld>
            <a:endParaRPr lang="en-US" altLang="en-US" sz="1400">
              <a:solidFill>
                <a:schemeClr val="tx1"/>
              </a:solidFill>
            </a:endParaRPr>
          </a:p>
        </p:txBody>
      </p:sp>
    </p:spTree>
    <p:extLst>
      <p:ext uri="{BB962C8B-B14F-4D97-AF65-F5344CB8AC3E}">
        <p14:creationId xmlns:p14="http://schemas.microsoft.com/office/powerpoint/2010/main" val="20671802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F75B04D5-F467-4C97-8D77-7DC04C4B79CD}"/>
              </a:ext>
            </a:extLst>
          </p:cNvPr>
          <p:cNvSpPr>
            <a:spLocks noGrp="1"/>
          </p:cNvSpPr>
          <p:nvPr>
            <p:ph type="title"/>
          </p:nvPr>
        </p:nvSpPr>
        <p:spPr/>
        <p:txBody>
          <a:bodyPr/>
          <a:lstStyle/>
          <a:p>
            <a:r>
              <a:rPr lang="en-US" altLang="en-US"/>
              <a:t>Which Virtues?</a:t>
            </a:r>
          </a:p>
        </p:txBody>
      </p:sp>
      <p:sp>
        <p:nvSpPr>
          <p:cNvPr id="36867" name="Content Placeholder 2">
            <a:extLst>
              <a:ext uri="{FF2B5EF4-FFF2-40B4-BE49-F238E27FC236}">
                <a16:creationId xmlns:a16="http://schemas.microsoft.com/office/drawing/2014/main" id="{875EEE31-0AB7-4803-9438-6C8E1FEE057C}"/>
              </a:ext>
            </a:extLst>
          </p:cNvPr>
          <p:cNvSpPr>
            <a:spLocks noGrp="1"/>
          </p:cNvSpPr>
          <p:nvPr>
            <p:ph idx="1"/>
          </p:nvPr>
        </p:nvSpPr>
        <p:spPr/>
        <p:txBody>
          <a:bodyPr/>
          <a:lstStyle/>
          <a:p>
            <a:r>
              <a:rPr lang="en-US" altLang="en-US"/>
              <a:t>Greek philosophers tended to focus upon character traits in their ethics.</a:t>
            </a:r>
          </a:p>
          <a:p>
            <a:pPr lvl="1"/>
            <a:r>
              <a:rPr lang="en-US" altLang="en-US"/>
              <a:t>Plato believed that virtue preceded the ability to know what is good. He favored these virtues: justice, wisdom, self-control and courage, to which Aquinas added faith, hope and love. </a:t>
            </a:r>
            <a:r>
              <a:rPr lang="en-US" altLang="en-US" sz="1600"/>
              <a:t>Holmes, p. 132</a:t>
            </a:r>
          </a:p>
          <a:p>
            <a:pPr lvl="1"/>
            <a:r>
              <a:rPr lang="en-US" altLang="en-US"/>
              <a:t>Aristotle believed virtue to lie in between excesses.</a:t>
            </a:r>
          </a:p>
          <a:p>
            <a:pPr lvl="2"/>
            <a:r>
              <a:rPr lang="en-US" altLang="en-US"/>
              <a:t>Courage comes between cowardice and foolhardiness, generosity lies between stinginess and being wasteful, etc. </a:t>
            </a:r>
            <a:r>
              <a:rPr lang="en-US" altLang="en-US" sz="1600"/>
              <a:t>Holmes, p. 136</a:t>
            </a:r>
          </a:p>
          <a:p>
            <a:r>
              <a:rPr lang="en-US" altLang="en-US"/>
              <a:t>Greeks hoped that virtue led to happiness, but as Socrates illustrates, this was unsure. </a:t>
            </a:r>
            <a:r>
              <a:rPr lang="en-US" altLang="en-US" sz="1600"/>
              <a:t>Wikipedia, sv. “Virtue Ethics”</a:t>
            </a:r>
          </a:p>
        </p:txBody>
      </p:sp>
      <p:sp>
        <p:nvSpPr>
          <p:cNvPr id="36868" name="Slide Number Placeholder 3">
            <a:extLst>
              <a:ext uri="{FF2B5EF4-FFF2-40B4-BE49-F238E27FC236}">
                <a16:creationId xmlns:a16="http://schemas.microsoft.com/office/drawing/2014/main" id="{C80CD78D-FD4E-4CB6-89C5-85C610CD98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43EF297B-7A5D-4F76-9F84-5F54343086A5}" type="slidenum">
              <a:rPr lang="en-US" altLang="en-US" sz="1400">
                <a:solidFill>
                  <a:schemeClr val="tx1"/>
                </a:solidFill>
              </a:rPr>
              <a:pPr>
                <a:spcBef>
                  <a:spcPct val="0"/>
                </a:spcBef>
                <a:buFontTx/>
                <a:buNone/>
              </a:pPr>
              <a:t>34</a:t>
            </a:fld>
            <a:endParaRPr lang="en-US" altLang="en-US" sz="1400">
              <a:solidFill>
                <a:schemeClr val="tx1"/>
              </a:solidFill>
            </a:endParaRPr>
          </a:p>
        </p:txBody>
      </p:sp>
    </p:spTree>
    <p:extLst>
      <p:ext uri="{BB962C8B-B14F-4D97-AF65-F5344CB8AC3E}">
        <p14:creationId xmlns:p14="http://schemas.microsoft.com/office/powerpoint/2010/main" val="3892656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DE8D806F-EC4E-4F71-974D-6A62BC32859F}"/>
              </a:ext>
            </a:extLst>
          </p:cNvPr>
          <p:cNvSpPr>
            <a:spLocks noGrp="1"/>
          </p:cNvSpPr>
          <p:nvPr>
            <p:ph type="title"/>
          </p:nvPr>
        </p:nvSpPr>
        <p:spPr/>
        <p:txBody>
          <a:bodyPr/>
          <a:lstStyle/>
          <a:p>
            <a:r>
              <a:rPr lang="en-US" altLang="en-US"/>
              <a:t>Other Virtues</a:t>
            </a:r>
          </a:p>
        </p:txBody>
      </p:sp>
      <p:sp>
        <p:nvSpPr>
          <p:cNvPr id="37891" name="Content Placeholder 2">
            <a:extLst>
              <a:ext uri="{FF2B5EF4-FFF2-40B4-BE49-F238E27FC236}">
                <a16:creationId xmlns:a16="http://schemas.microsoft.com/office/drawing/2014/main" id="{57776C2C-344D-4311-A827-AFEBA84E522C}"/>
              </a:ext>
            </a:extLst>
          </p:cNvPr>
          <p:cNvSpPr>
            <a:spLocks noGrp="1"/>
          </p:cNvSpPr>
          <p:nvPr>
            <p:ph idx="1"/>
          </p:nvPr>
        </p:nvSpPr>
        <p:spPr/>
        <p:txBody>
          <a:bodyPr/>
          <a:lstStyle/>
          <a:p>
            <a:r>
              <a:rPr lang="en-US" altLang="en-US"/>
              <a:t>For Kant the greatest virtue seems to have been good will. </a:t>
            </a:r>
          </a:p>
          <a:p>
            <a:r>
              <a:rPr lang="en-US" altLang="en-US"/>
              <a:t>For Machiavelli, exercising power seemed to define virtue—whatever the prince did was right.</a:t>
            </a:r>
          </a:p>
          <a:p>
            <a:r>
              <a:rPr lang="en-US" altLang="en-US"/>
              <a:t>The American Benjamin Franklin tried daily to practice 13 virtues. He picked one to focus upon each week.</a:t>
            </a:r>
          </a:p>
          <a:p>
            <a:pPr lvl="1"/>
            <a:r>
              <a:rPr lang="en-US" altLang="en-US"/>
              <a:t>They are temperance, order, resolution, frugality, moderation, industry, cleanliness, tranquility, silence, sincerity, justice, chastity and humility. </a:t>
            </a:r>
            <a:r>
              <a:rPr lang="en-US" altLang="en-US" sz="1600">
                <a:hlinkClick r:id="rId3"/>
              </a:rPr>
              <a:t>www.school-for-champions.com/character/franklin_virtues.htm</a:t>
            </a:r>
            <a:endParaRPr lang="en-US" altLang="en-US" sz="1600"/>
          </a:p>
        </p:txBody>
      </p:sp>
      <p:sp>
        <p:nvSpPr>
          <p:cNvPr id="37892" name="Slide Number Placeholder 3">
            <a:extLst>
              <a:ext uri="{FF2B5EF4-FFF2-40B4-BE49-F238E27FC236}">
                <a16:creationId xmlns:a16="http://schemas.microsoft.com/office/drawing/2014/main" id="{CBC8A457-AA1C-45FB-B5A5-4CA4584C4E0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368BE395-A74B-43A6-9159-F014F60EEF02}" type="slidenum">
              <a:rPr lang="en-US" altLang="en-US" sz="1400">
                <a:solidFill>
                  <a:schemeClr val="tx1"/>
                </a:solidFill>
              </a:rPr>
              <a:pPr>
                <a:spcBef>
                  <a:spcPct val="0"/>
                </a:spcBef>
                <a:buFontTx/>
                <a:buNone/>
              </a:pPr>
              <a:t>35</a:t>
            </a:fld>
            <a:endParaRPr lang="en-US" altLang="en-US" sz="1400">
              <a:solidFill>
                <a:schemeClr val="tx1"/>
              </a:solidFill>
            </a:endParaRPr>
          </a:p>
        </p:txBody>
      </p:sp>
    </p:spTree>
    <p:extLst>
      <p:ext uri="{BB962C8B-B14F-4D97-AF65-F5344CB8AC3E}">
        <p14:creationId xmlns:p14="http://schemas.microsoft.com/office/powerpoint/2010/main" val="10237161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2FD620A3-2751-49F2-AB7D-D935B65065A3}"/>
              </a:ext>
            </a:extLst>
          </p:cNvPr>
          <p:cNvSpPr>
            <a:spLocks noGrp="1"/>
          </p:cNvSpPr>
          <p:nvPr>
            <p:ph type="title"/>
          </p:nvPr>
        </p:nvSpPr>
        <p:spPr/>
        <p:txBody>
          <a:bodyPr/>
          <a:lstStyle/>
          <a:p>
            <a:r>
              <a:rPr lang="en-US" altLang="en-US"/>
              <a:t>Buddhist Virtues and Lists Generally</a:t>
            </a:r>
          </a:p>
        </p:txBody>
      </p:sp>
      <p:sp>
        <p:nvSpPr>
          <p:cNvPr id="38915" name="Content Placeholder 2">
            <a:extLst>
              <a:ext uri="{FF2B5EF4-FFF2-40B4-BE49-F238E27FC236}">
                <a16:creationId xmlns:a16="http://schemas.microsoft.com/office/drawing/2014/main" id="{A005AF1E-6337-4C12-933A-1A596284782B}"/>
              </a:ext>
            </a:extLst>
          </p:cNvPr>
          <p:cNvSpPr>
            <a:spLocks noGrp="1"/>
          </p:cNvSpPr>
          <p:nvPr>
            <p:ph idx="1"/>
          </p:nvPr>
        </p:nvSpPr>
        <p:spPr/>
        <p:txBody>
          <a:bodyPr/>
          <a:lstStyle/>
          <a:p>
            <a:r>
              <a:rPr lang="en-US" altLang="en-US"/>
              <a:t>Perhaps the most difficult list of virtues is the Buddhist 8-fold path, requiring perhaps thousands of lives to somehow attain. These are essentially life-denying in their full meaning.</a:t>
            </a:r>
          </a:p>
          <a:p>
            <a:pPr lvl="1"/>
            <a:r>
              <a:rPr lang="en-US" altLang="en-US"/>
              <a:t>Right views, right intention, right speech, right action, right livelihood, right effort, right mindfulness and right concentration.</a:t>
            </a:r>
          </a:p>
          <a:p>
            <a:r>
              <a:rPr lang="en-US" altLang="en-US"/>
              <a:t>The main problem with this and every list is in finding the power to live them. Where is it?</a:t>
            </a:r>
          </a:p>
          <a:p>
            <a:r>
              <a:rPr lang="en-US" altLang="en-US"/>
              <a:t>Another difficulty is in determining the best virtues. Which list is best? Is there a principle?</a:t>
            </a:r>
          </a:p>
        </p:txBody>
      </p:sp>
      <p:sp>
        <p:nvSpPr>
          <p:cNvPr id="38916" name="Slide Number Placeholder 3">
            <a:extLst>
              <a:ext uri="{FF2B5EF4-FFF2-40B4-BE49-F238E27FC236}">
                <a16:creationId xmlns:a16="http://schemas.microsoft.com/office/drawing/2014/main" id="{3DC8CFC1-21C3-4427-927C-04A5AE9C8F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600A8A88-A437-4469-A592-0B89B5476C1C}" type="slidenum">
              <a:rPr lang="en-US" altLang="en-US" sz="1400">
                <a:solidFill>
                  <a:schemeClr val="tx1"/>
                </a:solidFill>
              </a:rPr>
              <a:pPr>
                <a:spcBef>
                  <a:spcPct val="0"/>
                </a:spcBef>
                <a:buFontTx/>
                <a:buNone/>
              </a:pPr>
              <a:t>36</a:t>
            </a:fld>
            <a:endParaRPr lang="en-US" altLang="en-US" sz="1400">
              <a:solidFill>
                <a:schemeClr val="tx1"/>
              </a:solidFill>
            </a:endParaRPr>
          </a:p>
        </p:txBody>
      </p:sp>
    </p:spTree>
    <p:extLst>
      <p:ext uri="{BB962C8B-B14F-4D97-AF65-F5344CB8AC3E}">
        <p14:creationId xmlns:p14="http://schemas.microsoft.com/office/powerpoint/2010/main" val="859384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0BE366EF-91F7-4F03-918E-C7AD747D77A1}"/>
              </a:ext>
            </a:extLst>
          </p:cNvPr>
          <p:cNvSpPr>
            <a:spLocks noGrp="1"/>
          </p:cNvSpPr>
          <p:nvPr>
            <p:ph type="title"/>
          </p:nvPr>
        </p:nvSpPr>
        <p:spPr/>
        <p:txBody>
          <a:bodyPr/>
          <a:lstStyle/>
          <a:p>
            <a:r>
              <a:rPr lang="en-US" altLang="en-US"/>
              <a:t>Shift Toward Virtue</a:t>
            </a:r>
          </a:p>
        </p:txBody>
      </p:sp>
      <p:sp>
        <p:nvSpPr>
          <p:cNvPr id="39939" name="Content Placeholder 2">
            <a:extLst>
              <a:ext uri="{FF2B5EF4-FFF2-40B4-BE49-F238E27FC236}">
                <a16:creationId xmlns:a16="http://schemas.microsoft.com/office/drawing/2014/main" id="{4F5C4802-44AE-4D51-B194-3276FC78C417}"/>
              </a:ext>
            </a:extLst>
          </p:cNvPr>
          <p:cNvSpPr>
            <a:spLocks noGrp="1"/>
          </p:cNvSpPr>
          <p:nvPr>
            <p:ph idx="1"/>
          </p:nvPr>
        </p:nvSpPr>
        <p:spPr/>
        <p:txBody>
          <a:bodyPr/>
          <a:lstStyle/>
          <a:p>
            <a:r>
              <a:rPr lang="en-US" altLang="en-US"/>
              <a:t>“The word ‘aretaic’ is derived from the </a:t>
            </a:r>
            <a:r>
              <a:rPr lang="en-US" altLang="en-US">
                <a:hlinkClick r:id="rId3" tooltip="Ancient Greek"/>
              </a:rPr>
              <a:t>ancient Greek</a:t>
            </a:r>
            <a:r>
              <a:rPr lang="en-US" altLang="en-US"/>
              <a:t> word </a:t>
            </a:r>
            <a:r>
              <a:rPr lang="en-US" altLang="en-US">
                <a:hlinkClick r:id="rId4" tooltip="Arete (excellence)"/>
              </a:rPr>
              <a:t>arete</a:t>
            </a:r>
            <a:r>
              <a:rPr lang="en-US" altLang="en-US"/>
              <a:t>, meaning excellence or ‘virtue.’ The aretaic turn is a movement in contemporary </a:t>
            </a:r>
            <a:r>
              <a:rPr lang="en-US" altLang="en-US">
                <a:hlinkClick r:id="rId5" tooltip="Moral philosophy"/>
              </a:rPr>
              <a:t>moral philosophy</a:t>
            </a:r>
            <a:r>
              <a:rPr lang="en-US" altLang="en-US"/>
              <a:t> and </a:t>
            </a:r>
            <a:r>
              <a:rPr lang="en-US" altLang="en-US">
                <a:hlinkClick r:id="rId6" tooltip="Ethics"/>
              </a:rPr>
              <a:t>ethics</a:t>
            </a:r>
            <a:r>
              <a:rPr lang="en-US" altLang="en-US"/>
              <a:t> to emphasize </a:t>
            </a:r>
            <a:r>
              <a:rPr lang="en-US" altLang="en-US">
                <a:hlinkClick r:id="rId7" tooltip="Moral character"/>
              </a:rPr>
              <a:t>character</a:t>
            </a:r>
            <a:r>
              <a:rPr lang="en-US" altLang="en-US"/>
              <a:t> and human </a:t>
            </a:r>
            <a:r>
              <a:rPr lang="en-US" altLang="en-US">
                <a:hlinkClick r:id="rId8" tooltip="Excellence"/>
              </a:rPr>
              <a:t>excellence</a:t>
            </a:r>
            <a:r>
              <a:rPr lang="en-US" altLang="en-US"/>
              <a:t> or </a:t>
            </a:r>
            <a:r>
              <a:rPr lang="en-US" altLang="en-US">
                <a:hlinkClick r:id="rId9" tooltip="Virtue"/>
              </a:rPr>
              <a:t>virtue</a:t>
            </a:r>
            <a:r>
              <a:rPr lang="en-US" altLang="en-US"/>
              <a:t>, as opposed to moral rules or consequences.” </a:t>
            </a:r>
            <a:r>
              <a:rPr lang="en-US" altLang="en-US" sz="1400"/>
              <a:t>Wikipedia, sv. “aretaic turn”</a:t>
            </a:r>
          </a:p>
        </p:txBody>
      </p:sp>
      <p:sp>
        <p:nvSpPr>
          <p:cNvPr id="39940" name="Slide Number Placeholder 3">
            <a:extLst>
              <a:ext uri="{FF2B5EF4-FFF2-40B4-BE49-F238E27FC236}">
                <a16:creationId xmlns:a16="http://schemas.microsoft.com/office/drawing/2014/main" id="{2E5AA558-2664-4D9C-A44F-CC1077E79B6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D55E4858-D12C-4BE8-895E-A19541A3E38F}" type="slidenum">
              <a:rPr lang="en-US" altLang="en-US" sz="1400">
                <a:solidFill>
                  <a:schemeClr val="tx1"/>
                </a:solidFill>
              </a:rPr>
              <a:pPr>
                <a:spcBef>
                  <a:spcPct val="0"/>
                </a:spcBef>
                <a:buFontTx/>
                <a:buNone/>
              </a:pPr>
              <a:t>37</a:t>
            </a:fld>
            <a:endParaRPr lang="en-US" altLang="en-US" sz="1400">
              <a:solidFill>
                <a:schemeClr val="tx1"/>
              </a:solidFill>
            </a:endParaRPr>
          </a:p>
        </p:txBody>
      </p:sp>
    </p:spTree>
    <p:extLst>
      <p:ext uri="{BB962C8B-B14F-4D97-AF65-F5344CB8AC3E}">
        <p14:creationId xmlns:p14="http://schemas.microsoft.com/office/powerpoint/2010/main" val="41696833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4FF3FA50-FC9A-4628-AF4F-0755A51147FD}"/>
              </a:ext>
            </a:extLst>
          </p:cNvPr>
          <p:cNvSpPr>
            <a:spLocks noGrp="1"/>
          </p:cNvSpPr>
          <p:nvPr>
            <p:ph type="title"/>
          </p:nvPr>
        </p:nvSpPr>
        <p:spPr/>
        <p:txBody>
          <a:bodyPr/>
          <a:lstStyle/>
          <a:p>
            <a:r>
              <a:rPr lang="en-US" altLang="en-US"/>
              <a:t>The Heart</a:t>
            </a:r>
          </a:p>
        </p:txBody>
      </p:sp>
      <p:sp>
        <p:nvSpPr>
          <p:cNvPr id="40963" name="Content Placeholder 2">
            <a:extLst>
              <a:ext uri="{FF2B5EF4-FFF2-40B4-BE49-F238E27FC236}">
                <a16:creationId xmlns:a16="http://schemas.microsoft.com/office/drawing/2014/main" id="{A7B1E313-BC23-4A48-8CE4-98FB882CEA50}"/>
              </a:ext>
            </a:extLst>
          </p:cNvPr>
          <p:cNvSpPr>
            <a:spLocks noGrp="1"/>
          </p:cNvSpPr>
          <p:nvPr>
            <p:ph idx="1"/>
          </p:nvPr>
        </p:nvSpPr>
        <p:spPr/>
        <p:txBody>
          <a:bodyPr/>
          <a:lstStyle/>
          <a:p>
            <a:r>
              <a:rPr lang="en-US" altLang="en-US"/>
              <a:t>The "heart" is the source of our behavior.</a:t>
            </a:r>
          </a:p>
          <a:p>
            <a:pPr lvl="1"/>
            <a:r>
              <a:rPr lang="en-US" altLang="en-US"/>
              <a:t>Proverbs 4:23   Above all else, guard your heart, for it is the wellspring of life. </a:t>
            </a:r>
          </a:p>
          <a:p>
            <a:r>
              <a:rPr lang="en-US" altLang="en-US"/>
              <a:t>It is the source of speech, Matt. 12:34, and if our speech is perfect, so is our heart, Jam. 3:2. </a:t>
            </a:r>
          </a:p>
          <a:p>
            <a:r>
              <a:rPr lang="en-US" altLang="en-US"/>
              <a:t>It's the source of good and evil.</a:t>
            </a:r>
          </a:p>
          <a:p>
            <a:pPr lvl="1"/>
            <a:r>
              <a:rPr lang="en-US" altLang="en-US"/>
              <a:t>Luke 6:45 The good man brings good things out of the good stored up in his heart, and the evil man brings evil things out of the evil stored up in his heart. For out of the overflow of his heart his mouth speaks. </a:t>
            </a:r>
          </a:p>
        </p:txBody>
      </p:sp>
      <p:sp>
        <p:nvSpPr>
          <p:cNvPr id="40964" name="Slide Number Placeholder 3">
            <a:extLst>
              <a:ext uri="{FF2B5EF4-FFF2-40B4-BE49-F238E27FC236}">
                <a16:creationId xmlns:a16="http://schemas.microsoft.com/office/drawing/2014/main" id="{863D113C-4C92-4EA1-B124-4B91E34BD07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C9058F7F-A0E1-480F-9BE8-7399835768F8}" type="slidenum">
              <a:rPr lang="en-US" altLang="en-US" sz="1400">
                <a:solidFill>
                  <a:schemeClr val="tx1"/>
                </a:solidFill>
              </a:rPr>
              <a:pPr>
                <a:spcBef>
                  <a:spcPct val="0"/>
                </a:spcBef>
                <a:buFontTx/>
                <a:buNone/>
              </a:pPr>
              <a:t>38</a:t>
            </a:fld>
            <a:endParaRPr lang="en-US" altLang="en-US" sz="1400">
              <a:solidFill>
                <a:schemeClr val="tx1"/>
              </a:solidFill>
            </a:endParaRPr>
          </a:p>
        </p:txBody>
      </p:sp>
    </p:spTree>
    <p:extLst>
      <p:ext uri="{BB962C8B-B14F-4D97-AF65-F5344CB8AC3E}">
        <p14:creationId xmlns:p14="http://schemas.microsoft.com/office/powerpoint/2010/main" val="16730463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E6871FE9-A090-40EC-8030-55F23CC781D5}"/>
              </a:ext>
            </a:extLst>
          </p:cNvPr>
          <p:cNvSpPr>
            <a:spLocks noGrp="1"/>
          </p:cNvSpPr>
          <p:nvPr>
            <p:ph type="title"/>
          </p:nvPr>
        </p:nvSpPr>
        <p:spPr/>
        <p:txBody>
          <a:bodyPr/>
          <a:lstStyle/>
          <a:p>
            <a:r>
              <a:rPr lang="en-US" altLang="en-US"/>
              <a:t>Love as the Greatest Virtue</a:t>
            </a:r>
          </a:p>
        </p:txBody>
      </p:sp>
      <p:sp>
        <p:nvSpPr>
          <p:cNvPr id="41987" name="Content Placeholder 2">
            <a:extLst>
              <a:ext uri="{FF2B5EF4-FFF2-40B4-BE49-F238E27FC236}">
                <a16:creationId xmlns:a16="http://schemas.microsoft.com/office/drawing/2014/main" id="{7B6D4FFF-365D-4C17-AC82-5A992E07EEE9}"/>
              </a:ext>
            </a:extLst>
          </p:cNvPr>
          <p:cNvSpPr>
            <a:spLocks noGrp="1"/>
          </p:cNvSpPr>
          <p:nvPr>
            <p:ph idx="1"/>
          </p:nvPr>
        </p:nvSpPr>
        <p:spPr/>
        <p:txBody>
          <a:bodyPr/>
          <a:lstStyle/>
          <a:p>
            <a:r>
              <a:rPr lang="en-US" altLang="en-US"/>
              <a:t>Why is love the greatest virtue? God defines what is good, as He has the omniscience to make that decision. Serious moral philosophers have  failed to agree over a period of two thousand years that there even are right and wrong behaviors, let alone what these might be.</a:t>
            </a:r>
          </a:p>
          <a:p>
            <a:r>
              <a:rPr lang="en-US" altLang="en-US"/>
              <a:t>God is our standard of good. He is love (1 John 4:8, 16). God said that the greatest virtue and behavior is love (1 Cor. 13:13; John 13:34, Matt. 22:35-40). Love existed among the Trinity before humans existed (John 17:24). Jesus gave a "new commandment"--that of love, John 13:34. Among communicable attributes of God is love.</a:t>
            </a:r>
          </a:p>
          <a:p>
            <a:r>
              <a:rPr lang="en-US" altLang="en-US"/>
              <a:t>In lists of virtues found in the Bible, love is shown to be the culmination at 2 Pet. 1:5-8. It is listed first among virtues at Rom. 12:9-21.</a:t>
            </a:r>
          </a:p>
        </p:txBody>
      </p:sp>
      <p:sp>
        <p:nvSpPr>
          <p:cNvPr id="41988" name="Slide Number Placeholder 3">
            <a:extLst>
              <a:ext uri="{FF2B5EF4-FFF2-40B4-BE49-F238E27FC236}">
                <a16:creationId xmlns:a16="http://schemas.microsoft.com/office/drawing/2014/main" id="{07CF2482-BFEF-46DA-A70B-1ABD82C9E5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AA7E02D4-8E00-4E88-B15E-92F76CECC2A0}" type="slidenum">
              <a:rPr lang="en-US" altLang="en-US" sz="1400">
                <a:solidFill>
                  <a:schemeClr val="tx1"/>
                </a:solidFill>
              </a:rPr>
              <a:pPr>
                <a:spcBef>
                  <a:spcPct val="0"/>
                </a:spcBef>
                <a:buFontTx/>
                <a:buNone/>
              </a:pPr>
              <a:t>39</a:t>
            </a:fld>
            <a:endParaRPr lang="en-US" altLang="en-US" sz="1400">
              <a:solidFill>
                <a:schemeClr val="tx1"/>
              </a:solidFill>
            </a:endParaRPr>
          </a:p>
        </p:txBody>
      </p:sp>
    </p:spTree>
    <p:extLst>
      <p:ext uri="{BB962C8B-B14F-4D97-AF65-F5344CB8AC3E}">
        <p14:creationId xmlns:p14="http://schemas.microsoft.com/office/powerpoint/2010/main" val="691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7456743-898E-43FE-B529-18E2356E243E}"/>
              </a:ext>
            </a:extLst>
          </p:cNvPr>
          <p:cNvSpPr>
            <a:spLocks noGrp="1"/>
          </p:cNvSpPr>
          <p:nvPr>
            <p:ph type="title"/>
          </p:nvPr>
        </p:nvSpPr>
        <p:spPr/>
        <p:txBody>
          <a:bodyPr/>
          <a:lstStyle/>
          <a:p>
            <a:r>
              <a:rPr lang="en-US" altLang="en-US"/>
              <a:t>Elements of Ethical Theories</a:t>
            </a:r>
          </a:p>
        </p:txBody>
      </p:sp>
      <p:sp>
        <p:nvSpPr>
          <p:cNvPr id="6147" name="Content Placeholder 2">
            <a:extLst>
              <a:ext uri="{FF2B5EF4-FFF2-40B4-BE49-F238E27FC236}">
                <a16:creationId xmlns:a16="http://schemas.microsoft.com/office/drawing/2014/main" id="{202A87A3-D06F-460D-AA8A-E0ABBF6C6C2B}"/>
              </a:ext>
            </a:extLst>
          </p:cNvPr>
          <p:cNvSpPr>
            <a:spLocks noGrp="1"/>
          </p:cNvSpPr>
          <p:nvPr>
            <p:ph idx="1"/>
          </p:nvPr>
        </p:nvSpPr>
        <p:spPr/>
        <p:txBody>
          <a:bodyPr/>
          <a:lstStyle/>
          <a:p>
            <a:r>
              <a:rPr lang="en-US" altLang="en-US"/>
              <a:t>These schools incorporate elements have within them some principles found in the Scriptures. A major difference is that Christianity is more comprehensive and internally consistent.</a:t>
            </a:r>
          </a:p>
          <a:p>
            <a:r>
              <a:rPr lang="en-US" altLang="en-US"/>
              <a:t>John Dancy notes that a moral theory should have ethical principles, reasons for these, useable ways to apply these principles and inner consistency. John Dancy, “An ethic of prima facie duties,” A Companion to Ethics, Peter Singer, ed., ISBN: 0631187855, p. 219</a:t>
            </a:r>
          </a:p>
          <a:p>
            <a:pPr lvl="1"/>
            <a:r>
              <a:rPr lang="en-US" altLang="en-US"/>
              <a:t>Christian ethics has all these elements. Principles derive from a good, loving, all-knowing Father God. They are for the good of His creation and for His glory. The principle of love facilitates wide-ranging moral decisions.</a:t>
            </a:r>
          </a:p>
        </p:txBody>
      </p:sp>
      <p:sp>
        <p:nvSpPr>
          <p:cNvPr id="6148" name="Slide Number Placeholder 3">
            <a:extLst>
              <a:ext uri="{FF2B5EF4-FFF2-40B4-BE49-F238E27FC236}">
                <a16:creationId xmlns:a16="http://schemas.microsoft.com/office/drawing/2014/main" id="{EA944367-606E-46EF-A5B1-91ECDA9AC5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8470FC07-1B1B-4F62-A463-854F2B017978}" type="slidenum">
              <a:rPr lang="en-US" altLang="en-US" sz="1400">
                <a:solidFill>
                  <a:schemeClr val="tx1"/>
                </a:solidFill>
              </a:rPr>
              <a:pPr>
                <a:spcBef>
                  <a:spcPct val="0"/>
                </a:spcBef>
                <a:buFontTx/>
                <a:buNone/>
              </a:pPr>
              <a:t>4</a:t>
            </a:fld>
            <a:endParaRPr lang="en-US" altLang="en-US" sz="1400">
              <a:solidFill>
                <a:schemeClr val="tx1"/>
              </a:solidFill>
            </a:endParaRPr>
          </a:p>
        </p:txBody>
      </p:sp>
    </p:spTree>
    <p:extLst>
      <p:ext uri="{BB962C8B-B14F-4D97-AF65-F5344CB8AC3E}">
        <p14:creationId xmlns:p14="http://schemas.microsoft.com/office/powerpoint/2010/main" val="20680449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A320202C-84AA-4653-8187-7665400D5D8C}"/>
              </a:ext>
            </a:extLst>
          </p:cNvPr>
          <p:cNvSpPr>
            <a:spLocks noGrp="1"/>
          </p:cNvSpPr>
          <p:nvPr>
            <p:ph type="title"/>
          </p:nvPr>
        </p:nvSpPr>
        <p:spPr/>
        <p:txBody>
          <a:bodyPr/>
          <a:lstStyle/>
          <a:p>
            <a:r>
              <a:rPr lang="en-US" altLang="en-US"/>
              <a:t>Power Behind Virtue</a:t>
            </a:r>
          </a:p>
        </p:txBody>
      </p:sp>
      <p:sp>
        <p:nvSpPr>
          <p:cNvPr id="43011" name="Content Placeholder 2">
            <a:extLst>
              <a:ext uri="{FF2B5EF4-FFF2-40B4-BE49-F238E27FC236}">
                <a16:creationId xmlns:a16="http://schemas.microsoft.com/office/drawing/2014/main" id="{D4EAE205-F6DE-402E-AF8B-765394037C12}"/>
              </a:ext>
            </a:extLst>
          </p:cNvPr>
          <p:cNvSpPr>
            <a:spLocks noGrp="1"/>
          </p:cNvSpPr>
          <p:nvPr>
            <p:ph idx="1"/>
          </p:nvPr>
        </p:nvSpPr>
        <p:spPr/>
        <p:txBody>
          <a:bodyPr/>
          <a:lstStyle/>
          <a:p>
            <a:r>
              <a:rPr lang="en-US" altLang="en-US"/>
              <a:t>Romans 5:3-5  And not only this, but we also exult in our tribulations, knowing that tribulation brings about perseverance;  </a:t>
            </a:r>
            <a:r>
              <a:rPr lang="en-US" altLang="en-US" baseline="30000"/>
              <a:t>4</a:t>
            </a:r>
            <a:r>
              <a:rPr lang="en-US" altLang="en-US"/>
              <a:t> and perseverance, proven character; and proven character, hope;  </a:t>
            </a:r>
            <a:r>
              <a:rPr lang="en-US" altLang="en-US" baseline="30000"/>
              <a:t>5</a:t>
            </a:r>
            <a:r>
              <a:rPr lang="en-US" altLang="en-US"/>
              <a:t> and hope does not disappoint, because </a:t>
            </a:r>
            <a:r>
              <a:rPr lang="en-US" altLang="en-US" b="1"/>
              <a:t>the love of God has been poured out within our hearts through the Holy Spirit </a:t>
            </a:r>
            <a:r>
              <a:rPr lang="en-US" altLang="en-US"/>
              <a:t>who was given to us.</a:t>
            </a:r>
          </a:p>
          <a:p>
            <a:r>
              <a:rPr lang="en-US" altLang="en-US" b="1"/>
              <a:t>Philippians 1:9-11 </a:t>
            </a:r>
            <a:r>
              <a:rPr lang="en-US" altLang="en-US"/>
              <a:t> </a:t>
            </a:r>
            <a:r>
              <a:rPr lang="en-US" altLang="en-US" baseline="30000"/>
              <a:t>9</a:t>
            </a:r>
            <a:r>
              <a:rPr lang="en-US" altLang="en-US"/>
              <a:t> And this is my prayer: that your love may abound more and more </a:t>
            </a:r>
            <a:r>
              <a:rPr lang="en-US" altLang="en-US" b="1"/>
              <a:t>in knowledge and depth of insight</a:t>
            </a:r>
            <a:r>
              <a:rPr lang="en-US" altLang="en-US"/>
              <a:t>,  </a:t>
            </a:r>
            <a:r>
              <a:rPr lang="en-US" altLang="en-US" baseline="30000"/>
              <a:t>10</a:t>
            </a:r>
            <a:r>
              <a:rPr lang="en-US" altLang="en-US"/>
              <a:t> so that you may be able to discern what is best and may be pure and blameless until the day of Christ,  </a:t>
            </a:r>
            <a:r>
              <a:rPr lang="en-US" altLang="en-US" baseline="30000"/>
              <a:t>11</a:t>
            </a:r>
            <a:r>
              <a:rPr lang="en-US" altLang="en-US"/>
              <a:t> filled with the fruit of righteousness </a:t>
            </a:r>
            <a:r>
              <a:rPr lang="en-US" altLang="en-US" b="1"/>
              <a:t>that comes through Jesus Christ-</a:t>
            </a:r>
            <a:r>
              <a:rPr lang="en-US" altLang="en-US"/>
              <a:t>- to the glory and praise of God.</a:t>
            </a:r>
          </a:p>
          <a:p>
            <a:pPr lvl="1"/>
            <a:r>
              <a:rPr lang="en-US" altLang="en-US"/>
              <a:t>Love may come as a result of prayer.</a:t>
            </a:r>
          </a:p>
        </p:txBody>
      </p:sp>
      <p:sp>
        <p:nvSpPr>
          <p:cNvPr id="43012" name="Slide Number Placeholder 3">
            <a:extLst>
              <a:ext uri="{FF2B5EF4-FFF2-40B4-BE49-F238E27FC236}">
                <a16:creationId xmlns:a16="http://schemas.microsoft.com/office/drawing/2014/main" id="{1886FAD4-063A-4A4C-9BF1-F77DA673F6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075F6804-9A12-43EC-8CCD-BDE183D59802}" type="slidenum">
              <a:rPr lang="en-US" altLang="en-US" sz="1400"/>
              <a:pPr eaLnBrk="1" hangingPunct="1">
                <a:spcBef>
                  <a:spcPct val="0"/>
                </a:spcBef>
                <a:buFontTx/>
                <a:buNone/>
              </a:pPr>
              <a:t>40</a:t>
            </a:fld>
            <a:endParaRPr lang="en-US" altLang="en-US" sz="1400"/>
          </a:p>
        </p:txBody>
      </p:sp>
    </p:spTree>
    <p:extLst>
      <p:ext uri="{BB962C8B-B14F-4D97-AF65-F5344CB8AC3E}">
        <p14:creationId xmlns:p14="http://schemas.microsoft.com/office/powerpoint/2010/main" val="9489051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1B68F287-1D9B-40F1-943A-6276C83A97FF}"/>
              </a:ext>
            </a:extLst>
          </p:cNvPr>
          <p:cNvSpPr>
            <a:spLocks noGrp="1"/>
          </p:cNvSpPr>
          <p:nvPr>
            <p:ph type="title"/>
          </p:nvPr>
        </p:nvSpPr>
        <p:spPr/>
        <p:txBody>
          <a:bodyPr/>
          <a:lstStyle/>
          <a:p>
            <a:r>
              <a:rPr lang="en-US" altLang="en-US"/>
              <a:t>Discernment in Love</a:t>
            </a:r>
          </a:p>
        </p:txBody>
      </p:sp>
      <p:sp>
        <p:nvSpPr>
          <p:cNvPr id="44035" name="Content Placeholder 2">
            <a:extLst>
              <a:ext uri="{FF2B5EF4-FFF2-40B4-BE49-F238E27FC236}">
                <a16:creationId xmlns:a16="http://schemas.microsoft.com/office/drawing/2014/main" id="{03B988EC-D7BE-451A-AC97-787871928488}"/>
              </a:ext>
            </a:extLst>
          </p:cNvPr>
          <p:cNvSpPr>
            <a:spLocks noGrp="1"/>
          </p:cNvSpPr>
          <p:nvPr>
            <p:ph idx="1"/>
          </p:nvPr>
        </p:nvSpPr>
        <p:spPr/>
        <p:txBody>
          <a:bodyPr/>
          <a:lstStyle/>
          <a:p>
            <a:r>
              <a:rPr lang="en-US" altLang="en-US"/>
              <a:t>Knowing what is best in a given situation depends upon understanding what love means in a situation, with the insight given by God. Knowledge assists us in knowing the shape of love in a given situation.</a:t>
            </a:r>
          </a:p>
        </p:txBody>
      </p:sp>
      <p:sp>
        <p:nvSpPr>
          <p:cNvPr id="44036" name="Slide Number Placeholder 3">
            <a:extLst>
              <a:ext uri="{FF2B5EF4-FFF2-40B4-BE49-F238E27FC236}">
                <a16:creationId xmlns:a16="http://schemas.microsoft.com/office/drawing/2014/main" id="{9977F353-6F1A-4B59-811E-4A077AEF79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29D78533-11AA-45E7-A661-BC693651C860}" type="slidenum">
              <a:rPr lang="en-US" altLang="en-US" sz="1400">
                <a:solidFill>
                  <a:schemeClr val="tx1"/>
                </a:solidFill>
              </a:rPr>
              <a:pPr>
                <a:spcBef>
                  <a:spcPct val="0"/>
                </a:spcBef>
                <a:buFontTx/>
                <a:buNone/>
              </a:pPr>
              <a:t>41</a:t>
            </a:fld>
            <a:endParaRPr lang="en-US" altLang="en-US" sz="1400">
              <a:solidFill>
                <a:schemeClr val="tx1"/>
              </a:solidFill>
            </a:endParaRPr>
          </a:p>
        </p:txBody>
      </p:sp>
    </p:spTree>
    <p:extLst>
      <p:ext uri="{BB962C8B-B14F-4D97-AF65-F5344CB8AC3E}">
        <p14:creationId xmlns:p14="http://schemas.microsoft.com/office/powerpoint/2010/main" val="3819521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EB96A551-094D-4168-807C-BF80601F64E0}"/>
              </a:ext>
            </a:extLst>
          </p:cNvPr>
          <p:cNvSpPr>
            <a:spLocks noGrp="1"/>
          </p:cNvSpPr>
          <p:nvPr>
            <p:ph type="title"/>
          </p:nvPr>
        </p:nvSpPr>
        <p:spPr/>
        <p:txBody>
          <a:bodyPr/>
          <a:lstStyle/>
          <a:p>
            <a:r>
              <a:rPr lang="en-US" altLang="en-US"/>
              <a:t>Discernment in Love – An Example</a:t>
            </a:r>
          </a:p>
        </p:txBody>
      </p:sp>
      <p:sp>
        <p:nvSpPr>
          <p:cNvPr id="45059" name="Content Placeholder 2">
            <a:extLst>
              <a:ext uri="{FF2B5EF4-FFF2-40B4-BE49-F238E27FC236}">
                <a16:creationId xmlns:a16="http://schemas.microsoft.com/office/drawing/2014/main" id="{251EE88E-9888-4516-A56D-7837F83B6774}"/>
              </a:ext>
            </a:extLst>
          </p:cNvPr>
          <p:cNvSpPr>
            <a:spLocks noGrp="1"/>
          </p:cNvSpPr>
          <p:nvPr>
            <p:ph idx="1"/>
          </p:nvPr>
        </p:nvSpPr>
        <p:spPr/>
        <p:txBody>
          <a:bodyPr/>
          <a:lstStyle/>
          <a:p>
            <a:pPr lvl="1"/>
            <a:r>
              <a:rPr lang="en-US" altLang="en-US"/>
              <a:t>A man had been out of work 2.5 years. He admitted that he'd turned down 3 jobs during that time.  I gave him counsel by email several times, but the man basically derided the counsel.  He seemed to want to meet, but I told him that I'd have to talk with his brother—his only relative, to gain insight into how best to help him. </a:t>
            </a:r>
          </a:p>
          <a:p>
            <a:pPr lvl="1"/>
            <a:r>
              <a:rPr lang="en-US" altLang="en-US"/>
              <a:t>He refused to allow me to talk with his brother. He wanted a "comfortable" place to stay and a good-running car for free. He wanted a contact at a university where he graduated from, since he had a master's degree in counseling, so I provided access to the head of Human Resources, who was a friend. </a:t>
            </a:r>
          </a:p>
          <a:p>
            <a:pPr lvl="1"/>
            <a:r>
              <a:rPr lang="en-US" altLang="en-US"/>
              <a:t>All he was asked to do was to apply for a specific job posted online at the university's website. </a:t>
            </a:r>
          </a:p>
          <a:p>
            <a:pPr lvl="1"/>
            <a:r>
              <a:rPr lang="en-US" altLang="en-US"/>
              <a:t>He didn't do that, but gave general qualifications and mentioned his need that a car be provided for him for any job offered.</a:t>
            </a:r>
          </a:p>
        </p:txBody>
      </p:sp>
      <p:sp>
        <p:nvSpPr>
          <p:cNvPr id="45060" name="Slide Number Placeholder 3">
            <a:extLst>
              <a:ext uri="{FF2B5EF4-FFF2-40B4-BE49-F238E27FC236}">
                <a16:creationId xmlns:a16="http://schemas.microsoft.com/office/drawing/2014/main" id="{FDD0F4AF-ED0E-4DF0-BC4D-539F202F8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4347C06B-4DE1-4787-BB63-AE8E5E617BFD}" type="slidenum">
              <a:rPr lang="en-US" altLang="en-US" sz="1400"/>
              <a:pPr eaLnBrk="1" hangingPunct="1">
                <a:spcBef>
                  <a:spcPct val="0"/>
                </a:spcBef>
                <a:buFontTx/>
                <a:buNone/>
              </a:pPr>
              <a:t>42</a:t>
            </a:fld>
            <a:endParaRPr lang="en-US" altLang="en-US" sz="1400"/>
          </a:p>
        </p:txBody>
      </p:sp>
    </p:spTree>
    <p:extLst>
      <p:ext uri="{BB962C8B-B14F-4D97-AF65-F5344CB8AC3E}">
        <p14:creationId xmlns:p14="http://schemas.microsoft.com/office/powerpoint/2010/main" val="10592367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50D57819-0DC8-405B-8EFB-4305A94E29F9}"/>
              </a:ext>
            </a:extLst>
          </p:cNvPr>
          <p:cNvSpPr>
            <a:spLocks noGrp="1"/>
          </p:cNvSpPr>
          <p:nvPr>
            <p:ph type="title"/>
          </p:nvPr>
        </p:nvSpPr>
        <p:spPr/>
        <p:txBody>
          <a:bodyPr/>
          <a:lstStyle/>
          <a:p>
            <a:r>
              <a:rPr lang="en-US" altLang="en-US"/>
              <a:t>Jesus and Virtue Ethics</a:t>
            </a:r>
          </a:p>
        </p:txBody>
      </p:sp>
      <p:sp>
        <p:nvSpPr>
          <p:cNvPr id="46083" name="Content Placeholder 2">
            <a:extLst>
              <a:ext uri="{FF2B5EF4-FFF2-40B4-BE49-F238E27FC236}">
                <a16:creationId xmlns:a16="http://schemas.microsoft.com/office/drawing/2014/main" id="{2C201E0E-3CBE-4D6C-9D64-545555F145C7}"/>
              </a:ext>
            </a:extLst>
          </p:cNvPr>
          <p:cNvSpPr>
            <a:spLocks noGrp="1"/>
          </p:cNvSpPr>
          <p:nvPr>
            <p:ph idx="1"/>
          </p:nvPr>
        </p:nvSpPr>
        <p:spPr/>
        <p:txBody>
          <a:bodyPr/>
          <a:lstStyle/>
          <a:p>
            <a:r>
              <a:rPr lang="en-US" altLang="en-US"/>
              <a:t>Virtue is encompassed in the person of Jesus Christ, who in turn is in nature God, Phil. 2:6.  So Christian virtue is a recovery of the imago dei, which was corrupted by the sin of Eve and Adam. Today becoming like Christ is the standard for Christian maturity, Eph. 4:11-13, since He is by nature, God.  Maturity means that we can discern good from evil. </a:t>
            </a:r>
          </a:p>
          <a:p>
            <a:pPr lvl="1"/>
            <a:r>
              <a:rPr lang="en-US" altLang="en-US"/>
              <a:t>Hebrews 5:14  But solid food is for the mature, who by constant use have trained themselves to distinguish good from evil. </a:t>
            </a:r>
          </a:p>
        </p:txBody>
      </p:sp>
      <p:sp>
        <p:nvSpPr>
          <p:cNvPr id="46084" name="Slide Number Placeholder 3">
            <a:extLst>
              <a:ext uri="{FF2B5EF4-FFF2-40B4-BE49-F238E27FC236}">
                <a16:creationId xmlns:a16="http://schemas.microsoft.com/office/drawing/2014/main" id="{1FE75477-45E0-4AE8-B8D6-842BB72BC1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1D4EA41A-A11B-4349-8499-83DA57C18610}" type="slidenum">
              <a:rPr lang="en-US" altLang="en-US" sz="1400">
                <a:solidFill>
                  <a:schemeClr val="tx1"/>
                </a:solidFill>
              </a:rPr>
              <a:pPr>
                <a:spcBef>
                  <a:spcPct val="0"/>
                </a:spcBef>
                <a:buFontTx/>
                <a:buNone/>
              </a:pPr>
              <a:t>43</a:t>
            </a:fld>
            <a:endParaRPr lang="en-US" altLang="en-US" sz="1400">
              <a:solidFill>
                <a:schemeClr val="tx1"/>
              </a:solidFill>
            </a:endParaRPr>
          </a:p>
        </p:txBody>
      </p:sp>
    </p:spTree>
    <p:extLst>
      <p:ext uri="{BB962C8B-B14F-4D97-AF65-F5344CB8AC3E}">
        <p14:creationId xmlns:p14="http://schemas.microsoft.com/office/powerpoint/2010/main" val="2436277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4DC09707-CA0F-4DBF-BE78-72597BB9C4DB}"/>
              </a:ext>
            </a:extLst>
          </p:cNvPr>
          <p:cNvSpPr>
            <a:spLocks noGrp="1"/>
          </p:cNvSpPr>
          <p:nvPr>
            <p:ph type="title"/>
          </p:nvPr>
        </p:nvSpPr>
        <p:spPr/>
        <p:txBody>
          <a:bodyPr/>
          <a:lstStyle/>
          <a:p>
            <a:r>
              <a:rPr lang="en-US" altLang="en-US"/>
              <a:t>Can’t Clean a Fish That Isn’t Caught</a:t>
            </a:r>
          </a:p>
        </p:txBody>
      </p:sp>
      <p:sp>
        <p:nvSpPr>
          <p:cNvPr id="47107" name="Content Placeholder 2">
            <a:extLst>
              <a:ext uri="{FF2B5EF4-FFF2-40B4-BE49-F238E27FC236}">
                <a16:creationId xmlns:a16="http://schemas.microsoft.com/office/drawing/2014/main" id="{7154FAAC-9CB7-4ACC-A868-01318C838185}"/>
              </a:ext>
            </a:extLst>
          </p:cNvPr>
          <p:cNvSpPr>
            <a:spLocks noGrp="1"/>
          </p:cNvSpPr>
          <p:nvPr>
            <p:ph idx="1"/>
          </p:nvPr>
        </p:nvSpPr>
        <p:spPr/>
        <p:txBody>
          <a:bodyPr/>
          <a:lstStyle/>
          <a:p>
            <a:r>
              <a:rPr lang="en-US" altLang="en-US"/>
              <a:t>It is impossible to become like Christ without being first born again. </a:t>
            </a:r>
          </a:p>
          <a:p>
            <a:pPr lvl="1"/>
            <a:r>
              <a:rPr lang="en-US" altLang="en-US"/>
              <a:t>We must have the supernatural power of God to overcome the sin principle within us, both from original and from personal sin (Jer. 17:9; Rom. 7:18-20). </a:t>
            </a:r>
          </a:p>
          <a:p>
            <a:pPr lvl="1"/>
            <a:r>
              <a:rPr lang="en-US" altLang="en-US"/>
              <a:t>Good fruit can only be faked for so long, then it begins to spoil. By fruit is a Christian known. Christian ethics are impossible for the unregenerate person to understand, truly desire, or attain. Why?--because it is the work of the Holy Spirit (2 Cor. 3:18), who conforms us by degrees into Christ's image. Having the Spirit is a sign of the new birth. (Romans 8:9 You, however, are controlled not by the sinful nature but by the Spirit, if the Spirit of God lives in you. And if anyone does not have the Spirit of Christ, he does not belong to Christ.)  Trying to live without a regenerate heart is like trying to drive a truck with a bad engine. Knowing what is good, and being good, are distinct.</a:t>
            </a:r>
          </a:p>
        </p:txBody>
      </p:sp>
      <p:sp>
        <p:nvSpPr>
          <p:cNvPr id="47108" name="Slide Number Placeholder 3">
            <a:extLst>
              <a:ext uri="{FF2B5EF4-FFF2-40B4-BE49-F238E27FC236}">
                <a16:creationId xmlns:a16="http://schemas.microsoft.com/office/drawing/2014/main" id="{D140A22D-7811-45A9-BF5D-677A31DFF5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E7D59CA4-0953-4F48-8936-BCB1D6B99846}" type="slidenum">
              <a:rPr lang="en-US" altLang="en-US" sz="1400">
                <a:solidFill>
                  <a:schemeClr val="tx1"/>
                </a:solidFill>
              </a:rPr>
              <a:pPr>
                <a:spcBef>
                  <a:spcPct val="0"/>
                </a:spcBef>
                <a:buFontTx/>
                <a:buNone/>
              </a:pPr>
              <a:t>44</a:t>
            </a:fld>
            <a:endParaRPr lang="en-US" altLang="en-US" sz="1400">
              <a:solidFill>
                <a:schemeClr val="tx1"/>
              </a:solidFill>
            </a:endParaRPr>
          </a:p>
        </p:txBody>
      </p:sp>
    </p:spTree>
    <p:extLst>
      <p:ext uri="{BB962C8B-B14F-4D97-AF65-F5344CB8AC3E}">
        <p14:creationId xmlns:p14="http://schemas.microsoft.com/office/powerpoint/2010/main" val="3266298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39119F80-050B-4534-9B45-BA95EBC12212}"/>
              </a:ext>
            </a:extLst>
          </p:cNvPr>
          <p:cNvSpPr>
            <a:spLocks noGrp="1"/>
          </p:cNvSpPr>
          <p:nvPr>
            <p:ph type="title"/>
          </p:nvPr>
        </p:nvSpPr>
        <p:spPr/>
        <p:txBody>
          <a:bodyPr/>
          <a:lstStyle/>
          <a:p>
            <a:r>
              <a:rPr lang="en-US" altLang="en-US" sz="3000"/>
              <a:t>Elements of the 3 Schools are in Christianity</a:t>
            </a:r>
          </a:p>
        </p:txBody>
      </p:sp>
      <p:sp>
        <p:nvSpPr>
          <p:cNvPr id="48131" name="Content Placeholder 2">
            <a:extLst>
              <a:ext uri="{FF2B5EF4-FFF2-40B4-BE49-F238E27FC236}">
                <a16:creationId xmlns:a16="http://schemas.microsoft.com/office/drawing/2014/main" id="{CFD41FFD-638D-4CFC-B1E7-14524D71881F}"/>
              </a:ext>
            </a:extLst>
          </p:cNvPr>
          <p:cNvSpPr>
            <a:spLocks noGrp="1"/>
          </p:cNvSpPr>
          <p:nvPr>
            <p:ph idx="1"/>
          </p:nvPr>
        </p:nvSpPr>
        <p:spPr/>
        <p:txBody>
          <a:bodyPr/>
          <a:lstStyle/>
          <a:p>
            <a:r>
              <a:rPr lang="en-US" altLang="en-US"/>
              <a:t>Christians believe in infallible, not majority-determined moral absolutes (deontology), and in virtue ethics--the character and motive of the doer is very important (acting through love). Christians also value the outcome--doing all to the glory of God.</a:t>
            </a:r>
          </a:p>
          <a:p>
            <a:pPr lvl="1"/>
            <a:r>
              <a:rPr lang="en-US" altLang="en-US"/>
              <a:t>Christianity demonstrates the truths of each school, while avoiding their inherent weaknesses.</a:t>
            </a:r>
          </a:p>
        </p:txBody>
      </p:sp>
      <p:sp>
        <p:nvSpPr>
          <p:cNvPr id="48132" name="Slide Number Placeholder 3">
            <a:extLst>
              <a:ext uri="{FF2B5EF4-FFF2-40B4-BE49-F238E27FC236}">
                <a16:creationId xmlns:a16="http://schemas.microsoft.com/office/drawing/2014/main" id="{130F04BC-E434-4E96-9D91-6640AAB34DF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r>
              <a:rPr lang="en-US" altLang="en-US" sz="1400">
                <a:solidFill>
                  <a:schemeClr val="tx1"/>
                </a:solidFill>
              </a:rPr>
              <a:t>End     </a:t>
            </a:r>
            <a:fld id="{B5397F5C-888F-40D0-B193-E7813DE2768F}" type="slidenum">
              <a:rPr lang="en-US" altLang="en-US" sz="1400">
                <a:solidFill>
                  <a:schemeClr val="tx1"/>
                </a:solidFill>
              </a:rPr>
              <a:pPr>
                <a:spcBef>
                  <a:spcPct val="0"/>
                </a:spcBef>
                <a:buFontTx/>
                <a:buNone/>
              </a:pPr>
              <a:t>45</a:t>
            </a:fld>
            <a:endParaRPr lang="en-US" altLang="en-US" sz="1400">
              <a:solidFill>
                <a:schemeClr val="tx1"/>
              </a:solidFill>
            </a:endParaRPr>
          </a:p>
        </p:txBody>
      </p:sp>
    </p:spTree>
    <p:extLst>
      <p:ext uri="{BB962C8B-B14F-4D97-AF65-F5344CB8AC3E}">
        <p14:creationId xmlns:p14="http://schemas.microsoft.com/office/powerpoint/2010/main" val="11704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67C5D6-E35F-4B84-BA61-F9990B8C7D39}"/>
              </a:ext>
            </a:extLst>
          </p:cNvPr>
          <p:cNvSpPr>
            <a:spLocks noGrp="1"/>
          </p:cNvSpPr>
          <p:nvPr>
            <p:ph type="title"/>
          </p:nvPr>
        </p:nvSpPr>
        <p:spPr>
          <a:xfrm>
            <a:off x="2246313" y="4406900"/>
            <a:ext cx="7772400" cy="1917700"/>
          </a:xfrm>
        </p:spPr>
        <p:txBody>
          <a:bodyPr/>
          <a:lstStyle/>
          <a:p>
            <a:pPr eaLnBrk="1" hangingPunct="1">
              <a:defRPr/>
            </a:pPr>
            <a:r>
              <a:rPr lang="en-US" dirty="0"/>
              <a:t>Utilitarianism/ Consequentialism—</a:t>
            </a:r>
            <a:br>
              <a:rPr lang="en-US" dirty="0"/>
            </a:br>
            <a:r>
              <a:rPr lang="en-US" dirty="0"/>
              <a:t>the ends</a:t>
            </a:r>
          </a:p>
        </p:txBody>
      </p:sp>
      <p:sp>
        <p:nvSpPr>
          <p:cNvPr id="7171" name="Slide Number Placeholder 2">
            <a:extLst>
              <a:ext uri="{FF2B5EF4-FFF2-40B4-BE49-F238E27FC236}">
                <a16:creationId xmlns:a16="http://schemas.microsoft.com/office/drawing/2014/main" id="{F1DC3969-B950-4B43-9301-A34325B9A88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eaLnBrk="1" hangingPunct="1">
              <a:spcBef>
                <a:spcPct val="0"/>
              </a:spcBef>
              <a:buFontTx/>
              <a:buNone/>
            </a:pPr>
            <a:fld id="{276299A0-E71A-47E0-AFED-6B3B8EF0A13D}" type="slidenum">
              <a:rPr lang="en-US" altLang="en-US" sz="1400"/>
              <a:pPr eaLnBrk="1" hangingPunct="1">
                <a:spcBef>
                  <a:spcPct val="0"/>
                </a:spcBef>
                <a:buFontTx/>
                <a:buNone/>
              </a:pPr>
              <a:t>5</a:t>
            </a:fld>
            <a:endParaRPr lang="en-US" altLang="en-US" sz="1400"/>
          </a:p>
        </p:txBody>
      </p:sp>
    </p:spTree>
    <p:extLst>
      <p:ext uri="{BB962C8B-B14F-4D97-AF65-F5344CB8AC3E}">
        <p14:creationId xmlns:p14="http://schemas.microsoft.com/office/powerpoint/2010/main" val="3630027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2A05A733-9C87-42AE-A287-42346B38F4F2}"/>
              </a:ext>
            </a:extLst>
          </p:cNvPr>
          <p:cNvSpPr>
            <a:spLocks noGrp="1"/>
          </p:cNvSpPr>
          <p:nvPr>
            <p:ph type="title"/>
          </p:nvPr>
        </p:nvSpPr>
        <p:spPr/>
        <p:txBody>
          <a:bodyPr/>
          <a:lstStyle/>
          <a:p>
            <a:r>
              <a:rPr lang="en-US" altLang="en-US"/>
              <a:t>Utilitarian/Consequentialist Ethics</a:t>
            </a:r>
          </a:p>
        </p:txBody>
      </p:sp>
      <p:sp>
        <p:nvSpPr>
          <p:cNvPr id="8195" name="Content Placeholder 2">
            <a:extLst>
              <a:ext uri="{FF2B5EF4-FFF2-40B4-BE49-F238E27FC236}">
                <a16:creationId xmlns:a16="http://schemas.microsoft.com/office/drawing/2014/main" id="{E34105B5-6A4F-4E29-9A94-58D553F2EED6}"/>
              </a:ext>
            </a:extLst>
          </p:cNvPr>
          <p:cNvSpPr>
            <a:spLocks noGrp="1"/>
          </p:cNvSpPr>
          <p:nvPr>
            <p:ph idx="1"/>
          </p:nvPr>
        </p:nvSpPr>
        <p:spPr/>
        <p:txBody>
          <a:bodyPr/>
          <a:lstStyle/>
          <a:p>
            <a:r>
              <a:rPr lang="en-US" altLang="en-US"/>
              <a:t>This school is most concerned about the greatest good for the greatest number of individuals.</a:t>
            </a:r>
          </a:p>
          <a:p>
            <a:r>
              <a:rPr lang="en-US" altLang="en-US"/>
              <a:t>"Consequentialism is usually understood as distinct from deontology, in that deontology derives the rightness or wrongness of an act from the character of the act itself rather than the outcomes of the action, and from virtue ethics, which focuses on the character of the agent rather than on the nature or consequences of the action itself." Wikipedia "Consequentialism"</a:t>
            </a:r>
          </a:p>
          <a:p>
            <a:endParaRPr lang="en-US" altLang="en-US"/>
          </a:p>
        </p:txBody>
      </p:sp>
      <p:sp>
        <p:nvSpPr>
          <p:cNvPr id="8196" name="Slide Number Placeholder 3">
            <a:extLst>
              <a:ext uri="{FF2B5EF4-FFF2-40B4-BE49-F238E27FC236}">
                <a16:creationId xmlns:a16="http://schemas.microsoft.com/office/drawing/2014/main" id="{007EABB1-232B-42E3-B843-0E5A0FA13AE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BB23D9F9-26D1-49DE-9A0D-606DD1E7FA3A}" type="slidenum">
              <a:rPr lang="en-US" altLang="en-US" sz="1400">
                <a:solidFill>
                  <a:schemeClr val="tx1"/>
                </a:solidFill>
              </a:rPr>
              <a:pPr>
                <a:spcBef>
                  <a:spcPct val="0"/>
                </a:spcBef>
                <a:buFontTx/>
                <a:buNone/>
              </a:pPr>
              <a:t>6</a:t>
            </a:fld>
            <a:endParaRPr lang="en-US" altLang="en-US" sz="1400">
              <a:solidFill>
                <a:schemeClr val="tx1"/>
              </a:solidFill>
            </a:endParaRPr>
          </a:p>
        </p:txBody>
      </p:sp>
    </p:spTree>
    <p:extLst>
      <p:ext uri="{BB962C8B-B14F-4D97-AF65-F5344CB8AC3E}">
        <p14:creationId xmlns:p14="http://schemas.microsoft.com/office/powerpoint/2010/main" val="636529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9B36B708-D465-4EF3-9D0D-A6D9ABEFCB28}"/>
              </a:ext>
            </a:extLst>
          </p:cNvPr>
          <p:cNvSpPr>
            <a:spLocks noGrp="1"/>
          </p:cNvSpPr>
          <p:nvPr>
            <p:ph type="title"/>
          </p:nvPr>
        </p:nvSpPr>
        <p:spPr/>
        <p:txBody>
          <a:bodyPr/>
          <a:lstStyle/>
          <a:p>
            <a:r>
              <a:rPr lang="en-US" altLang="en-US"/>
              <a:t>Consequences</a:t>
            </a:r>
          </a:p>
        </p:txBody>
      </p:sp>
      <p:sp>
        <p:nvSpPr>
          <p:cNvPr id="9219" name="Content Placeholder 2">
            <a:extLst>
              <a:ext uri="{FF2B5EF4-FFF2-40B4-BE49-F238E27FC236}">
                <a16:creationId xmlns:a16="http://schemas.microsoft.com/office/drawing/2014/main" id="{7684689F-3ABD-4CB9-BD6E-578134CF0B4C}"/>
              </a:ext>
            </a:extLst>
          </p:cNvPr>
          <p:cNvSpPr>
            <a:spLocks noGrp="1"/>
          </p:cNvSpPr>
          <p:nvPr>
            <p:ph idx="1"/>
          </p:nvPr>
        </p:nvSpPr>
        <p:spPr/>
        <p:txBody>
          <a:bodyPr/>
          <a:lstStyle/>
          <a:p>
            <a:r>
              <a:rPr lang="en-US" altLang="en-US"/>
              <a:t>They try to determine the best course of action by asking in advance the consequence of that action. Among variations are those who opt for the greatest good for the greatest number, but the "good" cannot be agreed upon. Others propose asking what an impartial moral agent would do. Questions arise as to whether immediate good or longer-term good is the better measurement, and still others try to balance the greatest good with the rights of the minority. The individual has no intrinsic value. Yet others measure the greatest good to be that for the individual, not of the group or society--and this is aptly called "egoism." </a:t>
            </a:r>
          </a:p>
        </p:txBody>
      </p:sp>
      <p:sp>
        <p:nvSpPr>
          <p:cNvPr id="9220" name="Slide Number Placeholder 3">
            <a:extLst>
              <a:ext uri="{FF2B5EF4-FFF2-40B4-BE49-F238E27FC236}">
                <a16:creationId xmlns:a16="http://schemas.microsoft.com/office/drawing/2014/main" id="{1C7990ED-92CC-4E15-B725-D141218451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3F2D5F07-EA33-437E-96CF-422E693EF7F7}" type="slidenum">
              <a:rPr lang="en-US" altLang="en-US" sz="1400">
                <a:solidFill>
                  <a:schemeClr val="tx1"/>
                </a:solidFill>
              </a:rPr>
              <a:pPr>
                <a:spcBef>
                  <a:spcPct val="0"/>
                </a:spcBef>
                <a:buFontTx/>
                <a:buNone/>
              </a:pPr>
              <a:t>7</a:t>
            </a:fld>
            <a:endParaRPr lang="en-US" altLang="en-US" sz="1400">
              <a:solidFill>
                <a:schemeClr val="tx1"/>
              </a:solidFill>
            </a:endParaRPr>
          </a:p>
        </p:txBody>
      </p:sp>
    </p:spTree>
    <p:extLst>
      <p:ext uri="{BB962C8B-B14F-4D97-AF65-F5344CB8AC3E}">
        <p14:creationId xmlns:p14="http://schemas.microsoft.com/office/powerpoint/2010/main" val="185805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057E67A-4834-4598-A9B3-71162CDAB876}"/>
              </a:ext>
            </a:extLst>
          </p:cNvPr>
          <p:cNvSpPr>
            <a:spLocks noGrp="1"/>
          </p:cNvSpPr>
          <p:nvPr>
            <p:ph type="title"/>
          </p:nvPr>
        </p:nvSpPr>
        <p:spPr/>
        <p:txBody>
          <a:bodyPr/>
          <a:lstStyle/>
          <a:p>
            <a:r>
              <a:rPr lang="en-US" altLang="en-US"/>
              <a:t>Early Utilitarians</a:t>
            </a:r>
          </a:p>
        </p:txBody>
      </p:sp>
      <p:sp>
        <p:nvSpPr>
          <p:cNvPr id="10243" name="Content Placeholder 2">
            <a:extLst>
              <a:ext uri="{FF2B5EF4-FFF2-40B4-BE49-F238E27FC236}">
                <a16:creationId xmlns:a16="http://schemas.microsoft.com/office/drawing/2014/main" id="{FC2A972A-D53D-4E24-B54C-32AE561119EA}"/>
              </a:ext>
            </a:extLst>
          </p:cNvPr>
          <p:cNvSpPr>
            <a:spLocks noGrp="1"/>
          </p:cNvSpPr>
          <p:nvPr>
            <p:ph idx="1"/>
          </p:nvPr>
        </p:nvSpPr>
        <p:spPr/>
        <p:txBody>
          <a:bodyPr/>
          <a:lstStyle/>
          <a:p>
            <a:r>
              <a:rPr lang="en-US" altLang="en-US"/>
              <a:t>Jeremy  Bentham (1748-1832) considered happiness to be minimizing pain and maximizing pleasure—essentially hedonism.  He was confident that the amount of pleasure could be carefully calculated and the best decision made. </a:t>
            </a:r>
            <a:r>
              <a:rPr lang="en-US" altLang="en-US" sz="1800"/>
              <a:t>Holmes, p. 45</a:t>
            </a:r>
          </a:p>
          <a:p>
            <a:r>
              <a:rPr lang="en-US" altLang="en-US"/>
              <a:t>John Stuart Mill (1806-1873) had “happiness” for his “good”. His and Bentham’s ethics are “eudaimonic”—a full life being the goal. </a:t>
            </a:r>
            <a:r>
              <a:rPr lang="en-US" altLang="en-US" sz="1800"/>
              <a:t>Holmes, p. 29</a:t>
            </a:r>
          </a:p>
        </p:txBody>
      </p:sp>
      <p:sp>
        <p:nvSpPr>
          <p:cNvPr id="10244" name="Slide Number Placeholder 3">
            <a:extLst>
              <a:ext uri="{FF2B5EF4-FFF2-40B4-BE49-F238E27FC236}">
                <a16:creationId xmlns:a16="http://schemas.microsoft.com/office/drawing/2014/main" id="{0A4ED627-00A8-47D4-B434-3824CCF23C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A5DCF809-E8E0-4868-99FC-8863F33E46B6}" type="slidenum">
              <a:rPr lang="en-US" altLang="en-US" sz="1400">
                <a:solidFill>
                  <a:schemeClr val="tx1"/>
                </a:solidFill>
              </a:rPr>
              <a:pPr>
                <a:spcBef>
                  <a:spcPct val="0"/>
                </a:spcBef>
                <a:buFontTx/>
                <a:buNone/>
              </a:pPr>
              <a:t>8</a:t>
            </a:fld>
            <a:endParaRPr lang="en-US" altLang="en-US" sz="1400">
              <a:solidFill>
                <a:schemeClr val="tx1"/>
              </a:solidFill>
            </a:endParaRPr>
          </a:p>
        </p:txBody>
      </p:sp>
    </p:spTree>
    <p:extLst>
      <p:ext uri="{BB962C8B-B14F-4D97-AF65-F5344CB8AC3E}">
        <p14:creationId xmlns:p14="http://schemas.microsoft.com/office/powerpoint/2010/main" val="384493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7A081CD-8C6E-44B8-A4E3-ECE001C0EBD6}"/>
              </a:ext>
            </a:extLst>
          </p:cNvPr>
          <p:cNvSpPr>
            <a:spLocks noGrp="1"/>
          </p:cNvSpPr>
          <p:nvPr>
            <p:ph type="title"/>
          </p:nvPr>
        </p:nvSpPr>
        <p:spPr/>
        <p:txBody>
          <a:bodyPr/>
          <a:lstStyle/>
          <a:p>
            <a:r>
              <a:rPr lang="en-US" altLang="en-US"/>
              <a:t>Bernard Madoff</a:t>
            </a:r>
          </a:p>
        </p:txBody>
      </p:sp>
      <p:sp>
        <p:nvSpPr>
          <p:cNvPr id="11267" name="Content Placeholder 2">
            <a:extLst>
              <a:ext uri="{FF2B5EF4-FFF2-40B4-BE49-F238E27FC236}">
                <a16:creationId xmlns:a16="http://schemas.microsoft.com/office/drawing/2014/main" id="{E74BC24F-9ACE-473E-BDF4-CAE7CEADDD89}"/>
              </a:ext>
            </a:extLst>
          </p:cNvPr>
          <p:cNvSpPr>
            <a:spLocks noGrp="1"/>
          </p:cNvSpPr>
          <p:nvPr>
            <p:ph idx="1"/>
          </p:nvPr>
        </p:nvSpPr>
        <p:spPr/>
        <p:txBody>
          <a:bodyPr/>
          <a:lstStyle/>
          <a:p>
            <a:r>
              <a:rPr lang="en-US" altLang="en-US"/>
              <a:t>Hedonistic egoism is concerned only about what is best for self. Utilitarianism is concerned about maximizing the good for the greatest number. </a:t>
            </a:r>
            <a:r>
              <a:rPr lang="en-US" altLang="en-US" sz="1800"/>
              <a:t>Holmes, p 34</a:t>
            </a:r>
          </a:p>
          <a:p>
            <a:pPr lvl="1"/>
            <a:r>
              <a:rPr lang="en-US" altLang="en-US"/>
              <a:t>American Bernard Madoff swindled people out of perhaps 20 billion dollars. He had many homes, boats, jewelry and an international lifestyle. His only apparent concern was for himself and his family. He was ordered to pay restitution and was given a sentence of 150 years in jail.</a:t>
            </a:r>
          </a:p>
          <a:p>
            <a:r>
              <a:rPr lang="en-US" altLang="en-US"/>
              <a:t>Jean Paul Sartre advocated the construction of individual ethical systems. There is no God and no moral absolutes. </a:t>
            </a:r>
            <a:r>
              <a:rPr lang="en-US" altLang="en-US" sz="1800"/>
              <a:t>Holmes, p. 73</a:t>
            </a:r>
          </a:p>
        </p:txBody>
      </p:sp>
      <p:sp>
        <p:nvSpPr>
          <p:cNvPr id="11268" name="Slide Number Placeholder 3">
            <a:extLst>
              <a:ext uri="{FF2B5EF4-FFF2-40B4-BE49-F238E27FC236}">
                <a16:creationId xmlns:a16="http://schemas.microsoft.com/office/drawing/2014/main" id="{3FDE7793-9368-43FC-88A3-8CB9914949A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a:solidFill>
                  <a:srgbClr val="FFFFCC"/>
                </a:solidFill>
                <a:latin typeface="Arial" panose="020B0604020202020204" pitchFamily="34" charset="0"/>
              </a:defRPr>
            </a:lvl1pPr>
            <a:lvl2pPr marL="742950" indent="-285750" eaLnBrk="0" hangingPunct="0">
              <a:spcBef>
                <a:spcPct val="20000"/>
              </a:spcBef>
              <a:buChar char="–"/>
              <a:defRPr sz="2000">
                <a:solidFill>
                  <a:srgbClr val="FFFFCC"/>
                </a:solidFill>
                <a:latin typeface="Arial" panose="020B0604020202020204" pitchFamily="34" charset="0"/>
              </a:defRPr>
            </a:lvl2pPr>
            <a:lvl3pPr marL="1143000" indent="-228600" eaLnBrk="0" hangingPunct="0">
              <a:spcBef>
                <a:spcPct val="20000"/>
              </a:spcBef>
              <a:buChar char="•"/>
              <a:defRPr>
                <a:solidFill>
                  <a:srgbClr val="FFFFCC"/>
                </a:solidFill>
                <a:latin typeface="Arial" panose="020B0604020202020204" pitchFamily="34" charset="0"/>
              </a:defRPr>
            </a:lvl3pPr>
            <a:lvl4pPr marL="1600200" indent="-228600" eaLnBrk="0" hangingPunct="0">
              <a:spcBef>
                <a:spcPct val="20000"/>
              </a:spcBef>
              <a:buChar char="–"/>
              <a:defRPr sz="1600">
                <a:solidFill>
                  <a:srgbClr val="FFFFCC"/>
                </a:solidFill>
                <a:latin typeface="Arial" panose="020B0604020202020204" pitchFamily="34" charset="0"/>
              </a:defRPr>
            </a:lvl4pPr>
            <a:lvl5pPr marL="2057400" indent="-228600" eaLnBrk="0" hangingPunct="0">
              <a:spcBef>
                <a:spcPct val="20000"/>
              </a:spcBef>
              <a:buChar char="»"/>
              <a:defRPr sz="1600">
                <a:solidFill>
                  <a:srgbClr val="FFFFCC"/>
                </a:solidFill>
                <a:latin typeface="Arial" panose="020B0604020202020204" pitchFamily="34" charset="0"/>
              </a:defRPr>
            </a:lvl5pPr>
            <a:lvl6pPr marL="2514600" indent="-228600" eaLnBrk="0" fontAlgn="base" hangingPunct="0">
              <a:spcBef>
                <a:spcPct val="20000"/>
              </a:spcBef>
              <a:spcAft>
                <a:spcPct val="0"/>
              </a:spcAft>
              <a:buChar char="»"/>
              <a:defRPr sz="1600">
                <a:solidFill>
                  <a:srgbClr val="FFFFCC"/>
                </a:solidFill>
                <a:latin typeface="Arial" panose="020B0604020202020204" pitchFamily="34" charset="0"/>
              </a:defRPr>
            </a:lvl6pPr>
            <a:lvl7pPr marL="2971800" indent="-228600" eaLnBrk="0" fontAlgn="base" hangingPunct="0">
              <a:spcBef>
                <a:spcPct val="20000"/>
              </a:spcBef>
              <a:spcAft>
                <a:spcPct val="0"/>
              </a:spcAft>
              <a:buChar char="»"/>
              <a:defRPr sz="1600">
                <a:solidFill>
                  <a:srgbClr val="FFFFCC"/>
                </a:solidFill>
                <a:latin typeface="Arial" panose="020B0604020202020204" pitchFamily="34" charset="0"/>
              </a:defRPr>
            </a:lvl7pPr>
            <a:lvl8pPr marL="3429000" indent="-228600" eaLnBrk="0" fontAlgn="base" hangingPunct="0">
              <a:spcBef>
                <a:spcPct val="20000"/>
              </a:spcBef>
              <a:spcAft>
                <a:spcPct val="0"/>
              </a:spcAft>
              <a:buChar char="»"/>
              <a:defRPr sz="1600">
                <a:solidFill>
                  <a:srgbClr val="FFFFCC"/>
                </a:solidFill>
                <a:latin typeface="Arial" panose="020B0604020202020204" pitchFamily="34" charset="0"/>
              </a:defRPr>
            </a:lvl8pPr>
            <a:lvl9pPr marL="3886200" indent="-228600" eaLnBrk="0" fontAlgn="base" hangingPunct="0">
              <a:spcBef>
                <a:spcPct val="20000"/>
              </a:spcBef>
              <a:spcAft>
                <a:spcPct val="0"/>
              </a:spcAft>
              <a:buChar char="»"/>
              <a:defRPr sz="1600">
                <a:solidFill>
                  <a:srgbClr val="FFFFCC"/>
                </a:solidFill>
                <a:latin typeface="Arial" panose="020B0604020202020204" pitchFamily="34" charset="0"/>
              </a:defRPr>
            </a:lvl9pPr>
          </a:lstStyle>
          <a:p>
            <a:pPr>
              <a:spcBef>
                <a:spcPct val="0"/>
              </a:spcBef>
              <a:buFontTx/>
              <a:buNone/>
            </a:pPr>
            <a:fld id="{B53017B5-C440-4B6A-B417-4F506E6515FD}" type="slidenum">
              <a:rPr lang="en-US" altLang="en-US" sz="1400">
                <a:solidFill>
                  <a:schemeClr val="tx1"/>
                </a:solidFill>
              </a:rPr>
              <a:pPr>
                <a:spcBef>
                  <a:spcPct val="0"/>
                </a:spcBef>
                <a:buFontTx/>
                <a:buNone/>
              </a:pPr>
              <a:t>9</a:t>
            </a:fld>
            <a:endParaRPr lang="en-US" altLang="en-US" sz="1400">
              <a:solidFill>
                <a:schemeClr val="tx1"/>
              </a:solidFill>
            </a:endParaRPr>
          </a:p>
        </p:txBody>
      </p:sp>
    </p:spTree>
    <p:extLst>
      <p:ext uri="{BB962C8B-B14F-4D97-AF65-F5344CB8AC3E}">
        <p14:creationId xmlns:p14="http://schemas.microsoft.com/office/powerpoint/2010/main" val="35968192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justice807 PowerPlugs Templates for PowerPoint">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4796</Words>
  <Application>Microsoft Office PowerPoint</Application>
  <PresentationFormat>Widescreen</PresentationFormat>
  <Paragraphs>258</Paragraphs>
  <Slides>45</Slides>
  <Notes>45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45</vt:i4>
      </vt:variant>
    </vt:vector>
  </HeadingPairs>
  <TitlesOfParts>
    <vt:vector size="50" baseType="lpstr">
      <vt:lpstr>Arial</vt:lpstr>
      <vt:lpstr>Calibri</vt:lpstr>
      <vt:lpstr>Calibri Light</vt:lpstr>
      <vt:lpstr>Office Theme</vt:lpstr>
      <vt:lpstr>justice807 PowerPlugs Templates for PowerPoint</vt:lpstr>
      <vt:lpstr>A Critique of Three Ethical Schools</vt:lpstr>
      <vt:lpstr>Elements of Three Ethical Schools</vt:lpstr>
      <vt:lpstr>Different Emphases of the Schools</vt:lpstr>
      <vt:lpstr>Elements of Ethical Theories</vt:lpstr>
      <vt:lpstr>Utilitarianism/ Consequentialism— the ends</vt:lpstr>
      <vt:lpstr>Utilitarian/Consequentialist Ethics</vt:lpstr>
      <vt:lpstr>Consequences</vt:lpstr>
      <vt:lpstr>Early Utilitarians</vt:lpstr>
      <vt:lpstr>Bernard Madoff</vt:lpstr>
      <vt:lpstr>Later Utilitarians</vt:lpstr>
      <vt:lpstr>Calculating Consequences</vt:lpstr>
      <vt:lpstr>Problems with Utilitarian Ethics</vt:lpstr>
      <vt:lpstr>Difficulties with Utilitarianism</vt:lpstr>
      <vt:lpstr>Knowing and Doing</vt:lpstr>
      <vt:lpstr>Consequential Elements in Christianity</vt:lpstr>
      <vt:lpstr>From “Is” to “Ought”</vt:lpstr>
      <vt:lpstr>Deontology— the “Ought”</vt:lpstr>
      <vt:lpstr>Deontology Defined</vt:lpstr>
      <vt:lpstr>Rules From Nature</vt:lpstr>
      <vt:lpstr>Laws from Nature</vt:lpstr>
      <vt:lpstr>Innate Moral Principles</vt:lpstr>
      <vt:lpstr>Limits of Moral Intuition </vt:lpstr>
      <vt:lpstr>Kant’s “Universal Prescriptivism”</vt:lpstr>
      <vt:lpstr>Kant and Moral Absolutes</vt:lpstr>
      <vt:lpstr>Deontology and Absolutes</vt:lpstr>
      <vt:lpstr>Biblical Deontology</vt:lpstr>
      <vt:lpstr>Absolutes Mediated by the Spirit</vt:lpstr>
      <vt:lpstr>Keeping the Principles</vt:lpstr>
      <vt:lpstr>Who is Accountable?</vt:lpstr>
      <vt:lpstr>Rules Without Goals?</vt:lpstr>
      <vt:lpstr>Virtue theory— Being</vt:lpstr>
      <vt:lpstr>Importance of Character</vt:lpstr>
      <vt:lpstr>Virtue Theory Defined</vt:lpstr>
      <vt:lpstr>Which Virtues?</vt:lpstr>
      <vt:lpstr>Other Virtues</vt:lpstr>
      <vt:lpstr>Buddhist Virtues and Lists Generally</vt:lpstr>
      <vt:lpstr>Shift Toward Virtue</vt:lpstr>
      <vt:lpstr>The Heart</vt:lpstr>
      <vt:lpstr>Love as the Greatest Virtue</vt:lpstr>
      <vt:lpstr>Power Behind Virtue</vt:lpstr>
      <vt:lpstr>Discernment in Love</vt:lpstr>
      <vt:lpstr>Discernment in Love – An Example</vt:lpstr>
      <vt:lpstr>Jesus and Virtue Ethics</vt:lpstr>
      <vt:lpstr>Can’t Clean a Fish That Isn’t Caught</vt:lpstr>
      <vt:lpstr>Elements of the 3 Schools are in Christianity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Critique of Three Ethical Schools</dc:title>
  <dc:creator>Walt Robertson</dc:creator>
  <cp:lastModifiedBy>Walt Robertson</cp:lastModifiedBy>
  <cp:revision>1</cp:revision>
  <dcterms:created xsi:type="dcterms:W3CDTF">2021-02-12T21:43:33Z</dcterms:created>
  <dcterms:modified xsi:type="dcterms:W3CDTF">2021-02-12T21:45:10Z</dcterms:modified>
</cp:coreProperties>
</file>