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63" r:id="rId3"/>
    <p:sldId id="264" r:id="rId4"/>
    <p:sldId id="265" r:id="rId5"/>
    <p:sldId id="266" r:id="rId6"/>
    <p:sldId id="262" r:id="rId7"/>
    <p:sldId id="270" r:id="rId8"/>
    <p:sldId id="257" r:id="rId9"/>
    <p:sldId id="261" r:id="rId10"/>
    <p:sldId id="260" r:id="rId11"/>
    <p:sldId id="259" r:id="rId12"/>
    <p:sldId id="271" r:id="rId13"/>
    <p:sldId id="272" r:id="rId14"/>
    <p:sldId id="275" r:id="rId15"/>
    <p:sldId id="285" r:id="rId16"/>
    <p:sldId id="286" r:id="rId17"/>
    <p:sldId id="289" r:id="rId18"/>
    <p:sldId id="290" r:id="rId19"/>
    <p:sldId id="291" r:id="rId20"/>
    <p:sldId id="288" r:id="rId21"/>
    <p:sldId id="287" r:id="rId22"/>
    <p:sldId id="274" r:id="rId23"/>
    <p:sldId id="273" r:id="rId24"/>
    <p:sldId id="295" r:id="rId25"/>
    <p:sldId id="276" r:id="rId26"/>
    <p:sldId id="280" r:id="rId27"/>
    <p:sldId id="277" r:id="rId28"/>
    <p:sldId id="281" r:id="rId29"/>
    <p:sldId id="282" r:id="rId30"/>
    <p:sldId id="283" r:id="rId31"/>
    <p:sldId id="292" r:id="rId32"/>
    <p:sldId id="284" r:id="rId33"/>
    <p:sldId id="293" r:id="rId34"/>
    <p:sldId id="294" r:id="rId35"/>
    <p:sldId id="278" r:id="rId36"/>
    <p:sldId id="279"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8" autoAdjust="0"/>
  </p:normalViewPr>
  <p:slideViewPr>
    <p:cSldViewPr>
      <p:cViewPr varScale="1">
        <p:scale>
          <a:sx n="105" d="100"/>
          <a:sy n="105"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3A9718-A369-4D6C-9167-F8E0563138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0A26CAB-D571-4D0B-AD50-7F8A0219900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E8F3494-FA77-46FD-9B31-EE01C8B58E26}" type="datetimeFigureOut">
              <a:rPr lang="en-US"/>
              <a:pPr>
                <a:defRPr/>
              </a:pPr>
              <a:t>2/11/2021</a:t>
            </a:fld>
            <a:endParaRPr lang="en-US"/>
          </a:p>
        </p:txBody>
      </p:sp>
      <p:sp>
        <p:nvSpPr>
          <p:cNvPr id="4" name="Slide Image Placeholder 3">
            <a:extLst>
              <a:ext uri="{FF2B5EF4-FFF2-40B4-BE49-F238E27FC236}">
                <a16:creationId xmlns:a16="http://schemas.microsoft.com/office/drawing/2014/main" id="{3A0AC7D9-4E68-430E-9B42-5D89AFECC21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6CE93-62B4-41BA-AE8F-C9E0F23ACEA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688933-CEB8-4AD9-8062-9818D7B4CD3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EA6A96E-3D90-43B2-BDD9-C9D98043D8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51402E9-9CA1-4327-A428-6DFF15F4A3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DDF4A62-25C6-4286-B586-096FB0933A5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837DE85-3A2B-4354-BA92-A82C69A14E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6" name="Slide Number Placeholder 3">
            <a:extLst>
              <a:ext uri="{FF2B5EF4-FFF2-40B4-BE49-F238E27FC236}">
                <a16:creationId xmlns:a16="http://schemas.microsoft.com/office/drawing/2014/main" id="{FF00DF8B-5ECC-4758-8F5B-C01FAC1C10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9DD19525-89E8-4C6A-A3FC-12AB9F59F900}"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70DC784-F24D-4FCB-BF70-8D4C12E20B5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D481554-1B7F-4552-B9B8-52ADE51E91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a:extLst>
              <a:ext uri="{FF2B5EF4-FFF2-40B4-BE49-F238E27FC236}">
                <a16:creationId xmlns:a16="http://schemas.microsoft.com/office/drawing/2014/main" id="{66403672-1666-481E-A1E2-88B58C593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387E36C9-E519-4483-BA1B-6802A807CFDB}"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987157F-CE45-42BC-8ACA-B9869DA85E5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477F73C-1CB0-44B7-9B79-9806FF4E4C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6" name="Slide Number Placeholder 3">
            <a:extLst>
              <a:ext uri="{FF2B5EF4-FFF2-40B4-BE49-F238E27FC236}">
                <a16:creationId xmlns:a16="http://schemas.microsoft.com/office/drawing/2014/main" id="{CC937EE4-3246-4B17-A631-3A269B9F2D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535C211D-33E8-40B6-B025-239D8963AA07}"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4E39AE6-2320-4828-BA17-229FB9C494C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8B39C94-100B-4A22-BC5A-E06C65CFD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EB46C99D-C2B3-46F6-A700-8DC82A446E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A79D076A-7810-4D74-9D1A-E8246835A23E}"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52EF7E3-10E5-426D-8FD9-0B432B6DC7E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199E91D-4E22-419D-AB2D-C499E93DE8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a:extLst>
              <a:ext uri="{FF2B5EF4-FFF2-40B4-BE49-F238E27FC236}">
                <a16:creationId xmlns:a16="http://schemas.microsoft.com/office/drawing/2014/main" id="{78F76159-0552-4177-BF2E-FC528CC892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B2785E72-583E-4219-B38D-3CB5CAD5B0C1}"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179A914-8F06-459F-9D77-C597FF6F345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25CD26A-B506-4F98-825C-7F9EFBFDDE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a:extLst>
              <a:ext uri="{FF2B5EF4-FFF2-40B4-BE49-F238E27FC236}">
                <a16:creationId xmlns:a16="http://schemas.microsoft.com/office/drawing/2014/main" id="{6EBCBB72-1271-4624-9E34-E3EBED116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CEEA44DA-45F1-44C9-978D-3357411A227F}"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95C04BA-00C9-450A-AE2B-F2A45A72F63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3FB559E9-78F6-4504-A885-B077EE6A22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382B9D15-F794-439D-960F-5E9D1CC95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5BD3D700-6EC0-462D-B22D-429290EDA8AD}"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57555F8-E184-4D75-8266-FE07299327B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4A36830-269D-4EE7-8446-49AD2B358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a:extLst>
              <a:ext uri="{FF2B5EF4-FFF2-40B4-BE49-F238E27FC236}">
                <a16:creationId xmlns:a16="http://schemas.microsoft.com/office/drawing/2014/main" id="{84B4945B-A0B6-4592-B3E3-3B0047364B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E8AD1438-2F1D-4F3E-9617-CEEAA8810CA2}"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22C0B4A-7A0D-4121-B607-1CF80C58665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A4B9C37-7B5C-4971-BE42-7BCF87FB7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a:extLst>
              <a:ext uri="{FF2B5EF4-FFF2-40B4-BE49-F238E27FC236}">
                <a16:creationId xmlns:a16="http://schemas.microsoft.com/office/drawing/2014/main" id="{BFDE9BBD-9235-4231-9799-A12EFA857A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7A578A2E-E2F4-4603-A9D9-AEBDB93BA748}"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05768A7-B008-4FEC-813D-9F7179B95EF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1D8AD6A-2CA2-4185-BBFA-9DC0FA9E7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a:extLst>
              <a:ext uri="{FF2B5EF4-FFF2-40B4-BE49-F238E27FC236}">
                <a16:creationId xmlns:a16="http://schemas.microsoft.com/office/drawing/2014/main" id="{0AAA3FE6-53BB-4B3E-A7F1-BAA8175CE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8B2C5D89-B55A-4508-A712-68DD00FC2317}"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95DD710-E5FE-4804-B78D-318C91A84E9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AD294B6-F4FF-41C3-957F-C7ADD78CCD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a:extLst>
              <a:ext uri="{FF2B5EF4-FFF2-40B4-BE49-F238E27FC236}">
                <a16:creationId xmlns:a16="http://schemas.microsoft.com/office/drawing/2014/main" id="{BD52C297-A5BC-4103-8FFA-F7771869B1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D450796E-81CF-4614-AFF9-4EBFF53FCFF5}"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ED2EC3E-5940-4B50-A0B4-2A9C047AD72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3EA14A18-16A3-4BDD-B0C4-055CE0C4C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5060" name="Slide Number Placeholder 3">
            <a:extLst>
              <a:ext uri="{FF2B5EF4-FFF2-40B4-BE49-F238E27FC236}">
                <a16:creationId xmlns:a16="http://schemas.microsoft.com/office/drawing/2014/main" id="{18F000E2-9B27-4178-8110-C83D4FA4D7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325DF9D4-AB71-4133-BCF9-CE567A457B63}"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A242F88-187A-4128-A80E-D4637AF0F34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D6D2A1E-64EB-4D23-92BD-79C0F840C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a:extLst>
              <a:ext uri="{FF2B5EF4-FFF2-40B4-BE49-F238E27FC236}">
                <a16:creationId xmlns:a16="http://schemas.microsoft.com/office/drawing/2014/main" id="{257DA17B-AD9A-4516-9F8F-8492B61A1A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CE309043-C408-4397-9C2F-A9D3FB3FA253}"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8291317-556E-4D77-8CE5-8D9ABE851A8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F1A157C-518C-4B3D-BAD3-925E7A920C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a:extLst>
              <a:ext uri="{FF2B5EF4-FFF2-40B4-BE49-F238E27FC236}">
                <a16:creationId xmlns:a16="http://schemas.microsoft.com/office/drawing/2014/main" id="{C86E54C5-90B2-4F0C-BEE4-323C5FA29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16A934EA-47A6-4FE4-803E-27A0AAF396BC}"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8F3A69C-15A8-48E1-B289-D11D3A1092D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8695863-6235-48C5-B950-3328CA5D82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a:extLst>
              <a:ext uri="{FF2B5EF4-FFF2-40B4-BE49-F238E27FC236}">
                <a16:creationId xmlns:a16="http://schemas.microsoft.com/office/drawing/2014/main" id="{89601C13-0700-4B41-9F72-95204CF7B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3A1213F9-1764-439C-9DB3-F24BF80425C5}"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A62176A-9BC1-4BDF-AF5D-72F60CA721D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FE9C7E6-8B59-4A1A-9556-002146EC55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a:extLst>
              <a:ext uri="{FF2B5EF4-FFF2-40B4-BE49-F238E27FC236}">
                <a16:creationId xmlns:a16="http://schemas.microsoft.com/office/drawing/2014/main" id="{F683D0D2-F433-433C-8888-87ED265C3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18D4DEE7-F26E-42AE-9957-F649D62FA7EA}"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A605175-E31B-42CA-9E1D-44E027E26EF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9F3B4ED-2B41-4F16-8E42-D33F28065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7588" name="Slide Number Placeholder 3">
            <a:extLst>
              <a:ext uri="{FF2B5EF4-FFF2-40B4-BE49-F238E27FC236}">
                <a16:creationId xmlns:a16="http://schemas.microsoft.com/office/drawing/2014/main" id="{5019B0CB-ED57-401A-A6F8-390C30F6B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6978EE6A-DACC-498A-BEF1-851BB4521FC0}"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A6999E9-6412-4261-82CB-6A22A6DE906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1CF862C7-738A-4645-869D-6E5313CF66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2" name="Slide Number Placeholder 3">
            <a:extLst>
              <a:ext uri="{FF2B5EF4-FFF2-40B4-BE49-F238E27FC236}">
                <a16:creationId xmlns:a16="http://schemas.microsoft.com/office/drawing/2014/main" id="{5937B51E-04F1-4D92-A29D-29CAE4BF2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E2E69704-F520-49D0-B6A0-D9B543656DC3}"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88604B5-6028-40BA-AF00-3F4CC4D5D65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A749AD3-A385-43E9-A63E-58CE4939D7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9636" name="Slide Number Placeholder 3">
            <a:extLst>
              <a:ext uri="{FF2B5EF4-FFF2-40B4-BE49-F238E27FC236}">
                <a16:creationId xmlns:a16="http://schemas.microsoft.com/office/drawing/2014/main" id="{C70492BF-1A3A-4000-905B-0BA15F4637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5BF330A6-8107-4B97-A64A-2F99BE4BDCD3}"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42C8F8A-02FC-42E0-B324-047B5D709B9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94A5B95-C7AA-4153-9029-3D8B33B6F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0660" name="Slide Number Placeholder 3">
            <a:extLst>
              <a:ext uri="{FF2B5EF4-FFF2-40B4-BE49-F238E27FC236}">
                <a16:creationId xmlns:a16="http://schemas.microsoft.com/office/drawing/2014/main" id="{55134F96-1DEE-487B-B0DC-DC45A13EB8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1C90134E-82AA-4E5E-9984-5FC9062D39AB}"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AF7AAFD-DDCB-41CD-9C0B-4D7E7CC4C2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AC73357-F5C9-427B-94CF-FD31F1C78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1684" name="Slide Number Placeholder 3">
            <a:extLst>
              <a:ext uri="{FF2B5EF4-FFF2-40B4-BE49-F238E27FC236}">
                <a16:creationId xmlns:a16="http://schemas.microsoft.com/office/drawing/2014/main" id="{1D9DD758-95C0-4EB5-B57B-FD7261930C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20AF211F-67A2-4807-850C-26BE833BA324}"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EC25234-F9E2-4874-941C-3F5523117DD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BBFD6C4-BBAF-4548-919B-7F8576EC6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708" name="Slide Number Placeholder 3">
            <a:extLst>
              <a:ext uri="{FF2B5EF4-FFF2-40B4-BE49-F238E27FC236}">
                <a16:creationId xmlns:a16="http://schemas.microsoft.com/office/drawing/2014/main" id="{C47802B1-6C8C-4477-9392-A16CCE293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E4C57EF2-C838-403C-A70B-E0C2E5E826AA}"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8E955F9-6FCF-4A55-9C07-E06DCA6B7B3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34013D-7FF3-42D8-8FE6-251847B0C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4" name="Slide Number Placeholder 3">
            <a:extLst>
              <a:ext uri="{FF2B5EF4-FFF2-40B4-BE49-F238E27FC236}">
                <a16:creationId xmlns:a16="http://schemas.microsoft.com/office/drawing/2014/main" id="{07E47B1F-37E9-45C9-A68A-50BE69535F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34134CD2-4836-4254-9CE5-97018BBA0F13}"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1BBD400-3926-4C32-BEFD-83B91D10907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B2355A5-3424-4C7C-9852-903FF4583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3732" name="Slide Number Placeholder 3">
            <a:extLst>
              <a:ext uri="{FF2B5EF4-FFF2-40B4-BE49-F238E27FC236}">
                <a16:creationId xmlns:a16="http://schemas.microsoft.com/office/drawing/2014/main" id="{CF5ADB64-6FC3-415A-9440-0A089E4F9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E897CFED-E00D-4CC7-9040-3C8F5AC69795}"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7B56BA0-8298-47AA-8BC9-E118CD90525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F484C808-6955-4745-8AED-68024FB60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4756" name="Slide Number Placeholder 3">
            <a:extLst>
              <a:ext uri="{FF2B5EF4-FFF2-40B4-BE49-F238E27FC236}">
                <a16:creationId xmlns:a16="http://schemas.microsoft.com/office/drawing/2014/main" id="{8917B82F-C69D-49E6-9FA7-B8014C4AF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CB871E8C-C42A-4956-924A-D3E57897C9C3}" type="slidenum">
              <a:rPr lang="en-US"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DC8436C-0003-4DB9-977C-6ABAF7623FE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C231884-D448-4234-9FA3-C6DF85EF37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5780" name="Slide Number Placeholder 3">
            <a:extLst>
              <a:ext uri="{FF2B5EF4-FFF2-40B4-BE49-F238E27FC236}">
                <a16:creationId xmlns:a16="http://schemas.microsoft.com/office/drawing/2014/main" id="{47388753-1576-43B7-8E30-064401610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36DCCC9C-BAB3-4645-BD68-0E07CD8A6F29}" type="slidenum">
              <a:rPr lang="en-US" altLang="en-US">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5BB1E39-C8E1-4431-A550-6796C096C8C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F9CF161-7871-494C-A43D-C047C1517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6804" name="Slide Number Placeholder 3">
            <a:extLst>
              <a:ext uri="{FF2B5EF4-FFF2-40B4-BE49-F238E27FC236}">
                <a16:creationId xmlns:a16="http://schemas.microsoft.com/office/drawing/2014/main" id="{5C9110A4-AF47-419F-8F79-AA9571E551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79EE447E-323B-4E9E-85FC-AB1D9B5EDF2A}"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C30E6F5-7DB4-48FB-821D-CC57F7EB268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3C1ADD7-2F73-4395-BE2A-0C30EE959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7828" name="Slide Number Placeholder 3">
            <a:extLst>
              <a:ext uri="{FF2B5EF4-FFF2-40B4-BE49-F238E27FC236}">
                <a16:creationId xmlns:a16="http://schemas.microsoft.com/office/drawing/2014/main" id="{77A669FD-089F-4992-8EBB-332766F5AD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44496B66-A6A7-4BA3-AE84-BC39AE2FEDFB}"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1591016-678E-4D05-A1A5-39B0533848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7E149457-84D2-4633-B537-7D0A132E06E1}" type="slidenum">
              <a:rPr lang="en-US" altLang="en-US">
                <a:latin typeface="Calibri" panose="020F0502020204030204" pitchFamily="34" charset="0"/>
              </a:rPr>
              <a:pPr/>
              <a:t>35</a:t>
            </a:fld>
            <a:endParaRPr lang="en-US" altLang="en-US">
              <a:latin typeface="Calibri" panose="020F0502020204030204" pitchFamily="34" charset="0"/>
            </a:endParaRPr>
          </a:p>
        </p:txBody>
      </p:sp>
      <p:sp>
        <p:nvSpPr>
          <p:cNvPr id="78851" name="Rectangle 2">
            <a:extLst>
              <a:ext uri="{FF2B5EF4-FFF2-40B4-BE49-F238E27FC236}">
                <a16:creationId xmlns:a16="http://schemas.microsoft.com/office/drawing/2014/main" id="{A9E89DC0-DF73-49A0-9D7C-E38117B18A4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2B69BA71-9B94-4C00-8BB6-61877DD70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DC67559-66B7-4A67-87C2-9CCEA7B1AF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82AC7DE2-F004-45E8-B874-0E625E25FE6F}" type="slidenum">
              <a:rPr lang="en-US" altLang="en-US">
                <a:latin typeface="Calibri" panose="020F0502020204030204" pitchFamily="34" charset="0"/>
              </a:rPr>
              <a:pPr/>
              <a:t>36</a:t>
            </a:fld>
            <a:endParaRPr lang="en-US" altLang="en-US">
              <a:latin typeface="Calibri" panose="020F0502020204030204" pitchFamily="34" charset="0"/>
            </a:endParaRPr>
          </a:p>
        </p:txBody>
      </p:sp>
      <p:sp>
        <p:nvSpPr>
          <p:cNvPr id="79875" name="Rectangle 2">
            <a:extLst>
              <a:ext uri="{FF2B5EF4-FFF2-40B4-BE49-F238E27FC236}">
                <a16:creationId xmlns:a16="http://schemas.microsoft.com/office/drawing/2014/main" id="{5001482F-F76F-49F5-BB52-887CA190BD7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D7B89A34-0ABD-429E-96C7-3E0FDEEB0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E35CA7F-76D1-4B18-BD0C-37AC86D8593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6B857E2-D799-4124-B1DD-AEEDB3BB7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a:extLst>
              <a:ext uri="{FF2B5EF4-FFF2-40B4-BE49-F238E27FC236}">
                <a16:creationId xmlns:a16="http://schemas.microsoft.com/office/drawing/2014/main" id="{2794D8F3-D4AE-48AE-A3F8-2F8E4FFF7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E1360623-0E9A-442D-A0C1-773739F3DF9B}"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2E3EBAB-DFDF-459F-9A6F-37EA13B81D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676E123-8C15-43DA-9852-C177996A8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a:extLst>
              <a:ext uri="{FF2B5EF4-FFF2-40B4-BE49-F238E27FC236}">
                <a16:creationId xmlns:a16="http://schemas.microsoft.com/office/drawing/2014/main" id="{B1D5200A-7289-4C71-BCBE-2040833722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DDD2EC56-013C-481C-BF2E-F30030BC7B12}"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CDF8B28-D74C-4CFC-ADDC-3D824805D77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85042FC-E2F6-426B-964F-ECB0D7E3FD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a:extLst>
              <a:ext uri="{FF2B5EF4-FFF2-40B4-BE49-F238E27FC236}">
                <a16:creationId xmlns:a16="http://schemas.microsoft.com/office/drawing/2014/main" id="{3EBA95EA-9270-422A-ABDA-54ADA5145E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98C5B2FC-54C4-4C25-B8CB-726C6B72DEF9}"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EC05840-C827-4673-B787-34491E20643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F724016-37DE-4AD8-9B24-6303AC7AF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a:extLst>
              <a:ext uri="{FF2B5EF4-FFF2-40B4-BE49-F238E27FC236}">
                <a16:creationId xmlns:a16="http://schemas.microsoft.com/office/drawing/2014/main" id="{BB2C7F96-B5A9-49AB-96A9-C67E17433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97DC2BE7-EEC7-4F48-A4FD-546DFA05E34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5926149-3812-4EC9-89B6-E5E2EDEA008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19AFF0F-5665-472A-B463-321BE67AED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a:extLst>
              <a:ext uri="{FF2B5EF4-FFF2-40B4-BE49-F238E27FC236}">
                <a16:creationId xmlns:a16="http://schemas.microsoft.com/office/drawing/2014/main" id="{BF8A9824-085A-4188-A0CC-85B8B60FE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17E734E3-F5BA-4430-9B1A-CF12C65665CD}"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E7E82D2-E2D0-4D7C-ACC2-0DA574A4D54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FA59160-E62F-4F1B-B03A-85528DBF54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a:extLst>
              <a:ext uri="{FF2B5EF4-FFF2-40B4-BE49-F238E27FC236}">
                <a16:creationId xmlns:a16="http://schemas.microsoft.com/office/drawing/2014/main" id="{38A01ECB-1B95-4598-B339-4994D1B3D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fld id="{59A9B141-7700-4DBC-AF6B-DA724960BEDE}"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B7D82453-C11D-4EDD-B541-1618FAA1E037}"/>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25600" y="3886200"/>
            <a:ext cx="85344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B2543008-44C5-40B3-BE25-95B8DB8A4D76}"/>
              </a:ext>
            </a:extLst>
          </p:cNvPr>
          <p:cNvSpPr>
            <a:spLocks noGrp="1"/>
          </p:cNvSpPr>
          <p:nvPr>
            <p:ph type="dt" sz="half" idx="10"/>
          </p:nvPr>
        </p:nvSpPr>
        <p:spPr/>
        <p:txBody>
          <a:bodyPr/>
          <a:lstStyle>
            <a:lvl1pPr>
              <a:defRPr/>
            </a:lvl1pPr>
          </a:lstStyle>
          <a:p>
            <a:pPr>
              <a:defRPr/>
            </a:pPr>
            <a:fld id="{7CA713BF-BDC7-4A77-BEC6-8EFE7F5FBD29}" type="datetimeFigureOut">
              <a:rPr lang="en-US"/>
              <a:pPr>
                <a:defRPr/>
              </a:pPr>
              <a:t>2/11/2021</a:t>
            </a:fld>
            <a:endParaRPr lang="en-US"/>
          </a:p>
        </p:txBody>
      </p:sp>
      <p:sp>
        <p:nvSpPr>
          <p:cNvPr id="6" name="Footer Placeholder 4">
            <a:extLst>
              <a:ext uri="{FF2B5EF4-FFF2-40B4-BE49-F238E27FC236}">
                <a16:creationId xmlns:a16="http://schemas.microsoft.com/office/drawing/2014/main" id="{4016F3D9-8C8D-4792-9A44-7598293326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838E8A-3203-48E3-8C1C-97B462C3F265}"/>
              </a:ext>
            </a:extLst>
          </p:cNvPr>
          <p:cNvSpPr>
            <a:spLocks noGrp="1"/>
          </p:cNvSpPr>
          <p:nvPr>
            <p:ph type="sldNum" sz="quarter" idx="12"/>
          </p:nvPr>
        </p:nvSpPr>
        <p:spPr/>
        <p:txBody>
          <a:bodyPr/>
          <a:lstStyle>
            <a:lvl1pPr>
              <a:defRPr/>
            </a:lvl1pPr>
          </a:lstStyle>
          <a:p>
            <a:fld id="{6D89F86A-355E-4B9F-B23A-B4109DEBC02F}" type="slidenum">
              <a:rPr lang="en-US" altLang="en-US"/>
              <a:pPr/>
              <a:t>‹#›</a:t>
            </a:fld>
            <a:endParaRPr lang="en-US" altLang="en-US"/>
          </a:p>
        </p:txBody>
      </p:sp>
    </p:spTree>
    <p:extLst>
      <p:ext uri="{BB962C8B-B14F-4D97-AF65-F5344CB8AC3E}">
        <p14:creationId xmlns:p14="http://schemas.microsoft.com/office/powerpoint/2010/main" val="10137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9B673-2CFD-4600-9D18-5BFDA59785EC}"/>
              </a:ext>
            </a:extLst>
          </p:cNvPr>
          <p:cNvSpPr>
            <a:spLocks noGrp="1"/>
          </p:cNvSpPr>
          <p:nvPr>
            <p:ph type="dt" sz="half" idx="10"/>
          </p:nvPr>
        </p:nvSpPr>
        <p:spPr/>
        <p:txBody>
          <a:bodyPr/>
          <a:lstStyle>
            <a:lvl1pPr>
              <a:defRPr/>
            </a:lvl1pPr>
          </a:lstStyle>
          <a:p>
            <a:pPr>
              <a:defRPr/>
            </a:pPr>
            <a:fld id="{0D435CE2-472B-4910-8B7C-A5E3C2486266}" type="datetimeFigureOut">
              <a:rPr lang="en-US"/>
              <a:pPr>
                <a:defRPr/>
              </a:pPr>
              <a:t>2/11/2021</a:t>
            </a:fld>
            <a:endParaRPr lang="en-US"/>
          </a:p>
        </p:txBody>
      </p:sp>
      <p:sp>
        <p:nvSpPr>
          <p:cNvPr id="5" name="Footer Placeholder 4">
            <a:extLst>
              <a:ext uri="{FF2B5EF4-FFF2-40B4-BE49-F238E27FC236}">
                <a16:creationId xmlns:a16="http://schemas.microsoft.com/office/drawing/2014/main" id="{9A17BB14-D2C2-43C7-97ED-6A6C81C39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B4F872-DD13-4AF3-8924-93C5CF4050C9}"/>
              </a:ext>
            </a:extLst>
          </p:cNvPr>
          <p:cNvSpPr>
            <a:spLocks noGrp="1"/>
          </p:cNvSpPr>
          <p:nvPr>
            <p:ph type="sldNum" sz="quarter" idx="12"/>
          </p:nvPr>
        </p:nvSpPr>
        <p:spPr/>
        <p:txBody>
          <a:bodyPr/>
          <a:lstStyle>
            <a:lvl1pPr>
              <a:defRPr/>
            </a:lvl1pPr>
          </a:lstStyle>
          <a:p>
            <a:fld id="{0E32BDB3-8838-4C1E-8A11-911445084CC1}" type="slidenum">
              <a:rPr lang="en-US" altLang="en-US"/>
              <a:pPr/>
              <a:t>‹#›</a:t>
            </a:fld>
            <a:endParaRPr lang="en-US" altLang="en-US"/>
          </a:p>
        </p:txBody>
      </p:sp>
    </p:spTree>
    <p:extLst>
      <p:ext uri="{BB962C8B-B14F-4D97-AF65-F5344CB8AC3E}">
        <p14:creationId xmlns:p14="http://schemas.microsoft.com/office/powerpoint/2010/main" val="292738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0343B-BD79-4A17-8A91-2868E833DB2E}"/>
              </a:ext>
            </a:extLst>
          </p:cNvPr>
          <p:cNvSpPr>
            <a:spLocks noGrp="1"/>
          </p:cNvSpPr>
          <p:nvPr>
            <p:ph type="dt" sz="half" idx="10"/>
          </p:nvPr>
        </p:nvSpPr>
        <p:spPr/>
        <p:txBody>
          <a:bodyPr/>
          <a:lstStyle>
            <a:lvl1pPr>
              <a:defRPr/>
            </a:lvl1pPr>
          </a:lstStyle>
          <a:p>
            <a:pPr>
              <a:defRPr/>
            </a:pPr>
            <a:fld id="{FC61A891-43C4-43F7-82AF-CD60E494ADBA}" type="datetimeFigureOut">
              <a:rPr lang="en-US"/>
              <a:pPr>
                <a:defRPr/>
              </a:pPr>
              <a:t>2/11/2021</a:t>
            </a:fld>
            <a:endParaRPr lang="en-US"/>
          </a:p>
        </p:txBody>
      </p:sp>
      <p:sp>
        <p:nvSpPr>
          <p:cNvPr id="5" name="Footer Placeholder 4">
            <a:extLst>
              <a:ext uri="{FF2B5EF4-FFF2-40B4-BE49-F238E27FC236}">
                <a16:creationId xmlns:a16="http://schemas.microsoft.com/office/drawing/2014/main" id="{CE466C37-8A99-4F86-8966-F09329430A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CF4D65-8D10-4223-87C0-926098F30F29}"/>
              </a:ext>
            </a:extLst>
          </p:cNvPr>
          <p:cNvSpPr>
            <a:spLocks noGrp="1"/>
          </p:cNvSpPr>
          <p:nvPr>
            <p:ph type="sldNum" sz="quarter" idx="12"/>
          </p:nvPr>
        </p:nvSpPr>
        <p:spPr/>
        <p:txBody>
          <a:bodyPr/>
          <a:lstStyle>
            <a:lvl1pPr>
              <a:defRPr/>
            </a:lvl1pPr>
          </a:lstStyle>
          <a:p>
            <a:fld id="{23DC8F6A-6EF3-49F3-BD86-92683939C717}" type="slidenum">
              <a:rPr lang="en-US" altLang="en-US"/>
              <a:pPr/>
              <a:t>‹#›</a:t>
            </a:fld>
            <a:endParaRPr lang="en-US" altLang="en-US"/>
          </a:p>
        </p:txBody>
      </p:sp>
    </p:spTree>
    <p:extLst>
      <p:ext uri="{BB962C8B-B14F-4D97-AF65-F5344CB8AC3E}">
        <p14:creationId xmlns:p14="http://schemas.microsoft.com/office/powerpoint/2010/main" val="55790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51617" y="2286000"/>
            <a:ext cx="8737600" cy="642938"/>
          </a:xfrm>
        </p:spPr>
        <p:txBody>
          <a:bodyPr/>
          <a:lstStyle/>
          <a:p>
            <a:r>
              <a:rPr lang="en-US"/>
              <a:t>Click to edit Master title style</a:t>
            </a:r>
          </a:p>
        </p:txBody>
      </p:sp>
      <p:sp>
        <p:nvSpPr>
          <p:cNvPr id="3" name="Text Placeholder 2"/>
          <p:cNvSpPr>
            <a:spLocks noGrp="1"/>
          </p:cNvSpPr>
          <p:nvPr>
            <p:ph type="body" sz="half" idx="1"/>
          </p:nvPr>
        </p:nvSpPr>
        <p:spPr>
          <a:xfrm>
            <a:off x="1568451" y="3068639"/>
            <a:ext cx="4993216"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764867" y="3068639"/>
            <a:ext cx="4995333" cy="3457575"/>
          </a:xfrm>
        </p:spPr>
        <p:txBody>
          <a:bodyPr/>
          <a:lstStyle/>
          <a:p>
            <a:pPr lvl="0"/>
            <a:endParaRPr lang="en-US" noProof="0"/>
          </a:p>
        </p:txBody>
      </p:sp>
    </p:spTree>
    <p:extLst>
      <p:ext uri="{BB962C8B-B14F-4D97-AF65-F5344CB8AC3E}">
        <p14:creationId xmlns:p14="http://schemas.microsoft.com/office/powerpoint/2010/main" val="1986058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FF589C-6AB9-4EB1-91BF-39A19B708A1B}"/>
              </a:ext>
            </a:extLst>
          </p:cNvPr>
          <p:cNvSpPr>
            <a:spLocks noGrp="1"/>
          </p:cNvSpPr>
          <p:nvPr>
            <p:ph type="dt" sz="half" idx="14"/>
          </p:nvPr>
        </p:nvSpPr>
        <p:spPr/>
        <p:txBody>
          <a:bodyPr/>
          <a:lstStyle>
            <a:lvl1pPr>
              <a:defRPr/>
            </a:lvl1pPr>
          </a:lstStyle>
          <a:p>
            <a:pPr>
              <a:defRPr/>
            </a:pPr>
            <a:fld id="{931302BA-6A44-4F14-B352-A9A406AE51AE}" type="datetimeFigureOut">
              <a:rPr lang="en-US"/>
              <a:pPr>
                <a:defRPr/>
              </a:pPr>
              <a:t>2/11/2021</a:t>
            </a:fld>
            <a:endParaRPr lang="en-US"/>
          </a:p>
        </p:txBody>
      </p:sp>
      <p:sp>
        <p:nvSpPr>
          <p:cNvPr id="5" name="Footer Placeholder 4">
            <a:extLst>
              <a:ext uri="{FF2B5EF4-FFF2-40B4-BE49-F238E27FC236}">
                <a16:creationId xmlns:a16="http://schemas.microsoft.com/office/drawing/2014/main" id="{C7F1F1E8-6E45-4BD3-BE66-1A5D2BD5B7A1}"/>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FC4186-244E-4E35-9E2B-39C12B5A67DD}"/>
              </a:ext>
            </a:extLst>
          </p:cNvPr>
          <p:cNvSpPr>
            <a:spLocks noGrp="1"/>
          </p:cNvSpPr>
          <p:nvPr>
            <p:ph type="sldNum" sz="quarter" idx="16"/>
          </p:nvPr>
        </p:nvSpPr>
        <p:spPr/>
        <p:txBody>
          <a:bodyPr/>
          <a:lstStyle>
            <a:lvl1pPr>
              <a:defRPr/>
            </a:lvl1pPr>
          </a:lstStyle>
          <a:p>
            <a:fld id="{8A38CD63-D50A-4581-B0F4-2DAEDD67EC4C}" type="slidenum">
              <a:rPr lang="en-US" altLang="en-US"/>
              <a:pPr/>
              <a:t>‹#›</a:t>
            </a:fld>
            <a:endParaRPr lang="en-US" altLang="en-US"/>
          </a:p>
        </p:txBody>
      </p:sp>
    </p:spTree>
    <p:extLst>
      <p:ext uri="{BB962C8B-B14F-4D97-AF65-F5344CB8AC3E}">
        <p14:creationId xmlns:p14="http://schemas.microsoft.com/office/powerpoint/2010/main" val="376950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80C4FE-B62A-4104-9A1D-3634F62476CB}"/>
              </a:ext>
            </a:extLst>
          </p:cNvPr>
          <p:cNvSpPr>
            <a:spLocks noGrp="1"/>
          </p:cNvSpPr>
          <p:nvPr>
            <p:ph type="dt" sz="half" idx="10"/>
          </p:nvPr>
        </p:nvSpPr>
        <p:spPr/>
        <p:txBody>
          <a:bodyPr/>
          <a:lstStyle>
            <a:lvl1pPr>
              <a:defRPr/>
            </a:lvl1pPr>
          </a:lstStyle>
          <a:p>
            <a:pPr>
              <a:defRPr/>
            </a:pPr>
            <a:fld id="{C0D6D7BA-A46F-4EB3-9778-3764FB3F31A2}" type="datetimeFigureOut">
              <a:rPr lang="en-US"/>
              <a:pPr>
                <a:defRPr/>
              </a:pPr>
              <a:t>2/11/2021</a:t>
            </a:fld>
            <a:endParaRPr lang="en-US"/>
          </a:p>
        </p:txBody>
      </p:sp>
      <p:sp>
        <p:nvSpPr>
          <p:cNvPr id="5" name="Footer Placeholder 4">
            <a:extLst>
              <a:ext uri="{FF2B5EF4-FFF2-40B4-BE49-F238E27FC236}">
                <a16:creationId xmlns:a16="http://schemas.microsoft.com/office/drawing/2014/main" id="{C1347876-C652-4D53-9E73-3AF9F24622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4A0D30-FC9C-42CD-A31C-06BDCDF1112F}"/>
              </a:ext>
            </a:extLst>
          </p:cNvPr>
          <p:cNvSpPr>
            <a:spLocks noGrp="1"/>
          </p:cNvSpPr>
          <p:nvPr>
            <p:ph type="sldNum" sz="quarter" idx="12"/>
          </p:nvPr>
        </p:nvSpPr>
        <p:spPr/>
        <p:txBody>
          <a:bodyPr/>
          <a:lstStyle>
            <a:lvl1pPr>
              <a:defRPr/>
            </a:lvl1pPr>
          </a:lstStyle>
          <a:p>
            <a:fld id="{A2DA9CC1-E802-4EE4-91F4-92D38BB39866}" type="slidenum">
              <a:rPr lang="en-US" altLang="en-US"/>
              <a:pPr/>
              <a:t>‹#›</a:t>
            </a:fld>
            <a:endParaRPr lang="en-US" altLang="en-US"/>
          </a:p>
        </p:txBody>
      </p:sp>
    </p:spTree>
    <p:extLst>
      <p:ext uri="{BB962C8B-B14F-4D97-AF65-F5344CB8AC3E}">
        <p14:creationId xmlns:p14="http://schemas.microsoft.com/office/powerpoint/2010/main" val="334741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2437A20E-6DC1-471B-A1CF-60DFDA902883}"/>
              </a:ext>
            </a:extLst>
          </p:cNvPr>
          <p:cNvSpPr>
            <a:spLocks noGrp="1"/>
          </p:cNvSpPr>
          <p:nvPr>
            <p:ph type="dt" sz="half" idx="15"/>
          </p:nvPr>
        </p:nvSpPr>
        <p:spPr/>
        <p:txBody>
          <a:bodyPr/>
          <a:lstStyle>
            <a:lvl1pPr>
              <a:defRPr/>
            </a:lvl1pPr>
          </a:lstStyle>
          <a:p>
            <a:pPr>
              <a:defRPr/>
            </a:pPr>
            <a:fld id="{BD9F4074-3B4C-405F-BC07-9F1048519E13}" type="datetimeFigureOut">
              <a:rPr lang="en-US"/>
              <a:pPr>
                <a:defRPr/>
              </a:pPr>
              <a:t>2/11/2021</a:t>
            </a:fld>
            <a:endParaRPr lang="en-US"/>
          </a:p>
        </p:txBody>
      </p:sp>
      <p:sp>
        <p:nvSpPr>
          <p:cNvPr id="6" name="Footer Placeholder 4">
            <a:extLst>
              <a:ext uri="{FF2B5EF4-FFF2-40B4-BE49-F238E27FC236}">
                <a16:creationId xmlns:a16="http://schemas.microsoft.com/office/drawing/2014/main" id="{26034A86-B406-4A95-B539-234FD3C3F1D7}"/>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92B1D0-7B9E-4B3D-8D24-1034F62F2828}"/>
              </a:ext>
            </a:extLst>
          </p:cNvPr>
          <p:cNvSpPr>
            <a:spLocks noGrp="1"/>
          </p:cNvSpPr>
          <p:nvPr>
            <p:ph type="sldNum" sz="quarter" idx="17"/>
          </p:nvPr>
        </p:nvSpPr>
        <p:spPr/>
        <p:txBody>
          <a:bodyPr/>
          <a:lstStyle>
            <a:lvl1pPr>
              <a:defRPr/>
            </a:lvl1pPr>
          </a:lstStyle>
          <a:p>
            <a:fld id="{CC9512EB-D7ED-4CC3-A649-463BCD2C0659}" type="slidenum">
              <a:rPr lang="en-US" altLang="en-US"/>
              <a:pPr/>
              <a:t>‹#›</a:t>
            </a:fld>
            <a:endParaRPr lang="en-US" altLang="en-US"/>
          </a:p>
        </p:txBody>
      </p:sp>
    </p:spTree>
    <p:extLst>
      <p:ext uri="{BB962C8B-B14F-4D97-AF65-F5344CB8AC3E}">
        <p14:creationId xmlns:p14="http://schemas.microsoft.com/office/powerpoint/2010/main" val="18145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a:extLst>
              <a:ext uri="{FF2B5EF4-FFF2-40B4-BE49-F238E27FC236}">
                <a16:creationId xmlns:a16="http://schemas.microsoft.com/office/drawing/2014/main" id="{7226D241-3E4A-470F-AA67-4D72579D82C3}"/>
              </a:ext>
            </a:extLst>
          </p:cNvPr>
          <p:cNvSpPr>
            <a:spLocks noGrp="1"/>
          </p:cNvSpPr>
          <p:nvPr>
            <p:ph type="dt" sz="half" idx="15"/>
          </p:nvPr>
        </p:nvSpPr>
        <p:spPr/>
        <p:txBody>
          <a:bodyPr/>
          <a:lstStyle>
            <a:lvl1pPr>
              <a:defRPr/>
            </a:lvl1pPr>
          </a:lstStyle>
          <a:p>
            <a:pPr>
              <a:defRPr/>
            </a:pPr>
            <a:fld id="{74DBCA26-5FC4-460F-B170-F8823B6D350F}" type="datetimeFigureOut">
              <a:rPr lang="en-US"/>
              <a:pPr>
                <a:defRPr/>
              </a:pPr>
              <a:t>2/11/2021</a:t>
            </a:fld>
            <a:endParaRPr lang="en-US"/>
          </a:p>
        </p:txBody>
      </p:sp>
      <p:sp>
        <p:nvSpPr>
          <p:cNvPr id="8" name="Footer Placeholder 4">
            <a:extLst>
              <a:ext uri="{FF2B5EF4-FFF2-40B4-BE49-F238E27FC236}">
                <a16:creationId xmlns:a16="http://schemas.microsoft.com/office/drawing/2014/main" id="{9C804C60-297B-4D0D-BCF8-181F932CA1F4}"/>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962DB33-BFA4-4546-8310-E425C4D93708}"/>
              </a:ext>
            </a:extLst>
          </p:cNvPr>
          <p:cNvSpPr>
            <a:spLocks noGrp="1"/>
          </p:cNvSpPr>
          <p:nvPr>
            <p:ph type="sldNum" sz="quarter" idx="17"/>
          </p:nvPr>
        </p:nvSpPr>
        <p:spPr/>
        <p:txBody>
          <a:bodyPr/>
          <a:lstStyle>
            <a:lvl1pPr>
              <a:defRPr/>
            </a:lvl1pPr>
          </a:lstStyle>
          <a:p>
            <a:fld id="{DDC99090-2F83-4E18-8B43-BC1CB3DC2511}" type="slidenum">
              <a:rPr lang="en-US" altLang="en-US"/>
              <a:pPr/>
              <a:t>‹#›</a:t>
            </a:fld>
            <a:endParaRPr lang="en-US" altLang="en-US"/>
          </a:p>
        </p:txBody>
      </p:sp>
    </p:spTree>
    <p:extLst>
      <p:ext uri="{BB962C8B-B14F-4D97-AF65-F5344CB8AC3E}">
        <p14:creationId xmlns:p14="http://schemas.microsoft.com/office/powerpoint/2010/main" val="15827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DF1E693-C7C6-4974-8521-E633ACE6C541}"/>
              </a:ext>
            </a:extLst>
          </p:cNvPr>
          <p:cNvSpPr>
            <a:spLocks noGrp="1"/>
          </p:cNvSpPr>
          <p:nvPr>
            <p:ph type="dt" sz="half" idx="10"/>
          </p:nvPr>
        </p:nvSpPr>
        <p:spPr/>
        <p:txBody>
          <a:bodyPr/>
          <a:lstStyle>
            <a:lvl1pPr>
              <a:defRPr/>
            </a:lvl1pPr>
          </a:lstStyle>
          <a:p>
            <a:pPr>
              <a:defRPr/>
            </a:pPr>
            <a:fld id="{4B433976-3F49-4E6B-89DD-2F9648E791DB}" type="datetimeFigureOut">
              <a:rPr lang="en-US"/>
              <a:pPr>
                <a:defRPr/>
              </a:pPr>
              <a:t>2/11/2021</a:t>
            </a:fld>
            <a:endParaRPr lang="en-US"/>
          </a:p>
        </p:txBody>
      </p:sp>
      <p:sp>
        <p:nvSpPr>
          <p:cNvPr id="4" name="Footer Placeholder 4">
            <a:extLst>
              <a:ext uri="{FF2B5EF4-FFF2-40B4-BE49-F238E27FC236}">
                <a16:creationId xmlns:a16="http://schemas.microsoft.com/office/drawing/2014/main" id="{72DCDFD4-3C7C-499F-B8FC-564C1FA05A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3B9A69-9543-4E19-9C0F-303A071E8A84}"/>
              </a:ext>
            </a:extLst>
          </p:cNvPr>
          <p:cNvSpPr>
            <a:spLocks noGrp="1"/>
          </p:cNvSpPr>
          <p:nvPr>
            <p:ph type="sldNum" sz="quarter" idx="12"/>
          </p:nvPr>
        </p:nvSpPr>
        <p:spPr/>
        <p:txBody>
          <a:bodyPr/>
          <a:lstStyle>
            <a:lvl1pPr>
              <a:defRPr/>
            </a:lvl1pPr>
          </a:lstStyle>
          <a:p>
            <a:fld id="{B5BA2CEE-1FCB-47C7-AC96-2E3252F52C9E}" type="slidenum">
              <a:rPr lang="en-US" altLang="en-US"/>
              <a:pPr/>
              <a:t>‹#›</a:t>
            </a:fld>
            <a:endParaRPr lang="en-US" altLang="en-US"/>
          </a:p>
        </p:txBody>
      </p:sp>
    </p:spTree>
    <p:extLst>
      <p:ext uri="{BB962C8B-B14F-4D97-AF65-F5344CB8AC3E}">
        <p14:creationId xmlns:p14="http://schemas.microsoft.com/office/powerpoint/2010/main" val="78236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E95B7C-4C7B-4CB0-A027-8ED07233D054}"/>
              </a:ext>
            </a:extLst>
          </p:cNvPr>
          <p:cNvSpPr>
            <a:spLocks noGrp="1"/>
          </p:cNvSpPr>
          <p:nvPr>
            <p:ph type="dt" sz="half" idx="10"/>
          </p:nvPr>
        </p:nvSpPr>
        <p:spPr/>
        <p:txBody>
          <a:bodyPr/>
          <a:lstStyle>
            <a:lvl1pPr>
              <a:defRPr/>
            </a:lvl1pPr>
          </a:lstStyle>
          <a:p>
            <a:pPr>
              <a:defRPr/>
            </a:pPr>
            <a:fld id="{17EDFA1C-BE14-4533-9B03-B5059B1B5758}" type="datetimeFigureOut">
              <a:rPr lang="en-US"/>
              <a:pPr>
                <a:defRPr/>
              </a:pPr>
              <a:t>2/11/2021</a:t>
            </a:fld>
            <a:endParaRPr lang="en-US"/>
          </a:p>
        </p:txBody>
      </p:sp>
      <p:sp>
        <p:nvSpPr>
          <p:cNvPr id="3" name="Footer Placeholder 4">
            <a:extLst>
              <a:ext uri="{FF2B5EF4-FFF2-40B4-BE49-F238E27FC236}">
                <a16:creationId xmlns:a16="http://schemas.microsoft.com/office/drawing/2014/main" id="{49DA8D85-ED53-4AD8-949D-9EEAE8AD42A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3B898C3-61C6-4371-A215-1D5B71A9FF85}"/>
              </a:ext>
            </a:extLst>
          </p:cNvPr>
          <p:cNvSpPr>
            <a:spLocks noGrp="1"/>
          </p:cNvSpPr>
          <p:nvPr>
            <p:ph type="sldNum" sz="quarter" idx="12"/>
          </p:nvPr>
        </p:nvSpPr>
        <p:spPr/>
        <p:txBody>
          <a:bodyPr/>
          <a:lstStyle>
            <a:lvl1pPr>
              <a:defRPr/>
            </a:lvl1pPr>
          </a:lstStyle>
          <a:p>
            <a:fld id="{9B9D517B-C24B-4B46-A493-8933D8A40B53}" type="slidenum">
              <a:rPr lang="en-US" altLang="en-US"/>
              <a:pPr/>
              <a:t>‹#›</a:t>
            </a:fld>
            <a:endParaRPr lang="en-US" altLang="en-US"/>
          </a:p>
        </p:txBody>
      </p:sp>
    </p:spTree>
    <p:extLst>
      <p:ext uri="{BB962C8B-B14F-4D97-AF65-F5344CB8AC3E}">
        <p14:creationId xmlns:p14="http://schemas.microsoft.com/office/powerpoint/2010/main" val="87469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CBCD9F-16A1-4182-9C48-354ACCD5B8A8}"/>
              </a:ext>
            </a:extLst>
          </p:cNvPr>
          <p:cNvSpPr>
            <a:spLocks noGrp="1"/>
          </p:cNvSpPr>
          <p:nvPr>
            <p:ph type="dt" sz="half" idx="14"/>
          </p:nvPr>
        </p:nvSpPr>
        <p:spPr/>
        <p:txBody>
          <a:bodyPr/>
          <a:lstStyle>
            <a:lvl1pPr>
              <a:defRPr/>
            </a:lvl1pPr>
          </a:lstStyle>
          <a:p>
            <a:pPr>
              <a:defRPr/>
            </a:pPr>
            <a:fld id="{57381D0D-7028-4A49-832C-ACBFD697A0BB}" type="datetimeFigureOut">
              <a:rPr lang="en-US"/>
              <a:pPr>
                <a:defRPr/>
              </a:pPr>
              <a:t>2/11/2021</a:t>
            </a:fld>
            <a:endParaRPr lang="en-US"/>
          </a:p>
        </p:txBody>
      </p:sp>
      <p:sp>
        <p:nvSpPr>
          <p:cNvPr id="6" name="Footer Placeholder 4">
            <a:extLst>
              <a:ext uri="{FF2B5EF4-FFF2-40B4-BE49-F238E27FC236}">
                <a16:creationId xmlns:a16="http://schemas.microsoft.com/office/drawing/2014/main" id="{9BDA62E1-DFE8-47F8-A1B1-3DE191593885}"/>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A2ED47-E26D-413D-8CD7-4659AC2E93E3}"/>
              </a:ext>
            </a:extLst>
          </p:cNvPr>
          <p:cNvSpPr>
            <a:spLocks noGrp="1"/>
          </p:cNvSpPr>
          <p:nvPr>
            <p:ph type="sldNum" sz="quarter" idx="16"/>
          </p:nvPr>
        </p:nvSpPr>
        <p:spPr/>
        <p:txBody>
          <a:bodyPr/>
          <a:lstStyle>
            <a:lvl1pPr>
              <a:defRPr/>
            </a:lvl1pPr>
          </a:lstStyle>
          <a:p>
            <a:fld id="{642D7747-BE56-427F-B20E-54422140CC1E}" type="slidenum">
              <a:rPr lang="en-US" altLang="en-US"/>
              <a:pPr/>
              <a:t>‹#›</a:t>
            </a:fld>
            <a:endParaRPr lang="en-US" altLang="en-US"/>
          </a:p>
        </p:txBody>
      </p:sp>
    </p:spTree>
    <p:extLst>
      <p:ext uri="{BB962C8B-B14F-4D97-AF65-F5344CB8AC3E}">
        <p14:creationId xmlns:p14="http://schemas.microsoft.com/office/powerpoint/2010/main" val="17958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6CE2FC48-3113-4B81-9EAB-76E206FDD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2800" y="1447800"/>
            <a:ext cx="39624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800" y="2547891"/>
            <a:ext cx="39624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B00118B-C583-4796-9593-1310D4AC16A1}"/>
              </a:ext>
            </a:extLst>
          </p:cNvPr>
          <p:cNvSpPr>
            <a:spLocks noGrp="1"/>
          </p:cNvSpPr>
          <p:nvPr>
            <p:ph type="dt" sz="half" idx="10"/>
          </p:nvPr>
        </p:nvSpPr>
        <p:spPr/>
        <p:txBody>
          <a:bodyPr/>
          <a:lstStyle>
            <a:lvl1pPr>
              <a:defRPr/>
            </a:lvl1pPr>
          </a:lstStyle>
          <a:p>
            <a:pPr>
              <a:defRPr/>
            </a:pPr>
            <a:fld id="{B3F0A4F3-3616-47EA-8045-B6081876F0D4}" type="datetimeFigureOut">
              <a:rPr lang="en-US"/>
              <a:pPr>
                <a:defRPr/>
              </a:pPr>
              <a:t>2/11/2021</a:t>
            </a:fld>
            <a:endParaRPr lang="en-US"/>
          </a:p>
        </p:txBody>
      </p:sp>
      <p:sp>
        <p:nvSpPr>
          <p:cNvPr id="7" name="Footer Placeholder 5">
            <a:extLst>
              <a:ext uri="{FF2B5EF4-FFF2-40B4-BE49-F238E27FC236}">
                <a16:creationId xmlns:a16="http://schemas.microsoft.com/office/drawing/2014/main" id="{9F9EB27D-429F-45C1-8F38-376685F992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309B19F-7A33-49C3-BD15-C738C2133876}"/>
              </a:ext>
            </a:extLst>
          </p:cNvPr>
          <p:cNvSpPr>
            <a:spLocks noGrp="1"/>
          </p:cNvSpPr>
          <p:nvPr>
            <p:ph type="sldNum" sz="quarter" idx="12"/>
          </p:nvPr>
        </p:nvSpPr>
        <p:spPr/>
        <p:txBody>
          <a:bodyPr/>
          <a:lstStyle>
            <a:lvl1pPr>
              <a:defRPr/>
            </a:lvl1pPr>
          </a:lstStyle>
          <a:p>
            <a:fld id="{4FA70279-021F-4AF2-8CF5-56ED07C5EF08}" type="slidenum">
              <a:rPr lang="en-US" altLang="en-US"/>
              <a:pPr/>
              <a:t>‹#›</a:t>
            </a:fld>
            <a:endParaRPr lang="en-US" altLang="en-US"/>
          </a:p>
        </p:txBody>
      </p:sp>
    </p:spTree>
    <p:extLst>
      <p:ext uri="{BB962C8B-B14F-4D97-AF65-F5344CB8AC3E}">
        <p14:creationId xmlns:p14="http://schemas.microsoft.com/office/powerpoint/2010/main" val="347003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a:extLst>
              <a:ext uri="{FF2B5EF4-FFF2-40B4-BE49-F238E27FC236}">
                <a16:creationId xmlns:a16="http://schemas.microsoft.com/office/drawing/2014/main" id="{F9497F6C-778C-4E00-B636-EAC687AF996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1058BB3B-4A22-4247-82F8-FF06F65939F9}"/>
              </a:ext>
            </a:extLst>
          </p:cNvPr>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3E8A76-C72F-42EB-B8E6-E6B1B9DE318A}"/>
              </a:ext>
            </a:extLst>
          </p:cNvPr>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14255F-9025-41DA-AA31-18C440865C94}"/>
              </a:ext>
            </a:extLst>
          </p:cNvPr>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smtClean="0">
                <a:solidFill>
                  <a:schemeClr val="tx1"/>
                </a:solidFill>
                <a:latin typeface="+mn-lt"/>
                <a:cs typeface="+mn-cs"/>
              </a:defRPr>
            </a:lvl1pPr>
          </a:lstStyle>
          <a:p>
            <a:pPr>
              <a:defRPr/>
            </a:pPr>
            <a:fld id="{A2B9FCEB-CF5E-47BC-AFBE-A89DF3C22070}" type="datetimeFigureOut">
              <a:rPr lang="en-US"/>
              <a:pPr>
                <a:defRPr/>
              </a:pPr>
              <a:t>2/11/2021</a:t>
            </a:fld>
            <a:endParaRPr lang="en-US"/>
          </a:p>
        </p:txBody>
      </p:sp>
      <p:sp>
        <p:nvSpPr>
          <p:cNvPr id="5" name="Footer Placeholder 4">
            <a:extLst>
              <a:ext uri="{FF2B5EF4-FFF2-40B4-BE49-F238E27FC236}">
                <a16:creationId xmlns:a16="http://schemas.microsoft.com/office/drawing/2014/main" id="{56CC135D-68B9-4068-A20F-8C8BDDB1E1C7}"/>
              </a:ext>
            </a:extLst>
          </p:cNvPr>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865F4A3-D22E-4570-B4DB-59455DEFD54A}"/>
              </a:ext>
            </a:extLst>
          </p:cNvPr>
          <p:cNvSpPr>
            <a:spLocks noGrp="1"/>
          </p:cNvSpPr>
          <p:nvPr>
            <p:ph type="sldNum" sz="quarter" idx="4"/>
          </p:nvPr>
        </p:nvSpPr>
        <p:spPr>
          <a:xfrm>
            <a:off x="10058400" y="6356351"/>
            <a:ext cx="13208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E57C14D5-E104-4B4E-860C-661467345BD8}"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85" r:id="rId1"/>
    <p:sldLayoutId id="2147483677" r:id="rId2"/>
    <p:sldLayoutId id="2147483686" r:id="rId3"/>
    <p:sldLayoutId id="2147483678" r:id="rId4"/>
    <p:sldLayoutId id="2147483679" r:id="rId5"/>
    <p:sldLayoutId id="2147483680" r:id="rId6"/>
    <p:sldLayoutId id="2147483681" r:id="rId7"/>
    <p:sldLayoutId id="2147483682" r:id="rId8"/>
    <p:sldLayoutId id="2147483687" r:id="rId9"/>
    <p:sldLayoutId id="2147483683" r:id="rId10"/>
    <p:sldLayoutId id="2147483684" r:id="rId11"/>
    <p:sldLayoutId id="2147483688" r:id="rId12"/>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anose="020B0606020202030204" pitchFamily="34" charset="0"/>
        </a:defRPr>
      </a:lvl2pPr>
      <a:lvl3pPr algn="l" rtl="0" fontAlgn="base">
        <a:spcBef>
          <a:spcPct val="0"/>
        </a:spcBef>
        <a:spcAft>
          <a:spcPct val="0"/>
        </a:spcAft>
        <a:defRPr sz="3000">
          <a:solidFill>
            <a:schemeClr val="tx1"/>
          </a:solidFill>
          <a:latin typeface="Arial Narrow" panose="020B0606020202030204" pitchFamily="34" charset="0"/>
        </a:defRPr>
      </a:lvl3pPr>
      <a:lvl4pPr algn="l" rtl="0" fontAlgn="base">
        <a:spcBef>
          <a:spcPct val="0"/>
        </a:spcBef>
        <a:spcAft>
          <a:spcPct val="0"/>
        </a:spcAft>
        <a:defRPr sz="3000">
          <a:solidFill>
            <a:schemeClr val="tx1"/>
          </a:solidFill>
          <a:latin typeface="Arial Narrow" panose="020B0606020202030204" pitchFamily="34" charset="0"/>
        </a:defRPr>
      </a:lvl4pPr>
      <a:lvl5pPr algn="l" rtl="0" fontAlgn="base">
        <a:spcBef>
          <a:spcPct val="0"/>
        </a:spcBef>
        <a:spcAft>
          <a:spcPct val="0"/>
        </a:spcAft>
        <a:defRPr sz="3000">
          <a:solidFill>
            <a:schemeClr val="tx1"/>
          </a:solidFill>
          <a:latin typeface="Arial Narrow" panose="020B0606020202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mn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1DB527B-1738-4389-A46D-F7D62F74DF9F}"/>
              </a:ext>
            </a:extLst>
          </p:cNvPr>
          <p:cNvSpPr>
            <a:spLocks noGrp="1"/>
          </p:cNvSpPr>
          <p:nvPr>
            <p:ph type="subTitle" idx="1"/>
          </p:nvPr>
        </p:nvSpPr>
        <p:spPr>
          <a:xfrm>
            <a:off x="2743200" y="3886200"/>
            <a:ext cx="6400800" cy="2209800"/>
          </a:xfrm>
        </p:spPr>
        <p:txBody>
          <a:bodyPr>
            <a:noAutofit/>
          </a:bodyPr>
          <a:lstStyle/>
          <a:p>
            <a:pPr fontAlgn="auto">
              <a:defRPr/>
            </a:pPr>
            <a:r>
              <a:rPr lang="en-US" sz="2400" dirty="0"/>
              <a:t>Jim Sutherland</a:t>
            </a:r>
          </a:p>
          <a:p>
            <a:pPr fontAlgn="auto">
              <a:defRPr/>
            </a:pPr>
            <a:r>
              <a:rPr lang="en-US" sz="2400" dirty="0"/>
              <a:t>Reconciliation Ministries Network, Inc.</a:t>
            </a:r>
          </a:p>
          <a:p>
            <a:pPr fontAlgn="auto">
              <a:defRPr/>
            </a:pPr>
            <a:r>
              <a:rPr lang="en-US" sz="2400" dirty="0">
                <a:hlinkClick r:id="rId3"/>
              </a:rPr>
              <a:t>www.RMNI.org</a:t>
            </a:r>
            <a:endParaRPr lang="en-US" sz="2400" dirty="0"/>
          </a:p>
          <a:p>
            <a:pPr fontAlgn="auto">
              <a:defRPr/>
            </a:pPr>
            <a:r>
              <a:rPr lang="en-US" sz="2400" dirty="0"/>
              <a:t>423-822-1091</a:t>
            </a:r>
          </a:p>
        </p:txBody>
      </p:sp>
      <p:sp>
        <p:nvSpPr>
          <p:cNvPr id="2" name="Title 1">
            <a:extLst>
              <a:ext uri="{FF2B5EF4-FFF2-40B4-BE49-F238E27FC236}">
                <a16:creationId xmlns:a16="http://schemas.microsoft.com/office/drawing/2014/main" id="{3A38074C-A52C-4838-9B2B-412C35DCB9D5}"/>
              </a:ext>
            </a:extLst>
          </p:cNvPr>
          <p:cNvSpPr>
            <a:spLocks noGrp="1"/>
          </p:cNvSpPr>
          <p:nvPr>
            <p:ph type="ctrTitle"/>
          </p:nvPr>
        </p:nvSpPr>
        <p:spPr>
          <a:xfrm>
            <a:off x="2209800" y="2008189"/>
            <a:ext cx="7772400" cy="1470025"/>
          </a:xfrm>
        </p:spPr>
        <p:txBody>
          <a:bodyPr/>
          <a:lstStyle/>
          <a:p>
            <a:pPr fontAlgn="auto">
              <a:spcAft>
                <a:spcPts val="0"/>
              </a:spcAft>
              <a:defRPr/>
            </a:pPr>
            <a:r>
              <a:rPr lang="en-US" dirty="0"/>
              <a:t>Inner-city team manual</a:t>
            </a:r>
            <a:br>
              <a:rPr lang="en-US" dirty="0"/>
            </a:br>
            <a:r>
              <a:rPr lang="en-US" dirty="0"/>
              <a:t>(the </a:t>
            </a:r>
            <a:r>
              <a:rPr lang="en-US" dirty="0" err="1"/>
              <a:t>westside</a:t>
            </a:r>
            <a:r>
              <a:rPr lang="en-US" dirty="0"/>
              <a:t>, </a:t>
            </a:r>
            <a:r>
              <a:rPr lang="en-US" dirty="0" err="1"/>
              <a:t>chattanooga</a:t>
            </a:r>
            <a:r>
              <a:rPr lang="en-US" dirty="0"/>
              <a:t>, Tenn.)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43B5-847D-471B-AC02-DBC545605BBF}"/>
              </a:ext>
            </a:extLst>
          </p:cNvPr>
          <p:cNvSpPr>
            <a:spLocks noGrp="1"/>
          </p:cNvSpPr>
          <p:nvPr>
            <p:ph type="title"/>
          </p:nvPr>
        </p:nvSpPr>
        <p:spPr/>
        <p:txBody>
          <a:bodyPr/>
          <a:lstStyle/>
          <a:p>
            <a:pPr fontAlgn="auto">
              <a:spcAft>
                <a:spcPts val="0"/>
              </a:spcAft>
              <a:defRPr/>
            </a:pPr>
            <a:r>
              <a:rPr lang="en-US" dirty="0"/>
              <a:t>The Criteria of Danger</a:t>
            </a:r>
          </a:p>
        </p:txBody>
      </p:sp>
      <p:sp>
        <p:nvSpPr>
          <p:cNvPr id="3" name="Content Placeholder 2">
            <a:extLst>
              <a:ext uri="{FF2B5EF4-FFF2-40B4-BE49-F238E27FC236}">
                <a16:creationId xmlns:a16="http://schemas.microsoft.com/office/drawing/2014/main" id="{F52A643B-4CCA-40F2-A7B3-34790004C017}"/>
              </a:ext>
            </a:extLst>
          </p:cNvPr>
          <p:cNvSpPr>
            <a:spLocks noGrp="1"/>
          </p:cNvSpPr>
          <p:nvPr>
            <p:ph sz="quarter" idx="13"/>
          </p:nvPr>
        </p:nvSpPr>
        <p:spPr/>
        <p:txBody>
          <a:bodyPr>
            <a:noAutofit/>
          </a:bodyPr>
          <a:lstStyle/>
          <a:p>
            <a:pPr marL="457200" lvl="1" indent="0" fontAlgn="auto">
              <a:buNone/>
              <a:defRPr/>
            </a:pPr>
            <a:r>
              <a:rPr lang="en-US" sz="2800" dirty="0"/>
              <a:t>“We don’t think like this. We say things such as, ‘The safest place to be is in the center of God’s will.’ We think, </a:t>
            </a:r>
            <a:r>
              <a:rPr lang="en-US" sz="2800" i="1" dirty="0"/>
              <a:t>If it’s danger, God must not be in it. If it’s risky, if it’s unsafe, if it’s costly, it must not be God’s will.</a:t>
            </a:r>
            <a:r>
              <a:rPr lang="en-US" sz="2800" dirty="0"/>
              <a:t> But what if these factors are actually the criteria by which we determine something </a:t>
            </a:r>
            <a:r>
              <a:rPr lang="en-US" sz="2800" i="1" dirty="0"/>
              <a:t>is</a:t>
            </a:r>
            <a:r>
              <a:rPr lang="en-US" sz="2800" dirty="0"/>
              <a:t> God’s will? What if we began to look at the design of God as the most dangerous option before us? What if the center of God’s will is in reality the most unsafe place for us to be?” </a:t>
            </a:r>
            <a:r>
              <a:rPr lang="en-US" sz="2000" dirty="0"/>
              <a:t>David Platt, </a:t>
            </a:r>
            <a:r>
              <a:rPr lang="en-US" sz="2000" i="1" dirty="0"/>
              <a:t>Radical, </a:t>
            </a:r>
            <a:r>
              <a:rPr lang="en-US" sz="2000" dirty="0"/>
              <a:t>pp. 164-5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70AC-77FF-4C34-A661-E82C3627233D}"/>
              </a:ext>
            </a:extLst>
          </p:cNvPr>
          <p:cNvSpPr>
            <a:spLocks noGrp="1"/>
          </p:cNvSpPr>
          <p:nvPr>
            <p:ph type="title"/>
          </p:nvPr>
        </p:nvSpPr>
        <p:spPr/>
        <p:txBody>
          <a:bodyPr/>
          <a:lstStyle/>
          <a:p>
            <a:pPr fontAlgn="auto">
              <a:spcAft>
                <a:spcPts val="0"/>
              </a:spcAft>
              <a:defRPr/>
            </a:pPr>
            <a:r>
              <a:rPr lang="en-US" dirty="0"/>
              <a:t>Decent or Dangerous?</a:t>
            </a:r>
          </a:p>
        </p:txBody>
      </p:sp>
      <p:sp>
        <p:nvSpPr>
          <p:cNvPr id="3" name="Content Placeholder 2">
            <a:extLst>
              <a:ext uri="{FF2B5EF4-FFF2-40B4-BE49-F238E27FC236}">
                <a16:creationId xmlns:a16="http://schemas.microsoft.com/office/drawing/2014/main" id="{85DA64DA-4328-455E-92FE-601AA6EF3B9C}"/>
              </a:ext>
            </a:extLst>
          </p:cNvPr>
          <p:cNvSpPr>
            <a:spLocks noGrp="1"/>
          </p:cNvSpPr>
          <p:nvPr>
            <p:ph sz="quarter" idx="13"/>
          </p:nvPr>
        </p:nvSpPr>
        <p:spPr/>
        <p:txBody>
          <a:bodyPr>
            <a:noAutofit/>
          </a:bodyPr>
          <a:lstStyle/>
          <a:p>
            <a:pPr fontAlgn="auto">
              <a:defRPr/>
            </a:pPr>
            <a:r>
              <a:rPr lang="en-US" sz="2800" dirty="0"/>
              <a:t>“When we gather at the [church] building, we learn to be good. Being good is defined by what we avoid in the world. [e.g. idols] We are holy because of what we don’t participate in (and at this point we may be the only organization in the world defining success by what we don’t do). We live decent lives in decent homes with decent jobs and decent families as decent citizens. We are decent church members with little more impact on the world than we had before we were saved.” </a:t>
            </a:r>
            <a:r>
              <a:rPr lang="en-US" sz="2000" dirty="0"/>
              <a:t>David Platt, </a:t>
            </a:r>
            <a:r>
              <a:rPr lang="en-US" sz="2000" i="1" dirty="0"/>
              <a:t>Radical</a:t>
            </a:r>
            <a:r>
              <a:rPr lang="en-US" sz="2000" dirty="0"/>
              <a:t>, ISBN: 9781601422217, p. 105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7110-030B-4244-B0F6-684D4B6900B7}"/>
              </a:ext>
            </a:extLst>
          </p:cNvPr>
          <p:cNvSpPr>
            <a:spLocks noGrp="1"/>
          </p:cNvSpPr>
          <p:nvPr>
            <p:ph type="title"/>
          </p:nvPr>
        </p:nvSpPr>
        <p:spPr/>
        <p:txBody>
          <a:bodyPr/>
          <a:lstStyle/>
          <a:p>
            <a:pPr fontAlgn="auto">
              <a:spcAft>
                <a:spcPts val="0"/>
              </a:spcAft>
              <a:defRPr/>
            </a:pPr>
            <a:r>
              <a:rPr lang="en-US" dirty="0"/>
              <a:t>Light of the World</a:t>
            </a:r>
          </a:p>
        </p:txBody>
      </p:sp>
      <p:sp>
        <p:nvSpPr>
          <p:cNvPr id="3" name="Content Placeholder 2">
            <a:extLst>
              <a:ext uri="{FF2B5EF4-FFF2-40B4-BE49-F238E27FC236}">
                <a16:creationId xmlns:a16="http://schemas.microsoft.com/office/drawing/2014/main" id="{3BF90CC5-B858-4ECA-B071-E598B6AA4636}"/>
              </a:ext>
            </a:extLst>
          </p:cNvPr>
          <p:cNvSpPr>
            <a:spLocks noGrp="1"/>
          </p:cNvSpPr>
          <p:nvPr>
            <p:ph sz="quarter" idx="13"/>
          </p:nvPr>
        </p:nvSpPr>
        <p:spPr/>
        <p:txBody>
          <a:bodyPr/>
          <a:lstStyle/>
          <a:p>
            <a:pPr fontAlgn="auto">
              <a:defRPr/>
            </a:pPr>
            <a:r>
              <a:rPr lang="en-US" sz="2800" baseline="30000" dirty="0"/>
              <a:t>14</a:t>
            </a:r>
            <a:r>
              <a:rPr lang="en-US" sz="2800" dirty="0"/>
              <a:t> "You are the light of the world. A city on a hill cannot be hidden. </a:t>
            </a:r>
            <a:r>
              <a:rPr lang="en-US" sz="2800" baseline="30000" dirty="0"/>
              <a:t>15</a:t>
            </a:r>
            <a:r>
              <a:rPr lang="en-US" sz="2800" dirty="0"/>
              <a:t> Neither do people light a lamp and put it under a bowl. Instead they put it on its stand, and it gives light to everyone in the house. </a:t>
            </a:r>
            <a:r>
              <a:rPr lang="en-US" sz="2800" baseline="30000" dirty="0"/>
              <a:t>16</a:t>
            </a:r>
            <a:r>
              <a:rPr lang="en-US" sz="2800" dirty="0"/>
              <a:t> In the same way, let your light shine before men, that they may see your good deeds and praise your Father in heaven.  (Mat 5:14-16 NIV)</a:t>
            </a:r>
          </a:p>
          <a:p>
            <a:pPr fontAlgn="auto">
              <a:defRPr/>
            </a:pPr>
            <a:r>
              <a:rPr lang="en-US" sz="2800" dirty="0"/>
              <a:t>Light is brightest in the deepest darkness.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AD3F-91F3-4FDB-B671-5D08CAF26A2D}"/>
              </a:ext>
            </a:extLst>
          </p:cNvPr>
          <p:cNvSpPr>
            <a:spLocks noGrp="1"/>
          </p:cNvSpPr>
          <p:nvPr>
            <p:ph type="title"/>
          </p:nvPr>
        </p:nvSpPr>
        <p:spPr/>
        <p:txBody>
          <a:bodyPr/>
          <a:lstStyle/>
          <a:p>
            <a:pPr fontAlgn="auto">
              <a:spcAft>
                <a:spcPts val="0"/>
              </a:spcAft>
              <a:defRPr/>
            </a:pPr>
            <a:r>
              <a:rPr lang="en-US" dirty="0"/>
              <a:t>Salt of the Earth</a:t>
            </a:r>
          </a:p>
        </p:txBody>
      </p:sp>
      <p:sp>
        <p:nvSpPr>
          <p:cNvPr id="3" name="Content Placeholder 2">
            <a:extLst>
              <a:ext uri="{FF2B5EF4-FFF2-40B4-BE49-F238E27FC236}">
                <a16:creationId xmlns:a16="http://schemas.microsoft.com/office/drawing/2014/main" id="{997462E7-C073-4F93-BFB7-D5650F75CB5A}"/>
              </a:ext>
            </a:extLst>
          </p:cNvPr>
          <p:cNvSpPr>
            <a:spLocks noGrp="1"/>
          </p:cNvSpPr>
          <p:nvPr>
            <p:ph sz="quarter" idx="13"/>
          </p:nvPr>
        </p:nvSpPr>
        <p:spPr/>
        <p:txBody>
          <a:bodyPr/>
          <a:lstStyle/>
          <a:p>
            <a:pPr fontAlgn="auto">
              <a:defRPr/>
            </a:pPr>
            <a:r>
              <a:rPr lang="en-US" dirty="0"/>
              <a:t> </a:t>
            </a:r>
            <a:r>
              <a:rPr lang="en-US" sz="3200" baseline="30000" dirty="0"/>
              <a:t>13</a:t>
            </a:r>
            <a:r>
              <a:rPr lang="en-US" sz="3200" dirty="0"/>
              <a:t> "You are the salt of the earth. But if the salt loses its saltiness, how can it be made salty again? It is no longer good for anything, except to be thrown out and trampled by men. (Mat 5:13 NIV)</a:t>
            </a:r>
          </a:p>
          <a:p>
            <a:pPr lvl="1" fontAlgn="auto">
              <a:defRPr/>
            </a:pPr>
            <a:r>
              <a:rPr lang="en-US" sz="2800" dirty="0"/>
              <a:t>Unless salt comes into contact with something or someone, it is worthless</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EE0C-5D1C-49A1-AE56-F280A957B1E3}"/>
              </a:ext>
            </a:extLst>
          </p:cNvPr>
          <p:cNvSpPr>
            <a:spLocks noGrp="1"/>
          </p:cNvSpPr>
          <p:nvPr>
            <p:ph type="title"/>
          </p:nvPr>
        </p:nvSpPr>
        <p:spPr>
          <a:xfrm>
            <a:off x="2133600" y="152401"/>
            <a:ext cx="7924800" cy="792163"/>
          </a:xfrm>
        </p:spPr>
        <p:txBody>
          <a:bodyPr/>
          <a:lstStyle/>
          <a:p>
            <a:pPr fontAlgn="auto">
              <a:spcAft>
                <a:spcPts val="0"/>
              </a:spcAft>
              <a:defRPr/>
            </a:pPr>
            <a:r>
              <a:rPr lang="en-US" dirty="0"/>
              <a:t>Surprises</a:t>
            </a:r>
          </a:p>
        </p:txBody>
      </p:sp>
      <p:sp>
        <p:nvSpPr>
          <p:cNvPr id="3" name="Content Placeholder 2">
            <a:extLst>
              <a:ext uri="{FF2B5EF4-FFF2-40B4-BE49-F238E27FC236}">
                <a16:creationId xmlns:a16="http://schemas.microsoft.com/office/drawing/2014/main" id="{2C4F435F-B48F-4275-9E31-D16BCF67A47B}"/>
              </a:ext>
            </a:extLst>
          </p:cNvPr>
          <p:cNvSpPr>
            <a:spLocks noGrp="1"/>
          </p:cNvSpPr>
          <p:nvPr>
            <p:ph sz="quarter" idx="13"/>
          </p:nvPr>
        </p:nvSpPr>
        <p:spPr>
          <a:xfrm>
            <a:off x="1828800" y="914400"/>
            <a:ext cx="8610600" cy="5638800"/>
          </a:xfrm>
        </p:spPr>
        <p:txBody>
          <a:bodyPr/>
          <a:lstStyle/>
          <a:p>
            <a:pPr fontAlgn="auto">
              <a:defRPr/>
            </a:pPr>
            <a:r>
              <a:rPr lang="en-US" sz="2400" dirty="0"/>
              <a:t>Many are credibly saved, but are against going to church.</a:t>
            </a:r>
          </a:p>
          <a:p>
            <a:pPr fontAlgn="auto">
              <a:defRPr/>
            </a:pPr>
            <a:r>
              <a:rPr lang="en-US" sz="2400" dirty="0"/>
              <a:t>The younger the person, the less inclined to want to go to church.</a:t>
            </a:r>
          </a:p>
          <a:p>
            <a:pPr fontAlgn="auto">
              <a:defRPr/>
            </a:pPr>
            <a:r>
              <a:rPr lang="en-US" sz="2400" dirty="0"/>
              <a:t>The Church has very few boots on the ground. Buses come by on Wednesdays and Sundays to pick up people to come to church. SDA students come on Friday afternoons to play tag football. Jehovah-Witnesses are also there, as are Muslims and atheists.</a:t>
            </a:r>
          </a:p>
          <a:p>
            <a:pPr fontAlgn="auto">
              <a:defRPr/>
            </a:pPr>
            <a:r>
              <a:rPr lang="en-US" sz="2400" dirty="0"/>
              <a:t>It’s very difficult to get Gospel-preaching Black churches interested in going to the Westside. They often have a “come” mentality, and reward those who put in the most “pew time” at their church. Pastors may create so many meetings so as to keep people off the streets and out of trouble. Church is about what goes on inside the building. Pictures on church bulletin boards show fun Christian gatherings.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BD5A-4A4D-402A-9C18-0A36D33C07C0}"/>
              </a:ext>
            </a:extLst>
          </p:cNvPr>
          <p:cNvSpPr>
            <a:spLocks noGrp="1"/>
          </p:cNvSpPr>
          <p:nvPr>
            <p:ph type="title"/>
          </p:nvPr>
        </p:nvSpPr>
        <p:spPr>
          <a:xfrm>
            <a:off x="2133600" y="274638"/>
            <a:ext cx="7924800" cy="715962"/>
          </a:xfrm>
        </p:spPr>
        <p:txBody>
          <a:bodyPr/>
          <a:lstStyle/>
          <a:p>
            <a:pPr fontAlgn="auto">
              <a:spcAft>
                <a:spcPts val="0"/>
              </a:spcAft>
              <a:defRPr/>
            </a:pPr>
            <a:r>
              <a:rPr lang="en-US" dirty="0"/>
              <a:t>Relationships</a:t>
            </a:r>
          </a:p>
        </p:txBody>
      </p:sp>
      <p:sp>
        <p:nvSpPr>
          <p:cNvPr id="3" name="Content Placeholder 2">
            <a:extLst>
              <a:ext uri="{FF2B5EF4-FFF2-40B4-BE49-F238E27FC236}">
                <a16:creationId xmlns:a16="http://schemas.microsoft.com/office/drawing/2014/main" id="{CF12A293-FDAC-4CD3-BF42-B1330888D5FB}"/>
              </a:ext>
            </a:extLst>
          </p:cNvPr>
          <p:cNvSpPr>
            <a:spLocks noGrp="1"/>
          </p:cNvSpPr>
          <p:nvPr>
            <p:ph sz="quarter" idx="13"/>
          </p:nvPr>
        </p:nvSpPr>
        <p:spPr/>
        <p:txBody>
          <a:bodyPr/>
          <a:lstStyle/>
          <a:p>
            <a:pPr fontAlgn="auto">
              <a:defRPr/>
            </a:pPr>
            <a:r>
              <a:rPr lang="en-US" sz="2800" dirty="0"/>
              <a:t>As you probably know, the key to ministry is having good relationships. We need to balance boldly sharing Christ with keeping the door open with the person so that we or another Christian can return.</a:t>
            </a:r>
          </a:p>
          <a:p>
            <a:pPr fontAlgn="auto">
              <a:defRPr/>
            </a:pPr>
            <a:r>
              <a:rPr lang="en-US" sz="2800" dirty="0"/>
              <a:t>When you feel there is enough trust, ask for their name, and for their nickname or street name. Use the street name, unless told not to.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07BB-0D06-4E81-ABD2-0EBBD14315E8}"/>
              </a:ext>
            </a:extLst>
          </p:cNvPr>
          <p:cNvSpPr>
            <a:spLocks noGrp="1"/>
          </p:cNvSpPr>
          <p:nvPr>
            <p:ph type="title"/>
          </p:nvPr>
        </p:nvSpPr>
        <p:spPr>
          <a:xfrm>
            <a:off x="2133600" y="274638"/>
            <a:ext cx="7924800" cy="792162"/>
          </a:xfrm>
        </p:spPr>
        <p:txBody>
          <a:bodyPr/>
          <a:lstStyle/>
          <a:p>
            <a:pPr fontAlgn="auto">
              <a:spcAft>
                <a:spcPts val="0"/>
              </a:spcAft>
              <a:defRPr/>
            </a:pPr>
            <a:r>
              <a:rPr lang="en-US" dirty="0"/>
              <a:t>Suspicion</a:t>
            </a:r>
          </a:p>
        </p:txBody>
      </p:sp>
      <p:sp>
        <p:nvSpPr>
          <p:cNvPr id="3" name="Content Placeholder 2">
            <a:extLst>
              <a:ext uri="{FF2B5EF4-FFF2-40B4-BE49-F238E27FC236}">
                <a16:creationId xmlns:a16="http://schemas.microsoft.com/office/drawing/2014/main" id="{7C401F42-2E86-479E-ACE8-0F3044055D9D}"/>
              </a:ext>
            </a:extLst>
          </p:cNvPr>
          <p:cNvSpPr>
            <a:spLocks noGrp="1"/>
          </p:cNvSpPr>
          <p:nvPr>
            <p:ph sz="quarter" idx="13"/>
          </p:nvPr>
        </p:nvSpPr>
        <p:spPr>
          <a:xfrm>
            <a:off x="1143000" y="1066800"/>
            <a:ext cx="9982200" cy="5486400"/>
          </a:xfrm>
        </p:spPr>
        <p:txBody>
          <a:bodyPr/>
          <a:lstStyle/>
          <a:p>
            <a:pPr fontAlgn="auto">
              <a:defRPr/>
            </a:pPr>
            <a:r>
              <a:rPr lang="en-US" sz="2800" dirty="0"/>
              <a:t>There is suspicion of new people and of people generally. What do they want? What is the real deal? Are we being used? </a:t>
            </a:r>
          </a:p>
          <a:p>
            <a:pPr lvl="1" fontAlgn="auto">
              <a:defRPr/>
            </a:pPr>
            <a:r>
              <a:rPr lang="en-US" sz="2800" dirty="0"/>
              <a:t>I’d like to walk around the hood with you, so that people associate you with a (somewhat) known person. </a:t>
            </a:r>
          </a:p>
          <a:p>
            <a:pPr lvl="1" fontAlgn="auto">
              <a:defRPr/>
            </a:pPr>
            <a:r>
              <a:rPr lang="en-US" sz="2800" dirty="0"/>
              <a:t>A great fear in the black community is having someone’s “business” shared with others. So keep confidences. </a:t>
            </a:r>
          </a:p>
          <a:p>
            <a:pPr lvl="1" fontAlgn="auto">
              <a:defRPr/>
            </a:pPr>
            <a:r>
              <a:rPr lang="en-US" sz="2800" dirty="0"/>
              <a:t>Even neighbors often do not know neighbors. Some people just stay inside to stay out of trouble.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91A1-98FC-4C5A-9348-AC20B40D7B53}"/>
              </a:ext>
            </a:extLst>
          </p:cNvPr>
          <p:cNvSpPr>
            <a:spLocks noGrp="1"/>
          </p:cNvSpPr>
          <p:nvPr>
            <p:ph type="title"/>
          </p:nvPr>
        </p:nvSpPr>
        <p:spPr>
          <a:xfrm>
            <a:off x="2133600" y="274638"/>
            <a:ext cx="7924800" cy="639762"/>
          </a:xfrm>
        </p:spPr>
        <p:txBody>
          <a:bodyPr/>
          <a:lstStyle/>
          <a:p>
            <a:pPr fontAlgn="auto">
              <a:spcAft>
                <a:spcPts val="0"/>
              </a:spcAft>
              <a:defRPr/>
            </a:pPr>
            <a:r>
              <a:rPr lang="en-US" dirty="0"/>
              <a:t>Who are you?</a:t>
            </a:r>
          </a:p>
        </p:txBody>
      </p:sp>
      <p:sp>
        <p:nvSpPr>
          <p:cNvPr id="3" name="Content Placeholder 2">
            <a:extLst>
              <a:ext uri="{FF2B5EF4-FFF2-40B4-BE49-F238E27FC236}">
                <a16:creationId xmlns:a16="http://schemas.microsoft.com/office/drawing/2014/main" id="{95F8C66D-BC84-448C-9F41-95F3A9DC2D12}"/>
              </a:ext>
            </a:extLst>
          </p:cNvPr>
          <p:cNvSpPr>
            <a:spLocks noGrp="1"/>
          </p:cNvSpPr>
          <p:nvPr>
            <p:ph sz="quarter" idx="13"/>
          </p:nvPr>
        </p:nvSpPr>
        <p:spPr/>
        <p:txBody>
          <a:bodyPr>
            <a:normAutofit/>
          </a:bodyPr>
          <a:lstStyle/>
          <a:p>
            <a:pPr fontAlgn="auto">
              <a:defRPr/>
            </a:pPr>
            <a:r>
              <a:rPr lang="en-US" sz="2800" dirty="0"/>
              <a:t>Tell them that you are from Lookout Mountain Presbyterian Church, or the church you attend and work with Reconciliation Ministries Network.</a:t>
            </a:r>
          </a:p>
          <a:p>
            <a:pPr fontAlgn="auto">
              <a:defRPr/>
            </a:pPr>
            <a:r>
              <a:rPr lang="en-US" sz="2800" dirty="0"/>
              <a:t>You may be suspected of being undercover police. If it comes up, simply deny it.</a:t>
            </a:r>
          </a:p>
          <a:p>
            <a:pPr fontAlgn="auto">
              <a:defRPr/>
            </a:pPr>
            <a:r>
              <a:rPr lang="en-US" sz="2800" dirty="0"/>
              <a:t>You may be mistaken for a cult, so simply say that you’re simply a Christian, not a member of ______.</a:t>
            </a:r>
          </a:p>
          <a:p>
            <a:pPr fontAlgn="auto">
              <a:defRPr/>
            </a:pPr>
            <a:r>
              <a:rPr lang="en-US" sz="2800" dirty="0"/>
              <a:t>You may be mistaken for being with the Westside Community Association or Chattanooga Organized for Action (community organizers).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D398-DBBE-48D9-B23B-6BB302C4EAB5}"/>
              </a:ext>
            </a:extLst>
          </p:cNvPr>
          <p:cNvSpPr>
            <a:spLocks noGrp="1"/>
          </p:cNvSpPr>
          <p:nvPr>
            <p:ph type="title"/>
          </p:nvPr>
        </p:nvSpPr>
        <p:spPr>
          <a:xfrm>
            <a:off x="2133600" y="274638"/>
            <a:ext cx="7924800" cy="715962"/>
          </a:xfrm>
        </p:spPr>
        <p:txBody>
          <a:bodyPr/>
          <a:lstStyle/>
          <a:p>
            <a:pPr fontAlgn="auto">
              <a:spcAft>
                <a:spcPts val="0"/>
              </a:spcAft>
              <a:defRPr/>
            </a:pPr>
            <a:r>
              <a:rPr lang="en-US" dirty="0"/>
              <a:t>Gangs</a:t>
            </a:r>
          </a:p>
        </p:txBody>
      </p:sp>
      <p:sp>
        <p:nvSpPr>
          <p:cNvPr id="3" name="Content Placeholder 2">
            <a:extLst>
              <a:ext uri="{FF2B5EF4-FFF2-40B4-BE49-F238E27FC236}">
                <a16:creationId xmlns:a16="http://schemas.microsoft.com/office/drawing/2014/main" id="{94BE6B10-28E2-4D38-9648-A2F444B89F8C}"/>
              </a:ext>
            </a:extLst>
          </p:cNvPr>
          <p:cNvSpPr>
            <a:spLocks noGrp="1"/>
          </p:cNvSpPr>
          <p:nvPr>
            <p:ph sz="quarter" idx="13"/>
          </p:nvPr>
        </p:nvSpPr>
        <p:spPr/>
        <p:txBody>
          <a:bodyPr>
            <a:normAutofit/>
          </a:bodyPr>
          <a:lstStyle/>
          <a:p>
            <a:pPr fontAlgn="auto">
              <a:defRPr/>
            </a:pPr>
            <a:r>
              <a:rPr lang="en-US" sz="2800" dirty="0"/>
              <a:t>Avoid mentioning or discussing gangs, unless someone else brings it up. We are concerned with individuals, not combatting gangs. Jesus can meet all the needs that gangs meet, and far more.</a:t>
            </a:r>
          </a:p>
          <a:p>
            <a:pPr fontAlgn="auto">
              <a:defRPr/>
            </a:pPr>
            <a:r>
              <a:rPr lang="en-US" sz="2800" dirty="0"/>
              <a:t>It’s OK to be informed about gangs. Here are some sites: http://www.gangsorus.com/ http://gangresearch.net/Archives/hagedorn/articles.html</a:t>
            </a:r>
          </a:p>
          <a:p>
            <a:pPr fontAlgn="auto">
              <a:defRPr/>
            </a:pPr>
            <a:r>
              <a:rPr lang="en-US" sz="2800" dirty="0"/>
              <a:t>http://www.youtube.com/watch?v=j8bAzSPxO30&amp;feature=player_embedded#!</a:t>
            </a:r>
          </a:p>
          <a:p>
            <a:pPr fontAlgn="auto">
              <a:defRPr/>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3D99-B471-4974-ACE8-37BEC211D9CC}"/>
              </a:ext>
            </a:extLst>
          </p:cNvPr>
          <p:cNvSpPr>
            <a:spLocks noGrp="1"/>
          </p:cNvSpPr>
          <p:nvPr>
            <p:ph type="title"/>
          </p:nvPr>
        </p:nvSpPr>
        <p:spPr>
          <a:xfrm>
            <a:off x="2133600" y="274638"/>
            <a:ext cx="7924800" cy="715962"/>
          </a:xfrm>
        </p:spPr>
        <p:txBody>
          <a:bodyPr/>
          <a:lstStyle/>
          <a:p>
            <a:pPr fontAlgn="auto">
              <a:spcAft>
                <a:spcPts val="0"/>
              </a:spcAft>
              <a:defRPr/>
            </a:pPr>
            <a:r>
              <a:rPr lang="en-US" dirty="0"/>
              <a:t>What to wear</a:t>
            </a:r>
          </a:p>
        </p:txBody>
      </p:sp>
      <p:sp>
        <p:nvSpPr>
          <p:cNvPr id="3" name="Content Placeholder 2">
            <a:extLst>
              <a:ext uri="{FF2B5EF4-FFF2-40B4-BE49-F238E27FC236}">
                <a16:creationId xmlns:a16="http://schemas.microsoft.com/office/drawing/2014/main" id="{5777F6FA-1982-414A-AB78-FF853C738A34}"/>
              </a:ext>
            </a:extLst>
          </p:cNvPr>
          <p:cNvSpPr>
            <a:spLocks noGrp="1"/>
          </p:cNvSpPr>
          <p:nvPr>
            <p:ph sz="quarter" idx="13"/>
          </p:nvPr>
        </p:nvSpPr>
        <p:spPr>
          <a:xfrm>
            <a:off x="1905000" y="1600200"/>
            <a:ext cx="8458200" cy="4572000"/>
          </a:xfrm>
        </p:spPr>
        <p:txBody>
          <a:bodyPr/>
          <a:lstStyle/>
          <a:p>
            <a:pPr fontAlgn="auto">
              <a:defRPr/>
            </a:pPr>
            <a:r>
              <a:rPr lang="en-US" sz="2800" dirty="0"/>
              <a:t>Dress for the hood. If warm enough, a simple T-shirt is good, with jeans or casual pants. Look at what is worn, and see if you can wear something that identifies.</a:t>
            </a:r>
          </a:p>
          <a:p>
            <a:pPr fontAlgn="auto">
              <a:defRPr/>
            </a:pPr>
            <a:r>
              <a:rPr lang="en-US" sz="2800" dirty="0"/>
              <a:t>In order not to turn off people before you talk with them, avoid wearing a lot of gang colors (red-Bloods, and blue-Crips). While black is also a gang color, I find that to be OK, and green, brown and other colors. It’s the instinctive reaction that may be an issue. However, people are very forgiving and understand you’re not in a gang.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B981-C4E0-4E2C-9DF3-D6F4979CA58A}"/>
              </a:ext>
            </a:extLst>
          </p:cNvPr>
          <p:cNvSpPr>
            <a:spLocks noGrp="1"/>
          </p:cNvSpPr>
          <p:nvPr>
            <p:ph type="title"/>
          </p:nvPr>
        </p:nvSpPr>
        <p:spPr>
          <a:xfrm>
            <a:off x="1524000" y="304800"/>
            <a:ext cx="2971800" cy="3124200"/>
          </a:xfrm>
        </p:spPr>
        <p:txBody>
          <a:bodyPr/>
          <a:lstStyle/>
          <a:p>
            <a:pPr fontAlgn="auto">
              <a:spcAft>
                <a:spcPts val="0"/>
              </a:spcAft>
              <a:defRPr/>
            </a:pPr>
            <a:r>
              <a:rPr lang="en-US" dirty="0"/>
              <a:t>Location--   Main and Riverfront</a:t>
            </a:r>
          </a:p>
        </p:txBody>
      </p:sp>
      <p:pic>
        <p:nvPicPr>
          <p:cNvPr id="7171" name="Content Placeholder 3">
            <a:extLst>
              <a:ext uri="{FF2B5EF4-FFF2-40B4-BE49-F238E27FC236}">
                <a16:creationId xmlns:a16="http://schemas.microsoft.com/office/drawing/2014/main" id="{FAD4A861-FAA6-4E45-AFD5-9CA8B260C911}"/>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t="1849" b="1772"/>
          <a:stretch>
            <a:fillRect/>
          </a:stretch>
        </p:blipFill>
        <p:spPr bwMode="auto">
          <a:xfrm>
            <a:off x="4632326" y="0"/>
            <a:ext cx="6035675" cy="6700838"/>
          </a:xfrm>
        </p:spPr>
      </p:pic>
      <p:sp>
        <p:nvSpPr>
          <p:cNvPr id="5" name="Right Arrow 4">
            <a:extLst>
              <a:ext uri="{FF2B5EF4-FFF2-40B4-BE49-F238E27FC236}">
                <a16:creationId xmlns:a16="http://schemas.microsoft.com/office/drawing/2014/main" id="{D5398D56-BBA9-403D-9C48-564A1B69D0BF}"/>
              </a:ext>
            </a:extLst>
          </p:cNvPr>
          <p:cNvSpPr/>
          <p:nvPr/>
        </p:nvSpPr>
        <p:spPr>
          <a:xfrm>
            <a:off x="3962401" y="3911600"/>
            <a:ext cx="1533525"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3" name="Rectangle 2">
            <a:extLst>
              <a:ext uri="{FF2B5EF4-FFF2-40B4-BE49-F238E27FC236}">
                <a16:creationId xmlns:a16="http://schemas.microsoft.com/office/drawing/2014/main" id="{39F50AAA-CEDF-4071-8A40-A0FA30A12882}"/>
              </a:ext>
            </a:extLst>
          </p:cNvPr>
          <p:cNvSpPr>
            <a:spLocks noChangeArrowheads="1"/>
          </p:cNvSpPr>
          <p:nvPr/>
        </p:nvSpPr>
        <p:spPr bwMode="auto">
          <a:xfrm>
            <a:off x="2111376" y="3827464"/>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r>
              <a:rPr lang="en-US" altLang="en-US"/>
              <a:t>Park and meet here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0CF8-D47D-43BD-ADDD-793AB6F76B50}"/>
              </a:ext>
            </a:extLst>
          </p:cNvPr>
          <p:cNvSpPr>
            <a:spLocks noGrp="1"/>
          </p:cNvSpPr>
          <p:nvPr>
            <p:ph type="title"/>
          </p:nvPr>
        </p:nvSpPr>
        <p:spPr>
          <a:xfrm>
            <a:off x="2133600" y="274638"/>
            <a:ext cx="7924800" cy="715962"/>
          </a:xfrm>
        </p:spPr>
        <p:txBody>
          <a:bodyPr/>
          <a:lstStyle/>
          <a:p>
            <a:pPr fontAlgn="auto">
              <a:spcAft>
                <a:spcPts val="0"/>
              </a:spcAft>
              <a:defRPr/>
            </a:pPr>
            <a:r>
              <a:rPr lang="en-US" dirty="0"/>
              <a:t>Fights</a:t>
            </a:r>
          </a:p>
        </p:txBody>
      </p:sp>
      <p:sp>
        <p:nvSpPr>
          <p:cNvPr id="3" name="Content Placeholder 2">
            <a:extLst>
              <a:ext uri="{FF2B5EF4-FFF2-40B4-BE49-F238E27FC236}">
                <a16:creationId xmlns:a16="http://schemas.microsoft.com/office/drawing/2014/main" id="{683E7B42-0570-47A9-9182-10856B5C169D}"/>
              </a:ext>
            </a:extLst>
          </p:cNvPr>
          <p:cNvSpPr>
            <a:spLocks noGrp="1"/>
          </p:cNvSpPr>
          <p:nvPr>
            <p:ph sz="quarter" idx="13"/>
          </p:nvPr>
        </p:nvSpPr>
        <p:spPr/>
        <p:txBody>
          <a:bodyPr>
            <a:normAutofit fontScale="92500" lnSpcReduction="10000"/>
          </a:bodyPr>
          <a:lstStyle/>
          <a:p>
            <a:pPr fontAlgn="auto">
              <a:defRPr/>
            </a:pPr>
            <a:r>
              <a:rPr lang="en-US" sz="2800" dirty="0"/>
              <a:t>If many people are running toward an area there’s a fight. </a:t>
            </a:r>
          </a:p>
          <a:p>
            <a:pPr lvl="1" fontAlgn="auto">
              <a:defRPr/>
            </a:pPr>
            <a:r>
              <a:rPr lang="en-US" sz="2800" dirty="0"/>
              <a:t>Like one who seizes a dog by the ears is a passer-by who meddles in a quarrel not his own. (Pro 26:17 NIV)</a:t>
            </a:r>
          </a:p>
          <a:p>
            <a:pPr fontAlgn="auto">
              <a:defRPr/>
            </a:pPr>
            <a:r>
              <a:rPr lang="en-US" sz="2800" dirty="0"/>
              <a:t>You may also see people running away from police.</a:t>
            </a:r>
          </a:p>
          <a:p>
            <a:pPr fontAlgn="auto">
              <a:defRPr/>
            </a:pPr>
            <a:r>
              <a:rPr lang="en-US" sz="2800" dirty="0"/>
              <a:t>You’ll probably hear much profanity.</a:t>
            </a:r>
          </a:p>
          <a:p>
            <a:pPr fontAlgn="auto">
              <a:defRPr/>
            </a:pPr>
            <a:r>
              <a:rPr lang="en-US" sz="2800" dirty="0"/>
              <a:t>If police stop you, tell them that you are there working with Jim Sutherland, Reconciliation Ministries Network, with the knowledge of the College Hill Courts Chattanooga Housing Authority office and the Westside Resident Council. We’ve worked at the Westside since about 2004.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9FA4-77A7-4635-B84D-E5B65B512341}"/>
              </a:ext>
            </a:extLst>
          </p:cNvPr>
          <p:cNvSpPr>
            <a:spLocks noGrp="1"/>
          </p:cNvSpPr>
          <p:nvPr>
            <p:ph type="title"/>
          </p:nvPr>
        </p:nvSpPr>
        <p:spPr>
          <a:xfrm>
            <a:off x="2133600" y="274638"/>
            <a:ext cx="7924800" cy="715962"/>
          </a:xfrm>
        </p:spPr>
        <p:txBody>
          <a:bodyPr/>
          <a:lstStyle/>
          <a:p>
            <a:pPr fontAlgn="auto">
              <a:spcAft>
                <a:spcPts val="0"/>
              </a:spcAft>
              <a:defRPr/>
            </a:pPr>
            <a:r>
              <a:rPr lang="en-US" dirty="0"/>
              <a:t>Young Women team members</a:t>
            </a:r>
          </a:p>
        </p:txBody>
      </p:sp>
      <p:sp>
        <p:nvSpPr>
          <p:cNvPr id="3" name="Content Placeholder 2">
            <a:extLst>
              <a:ext uri="{FF2B5EF4-FFF2-40B4-BE49-F238E27FC236}">
                <a16:creationId xmlns:a16="http://schemas.microsoft.com/office/drawing/2014/main" id="{C489B115-832B-46AE-96CE-FD33F04FCBCF}"/>
              </a:ext>
            </a:extLst>
          </p:cNvPr>
          <p:cNvSpPr>
            <a:spLocks noGrp="1"/>
          </p:cNvSpPr>
          <p:nvPr>
            <p:ph sz="quarter" idx="13"/>
          </p:nvPr>
        </p:nvSpPr>
        <p:spPr/>
        <p:txBody>
          <a:bodyPr/>
          <a:lstStyle/>
          <a:p>
            <a:pPr fontAlgn="auto">
              <a:defRPr/>
            </a:pPr>
            <a:r>
              <a:rPr lang="en-US" sz="2800" dirty="0"/>
              <a:t>We have found that an attractive girl will (also) have the interest of guys in the hood. They may want pretend to have an interest in Christ, and want to go to church with you and may even profess Christ. We’ve found that motives may not be pure. Let guys take guys to church and let guys develop relationships with guys. You may represent a challenge to the guys.</a:t>
            </a:r>
          </a:p>
          <a:p>
            <a:pPr fontAlgn="auto">
              <a:defRPr/>
            </a:pPr>
            <a:r>
              <a:rPr lang="en-US" sz="2800" dirty="0"/>
              <a:t>Focus on reaching girls and older women and children. Let men work with the 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FDDD-2037-4A13-B8F8-57D7F81F7173}"/>
              </a:ext>
            </a:extLst>
          </p:cNvPr>
          <p:cNvSpPr>
            <a:spLocks noGrp="1"/>
          </p:cNvSpPr>
          <p:nvPr>
            <p:ph type="title"/>
          </p:nvPr>
        </p:nvSpPr>
        <p:spPr>
          <a:xfrm>
            <a:off x="2133600" y="274638"/>
            <a:ext cx="7924800" cy="639762"/>
          </a:xfrm>
        </p:spPr>
        <p:txBody>
          <a:bodyPr/>
          <a:lstStyle/>
          <a:p>
            <a:pPr fontAlgn="auto">
              <a:spcAft>
                <a:spcPts val="0"/>
              </a:spcAft>
              <a:defRPr/>
            </a:pPr>
            <a:r>
              <a:rPr lang="en-US" dirty="0"/>
              <a:t>Being Good News</a:t>
            </a:r>
          </a:p>
        </p:txBody>
      </p:sp>
      <p:sp>
        <p:nvSpPr>
          <p:cNvPr id="3" name="Content Placeholder 2">
            <a:extLst>
              <a:ext uri="{FF2B5EF4-FFF2-40B4-BE49-F238E27FC236}">
                <a16:creationId xmlns:a16="http://schemas.microsoft.com/office/drawing/2014/main" id="{0046A5C5-6EC3-4F7C-ACBD-C9390EFBBBC6}"/>
              </a:ext>
            </a:extLst>
          </p:cNvPr>
          <p:cNvSpPr>
            <a:spLocks noGrp="1"/>
          </p:cNvSpPr>
          <p:nvPr>
            <p:ph sz="quarter" idx="13"/>
          </p:nvPr>
        </p:nvSpPr>
        <p:spPr>
          <a:xfrm>
            <a:off x="1066800" y="1143000"/>
            <a:ext cx="10058400" cy="4724400"/>
          </a:xfrm>
        </p:spPr>
        <p:txBody>
          <a:bodyPr>
            <a:noAutofit/>
          </a:bodyPr>
          <a:lstStyle/>
          <a:p>
            <a:pPr fontAlgn="auto">
              <a:defRPr/>
            </a:pPr>
            <a:r>
              <a:rPr lang="en-US" sz="2800" dirty="0"/>
              <a:t>Visit in jail and write to the person if s/he goes to jail.</a:t>
            </a:r>
          </a:p>
          <a:p>
            <a:pPr fontAlgn="auto">
              <a:defRPr/>
            </a:pPr>
            <a:r>
              <a:rPr lang="en-US" sz="2800" dirty="0"/>
              <a:t>Share Christ, which is more important than being liked. It’s easier to just be friendly and not be rejected. But only Christ can deliver.</a:t>
            </a:r>
          </a:p>
          <a:p>
            <a:pPr fontAlgn="auto">
              <a:defRPr/>
            </a:pPr>
            <a:r>
              <a:rPr lang="en-US" sz="2800" dirty="0"/>
              <a:t>Hang out. Life at the Westside goes in slow motion. I have to consciously slow down my speech, expectations and plans. Moving from doing to being in an instant. Everything slows down.</a:t>
            </a:r>
          </a:p>
          <a:p>
            <a:pPr fontAlgn="auto">
              <a:defRPr/>
            </a:pPr>
            <a:r>
              <a:rPr lang="en-US" sz="2800" dirty="0"/>
              <a:t>Pray for divine appointments and that the Lord will bring to us those He wants us to serve.</a:t>
            </a:r>
          </a:p>
          <a:p>
            <a:pPr fontAlgn="auto">
              <a:defRPr/>
            </a:pPr>
            <a:r>
              <a:rPr lang="en-US" sz="2800" dirty="0"/>
              <a:t>Focus upon developing relationships.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2FCE-414A-434C-9B6E-831656EF675F}"/>
              </a:ext>
            </a:extLst>
          </p:cNvPr>
          <p:cNvSpPr>
            <a:spLocks noGrp="1"/>
          </p:cNvSpPr>
          <p:nvPr>
            <p:ph type="title"/>
          </p:nvPr>
        </p:nvSpPr>
        <p:spPr>
          <a:xfrm>
            <a:off x="2133600" y="274638"/>
            <a:ext cx="7924800" cy="715962"/>
          </a:xfrm>
        </p:spPr>
        <p:txBody>
          <a:bodyPr/>
          <a:lstStyle/>
          <a:p>
            <a:pPr fontAlgn="auto">
              <a:spcAft>
                <a:spcPts val="0"/>
              </a:spcAft>
              <a:defRPr/>
            </a:pPr>
            <a:r>
              <a:rPr lang="en-US" dirty="0"/>
              <a:t>Be Good News—Incarnate the Gospel</a:t>
            </a:r>
          </a:p>
        </p:txBody>
      </p:sp>
      <p:sp>
        <p:nvSpPr>
          <p:cNvPr id="3" name="Content Placeholder 2">
            <a:extLst>
              <a:ext uri="{FF2B5EF4-FFF2-40B4-BE49-F238E27FC236}">
                <a16:creationId xmlns:a16="http://schemas.microsoft.com/office/drawing/2014/main" id="{9E4B4928-D3C7-4800-BF0E-18FF272200AA}"/>
              </a:ext>
            </a:extLst>
          </p:cNvPr>
          <p:cNvSpPr>
            <a:spLocks noGrp="1"/>
          </p:cNvSpPr>
          <p:nvPr>
            <p:ph sz="quarter" idx="13"/>
          </p:nvPr>
        </p:nvSpPr>
        <p:spPr>
          <a:xfrm>
            <a:off x="1981200" y="1828800"/>
            <a:ext cx="8229600" cy="4343400"/>
          </a:xfrm>
        </p:spPr>
        <p:txBody>
          <a:bodyPr>
            <a:noAutofit/>
          </a:bodyPr>
          <a:lstStyle/>
          <a:p>
            <a:pPr fontAlgn="auto">
              <a:defRPr/>
            </a:pPr>
            <a:r>
              <a:rPr lang="en-US" sz="2800" dirty="0"/>
              <a:t>You might help to create resumes. We can send them to employers once we get to know them. We have sample forms. </a:t>
            </a:r>
          </a:p>
          <a:p>
            <a:pPr fontAlgn="auto">
              <a:defRPr/>
            </a:pPr>
            <a:r>
              <a:rPr lang="en-US" sz="2800" dirty="0"/>
              <a:t>People often want you to lead them in prayer together before leaving, even on the sidewalk. Please pray during the week for your friends.</a:t>
            </a:r>
          </a:p>
          <a:p>
            <a:pPr fontAlgn="auto">
              <a:defRPr/>
            </a:pPr>
            <a:r>
              <a:rPr lang="en-US" sz="2800" dirty="0"/>
              <a:t>Meet needs of the moment if possible. You can refer to an agency, comfort, and be a friend.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F092-071F-4352-99A2-F7AA26077B07}"/>
              </a:ext>
            </a:extLst>
          </p:cNvPr>
          <p:cNvSpPr>
            <a:spLocks noGrp="1"/>
          </p:cNvSpPr>
          <p:nvPr>
            <p:ph type="title"/>
          </p:nvPr>
        </p:nvSpPr>
        <p:spPr>
          <a:xfrm>
            <a:off x="2133600" y="274638"/>
            <a:ext cx="7924800" cy="563562"/>
          </a:xfrm>
        </p:spPr>
        <p:txBody>
          <a:bodyPr/>
          <a:lstStyle/>
          <a:p>
            <a:pPr fontAlgn="auto">
              <a:spcAft>
                <a:spcPts val="0"/>
              </a:spcAft>
              <a:defRPr/>
            </a:pPr>
            <a:r>
              <a:rPr lang="en-US" dirty="0"/>
              <a:t>Give a Gift	</a:t>
            </a:r>
          </a:p>
        </p:txBody>
      </p:sp>
      <p:sp>
        <p:nvSpPr>
          <p:cNvPr id="3" name="Content Placeholder 2">
            <a:extLst>
              <a:ext uri="{FF2B5EF4-FFF2-40B4-BE49-F238E27FC236}">
                <a16:creationId xmlns:a16="http://schemas.microsoft.com/office/drawing/2014/main" id="{EE4BCC30-6267-4D3D-9B35-5B915CE3C1C2}"/>
              </a:ext>
            </a:extLst>
          </p:cNvPr>
          <p:cNvSpPr>
            <a:spLocks noGrp="1"/>
          </p:cNvSpPr>
          <p:nvPr>
            <p:ph sz="quarter" idx="13"/>
          </p:nvPr>
        </p:nvSpPr>
        <p:spPr>
          <a:xfrm>
            <a:off x="2057400" y="952500"/>
            <a:ext cx="8305800" cy="4953000"/>
          </a:xfrm>
        </p:spPr>
        <p:txBody>
          <a:bodyPr>
            <a:normAutofit fontScale="92500" lnSpcReduction="20000"/>
          </a:bodyPr>
          <a:lstStyle/>
          <a:p>
            <a:pPr fontAlgn="auto">
              <a:defRPr/>
            </a:pPr>
            <a:r>
              <a:rPr lang="en-US" sz="2800" dirty="0"/>
              <a:t>A gift opens the way for the giver and ushers him into the presence of the great. (Pro 18:16 NIV).</a:t>
            </a:r>
          </a:p>
          <a:p>
            <a:pPr fontAlgn="auto">
              <a:defRPr/>
            </a:pPr>
            <a:r>
              <a:rPr lang="en-US" sz="2800" dirty="0"/>
              <a:t>We’ve found two good ways to initiate conversations. First, to offer a free New Testament. Judging by how that is received, we proceed to learn where they are spiritually by asking questions, or we don’t proceed (and pray that the NT will be used well). We’ll provide you with NT’s. </a:t>
            </a:r>
            <a:r>
              <a:rPr lang="en-US" sz="2400" dirty="0"/>
              <a:t>http://www.crossway.org/bibles/esv-share-the-good-newsreg-outreach-new-1356-tpb/</a:t>
            </a:r>
            <a:endParaRPr lang="en-US" sz="2800" dirty="0"/>
          </a:p>
          <a:p>
            <a:pPr fontAlgn="auto">
              <a:defRPr/>
            </a:pPr>
            <a:r>
              <a:rPr lang="en-US" sz="2800" dirty="0"/>
              <a:t>Second, we offer job information, including specific companies, contacts, etc., and more generally, websites. Often those with no interest in the Bible will show definite interest in job information. We’ll provide this info for distribution. </a:t>
            </a:r>
          </a:p>
          <a:p>
            <a:pPr lvl="1" fontAlgn="auto">
              <a:defRPr/>
            </a:pPr>
            <a:r>
              <a:rPr lang="en-US" sz="2800" dirty="0"/>
              <a:t>We provide a form and templates for resumes.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F495-A53D-413B-97EB-A71B581B2FB5}"/>
              </a:ext>
            </a:extLst>
          </p:cNvPr>
          <p:cNvSpPr>
            <a:spLocks noGrp="1"/>
          </p:cNvSpPr>
          <p:nvPr>
            <p:ph type="title"/>
          </p:nvPr>
        </p:nvSpPr>
        <p:spPr>
          <a:xfrm>
            <a:off x="2133600" y="274638"/>
            <a:ext cx="7924800" cy="715962"/>
          </a:xfrm>
        </p:spPr>
        <p:txBody>
          <a:bodyPr/>
          <a:lstStyle/>
          <a:p>
            <a:pPr fontAlgn="auto">
              <a:spcAft>
                <a:spcPts val="0"/>
              </a:spcAft>
              <a:defRPr/>
            </a:pPr>
            <a:r>
              <a:rPr lang="en-US" dirty="0"/>
              <a:t>Ideas for Service</a:t>
            </a:r>
          </a:p>
        </p:txBody>
      </p:sp>
      <p:sp>
        <p:nvSpPr>
          <p:cNvPr id="3" name="Content Placeholder 2">
            <a:extLst>
              <a:ext uri="{FF2B5EF4-FFF2-40B4-BE49-F238E27FC236}">
                <a16:creationId xmlns:a16="http://schemas.microsoft.com/office/drawing/2014/main" id="{23FCCDC8-D731-4BA7-95B3-EA158DD6C9C2}"/>
              </a:ext>
            </a:extLst>
          </p:cNvPr>
          <p:cNvSpPr>
            <a:spLocks noGrp="1"/>
          </p:cNvSpPr>
          <p:nvPr>
            <p:ph sz="quarter" idx="13"/>
          </p:nvPr>
        </p:nvSpPr>
        <p:spPr>
          <a:xfrm>
            <a:off x="1066800" y="1002792"/>
            <a:ext cx="10058400" cy="5105400"/>
          </a:xfrm>
        </p:spPr>
        <p:txBody>
          <a:bodyPr>
            <a:normAutofit fontScale="92500" lnSpcReduction="20000"/>
          </a:bodyPr>
          <a:lstStyle/>
          <a:p>
            <a:pPr fontAlgn="auto">
              <a:defRPr/>
            </a:pPr>
            <a:r>
              <a:rPr lang="en-US" sz="3200" dirty="0"/>
              <a:t>We don’t focus upon one-time evangelistic presentations, although we need to share Christ. We focus upon developing friendships with those who are willing. </a:t>
            </a:r>
          </a:p>
          <a:p>
            <a:pPr fontAlgn="auto">
              <a:defRPr/>
            </a:pPr>
            <a:r>
              <a:rPr lang="en-US" sz="3200" dirty="0"/>
              <a:t>If you enjoy kids, have an organized play time for kids. First get to know the Moms. They are watching.</a:t>
            </a:r>
          </a:p>
          <a:p>
            <a:pPr fontAlgn="auto">
              <a:defRPr/>
            </a:pPr>
            <a:r>
              <a:rPr lang="en-US" sz="3200" dirty="0"/>
              <a:t>Have a Good News club (Child Evangelism Fellowship model).</a:t>
            </a:r>
          </a:p>
          <a:p>
            <a:pPr fontAlgn="auto">
              <a:defRPr/>
            </a:pPr>
            <a:r>
              <a:rPr lang="en-US" sz="3200" dirty="0"/>
              <a:t>Possibly provide training in areas where there is a felt need.</a:t>
            </a:r>
          </a:p>
          <a:p>
            <a:pPr lvl="1" fontAlgn="auto">
              <a:defRPr/>
            </a:pPr>
            <a:r>
              <a:rPr lang="en-US" sz="2800" dirty="0"/>
              <a:t>For example, classes in gardening, followed by helping to plant gardens in the housing project</a:t>
            </a:r>
          </a:p>
          <a:p>
            <a:pPr lvl="1" fontAlgn="auto">
              <a:defRPr/>
            </a:pPr>
            <a:r>
              <a:rPr lang="en-US" sz="2800" dirty="0"/>
              <a:t>Teaching on how to become financially free.</a:t>
            </a:r>
          </a:p>
          <a:p>
            <a:pPr lvl="1" fontAlgn="auto">
              <a:defRPr/>
            </a:pPr>
            <a:r>
              <a:rPr lang="en-US" sz="2800" dirty="0"/>
              <a:t>Cooking  and sewing mentoring,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51B7-6367-4A89-ACF5-2C987F5B0A9A}"/>
              </a:ext>
            </a:extLst>
          </p:cNvPr>
          <p:cNvSpPr>
            <a:spLocks noGrp="1"/>
          </p:cNvSpPr>
          <p:nvPr>
            <p:ph type="title"/>
          </p:nvPr>
        </p:nvSpPr>
        <p:spPr>
          <a:xfrm>
            <a:off x="2133600" y="274638"/>
            <a:ext cx="7924800" cy="715962"/>
          </a:xfrm>
        </p:spPr>
        <p:txBody>
          <a:bodyPr/>
          <a:lstStyle/>
          <a:p>
            <a:pPr fontAlgn="auto">
              <a:spcAft>
                <a:spcPts val="0"/>
              </a:spcAft>
              <a:defRPr/>
            </a:pPr>
            <a:r>
              <a:rPr lang="en-US" dirty="0"/>
              <a:t>Be as Consistent as Possible</a:t>
            </a:r>
          </a:p>
        </p:txBody>
      </p:sp>
      <p:sp>
        <p:nvSpPr>
          <p:cNvPr id="3" name="Content Placeholder 2">
            <a:extLst>
              <a:ext uri="{FF2B5EF4-FFF2-40B4-BE49-F238E27FC236}">
                <a16:creationId xmlns:a16="http://schemas.microsoft.com/office/drawing/2014/main" id="{3FBCAE41-D58A-44CE-BFA6-CE66FCAAA20E}"/>
              </a:ext>
            </a:extLst>
          </p:cNvPr>
          <p:cNvSpPr>
            <a:spLocks noGrp="1"/>
          </p:cNvSpPr>
          <p:nvPr>
            <p:ph sz="quarter" idx="13"/>
          </p:nvPr>
        </p:nvSpPr>
        <p:spPr>
          <a:xfrm>
            <a:off x="1066800" y="1066800"/>
            <a:ext cx="10058400" cy="4724400"/>
          </a:xfrm>
        </p:spPr>
        <p:txBody>
          <a:bodyPr>
            <a:normAutofit fontScale="92500"/>
          </a:bodyPr>
          <a:lstStyle/>
          <a:p>
            <a:pPr fontAlgn="auto">
              <a:defRPr/>
            </a:pPr>
            <a:r>
              <a:rPr lang="en-US" sz="2800" dirty="0"/>
              <a:t>Consistently residents criticize people who come, promise and disappear, or come, ask for signatures for a grant, and disappear.</a:t>
            </a:r>
          </a:p>
          <a:p>
            <a:pPr fontAlgn="auto">
              <a:defRPr/>
            </a:pPr>
            <a:r>
              <a:rPr lang="en-US" sz="2800" dirty="0"/>
              <a:t>If you simply can be relied upon to show up, you will be pure gold to folks at the Westside. They may not say so at the time, but they will notice. Showing up is about 50% of ministry at the Westside. This isn’t designed to guilt-trip you to come. It’s simply what works, to build relationships. </a:t>
            </a:r>
          </a:p>
          <a:p>
            <a:pPr fontAlgn="auto">
              <a:defRPr/>
            </a:pPr>
            <a:r>
              <a:rPr lang="en-US" sz="2800" dirty="0"/>
              <a:t>If you’re a college student, just let your contacts know when you can’t be there. Communicate, and they will understand.</a:t>
            </a:r>
          </a:p>
          <a:p>
            <a:pPr fontAlgn="auto">
              <a:defRPr/>
            </a:pPr>
            <a:r>
              <a:rPr lang="en-US" sz="2800" dirty="0"/>
              <a:t>You are a volunteer, not a full-time missionary—that is understood. If we forget, remind 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B7E0-3031-4E11-949D-1767ED28E663}"/>
              </a:ext>
            </a:extLst>
          </p:cNvPr>
          <p:cNvSpPr>
            <a:spLocks noGrp="1"/>
          </p:cNvSpPr>
          <p:nvPr>
            <p:ph type="title"/>
          </p:nvPr>
        </p:nvSpPr>
        <p:spPr>
          <a:xfrm>
            <a:off x="2133600" y="274638"/>
            <a:ext cx="7924800" cy="792162"/>
          </a:xfrm>
        </p:spPr>
        <p:txBody>
          <a:bodyPr/>
          <a:lstStyle/>
          <a:p>
            <a:pPr fontAlgn="auto">
              <a:spcAft>
                <a:spcPts val="0"/>
              </a:spcAft>
              <a:defRPr/>
            </a:pPr>
            <a:r>
              <a:rPr lang="en-US" dirty="0"/>
              <a:t>Resource Local Christian Leaders</a:t>
            </a:r>
          </a:p>
        </p:txBody>
      </p:sp>
      <p:sp>
        <p:nvSpPr>
          <p:cNvPr id="3" name="Content Placeholder 2">
            <a:extLst>
              <a:ext uri="{FF2B5EF4-FFF2-40B4-BE49-F238E27FC236}">
                <a16:creationId xmlns:a16="http://schemas.microsoft.com/office/drawing/2014/main" id="{5DFDD351-4C76-40EF-9BC2-3FCB1268DBAD}"/>
              </a:ext>
            </a:extLst>
          </p:cNvPr>
          <p:cNvSpPr>
            <a:spLocks noGrp="1"/>
          </p:cNvSpPr>
          <p:nvPr>
            <p:ph sz="quarter" idx="13"/>
          </p:nvPr>
        </p:nvSpPr>
        <p:spPr>
          <a:xfrm>
            <a:off x="1066800" y="1295400"/>
            <a:ext cx="10058400" cy="4648200"/>
          </a:xfrm>
        </p:spPr>
        <p:txBody>
          <a:bodyPr>
            <a:normAutofit fontScale="92500" lnSpcReduction="20000"/>
          </a:bodyPr>
          <a:lstStyle/>
          <a:p>
            <a:pPr fontAlgn="auto">
              <a:defRPr/>
            </a:pPr>
            <a:r>
              <a:rPr lang="en-US" sz="3200" dirty="0"/>
              <a:t>Provide resources to local leaders, who will do a much better job of reaching people than we will. Ask for wisdom to locate local leaders.</a:t>
            </a:r>
          </a:p>
          <a:p>
            <a:pPr lvl="1" fontAlgn="auto">
              <a:defRPr/>
            </a:pPr>
            <a:r>
              <a:rPr lang="en-US" sz="2800" dirty="0"/>
              <a:t>The form of discipleship changes over time, from regular personal time to providing resources for their ministry—more time to less time, typically (Neil Cole).</a:t>
            </a:r>
          </a:p>
          <a:p>
            <a:pPr lvl="1" fontAlgn="auto">
              <a:defRPr/>
            </a:pPr>
            <a:r>
              <a:rPr lang="en-US" sz="2800" dirty="0"/>
              <a:t>Help may take the form of books they want, Bibles that they can hand out, trainings, etc. </a:t>
            </a:r>
          </a:p>
          <a:p>
            <a:pPr lvl="1" fontAlgn="auto">
              <a:defRPr/>
            </a:pPr>
            <a:r>
              <a:rPr lang="en-US" sz="2800" dirty="0"/>
              <a:t>Relationship “The key to everything is relationships with many to find just one. The man or woman you are looking for is the one that God has prepared to bring the Gospel into the community—the one Luke 10 calls the ‘Man of Peace.’”   </a:t>
            </a:r>
            <a:r>
              <a:rPr lang="en-US" sz="2000" dirty="0"/>
              <a:t>http://newgenerationsintl.org/church-planting/our-process.php</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9B7567-7D41-43DD-A669-0D28D760E2A1}"/>
              </a:ext>
            </a:extLst>
          </p:cNvPr>
          <p:cNvSpPr>
            <a:spLocks noGrp="1"/>
          </p:cNvSpPr>
          <p:nvPr>
            <p:ph type="title"/>
          </p:nvPr>
        </p:nvSpPr>
        <p:spPr>
          <a:xfrm>
            <a:off x="2133600" y="274638"/>
            <a:ext cx="7924800" cy="944562"/>
          </a:xfrm>
        </p:spPr>
        <p:txBody>
          <a:bodyPr/>
          <a:lstStyle/>
          <a:p>
            <a:pPr fontAlgn="auto">
              <a:spcAft>
                <a:spcPts val="0"/>
              </a:spcAft>
              <a:defRPr/>
            </a:pPr>
            <a:r>
              <a:rPr lang="en-US" dirty="0"/>
              <a:t>Whom Do I See?</a:t>
            </a:r>
          </a:p>
        </p:txBody>
      </p:sp>
      <p:sp>
        <p:nvSpPr>
          <p:cNvPr id="6" name="Content Placeholder 5">
            <a:extLst>
              <a:ext uri="{FF2B5EF4-FFF2-40B4-BE49-F238E27FC236}">
                <a16:creationId xmlns:a16="http://schemas.microsoft.com/office/drawing/2014/main" id="{1F0959D6-5DEE-463D-A5CF-1E82BDC60F0E}"/>
              </a:ext>
            </a:extLst>
          </p:cNvPr>
          <p:cNvSpPr>
            <a:spLocks noGrp="1"/>
          </p:cNvSpPr>
          <p:nvPr>
            <p:ph sz="quarter" idx="13"/>
          </p:nvPr>
        </p:nvSpPr>
        <p:spPr>
          <a:xfrm>
            <a:off x="1981200" y="1600200"/>
            <a:ext cx="8305800" cy="4572000"/>
          </a:xfrm>
        </p:spPr>
        <p:txBody>
          <a:bodyPr>
            <a:normAutofit lnSpcReduction="10000"/>
          </a:bodyPr>
          <a:lstStyle/>
          <a:p>
            <a:pPr fontAlgn="auto">
              <a:defRPr/>
            </a:pPr>
            <a:r>
              <a:rPr lang="en-US" sz="2800" dirty="0"/>
              <a:t>Ask God to lead you to those He is drawing to Christ. </a:t>
            </a:r>
          </a:p>
          <a:p>
            <a:pPr lvl="1" fontAlgn="auto">
              <a:defRPr/>
            </a:pPr>
            <a:r>
              <a:rPr lang="en-US" sz="2800" dirty="0"/>
              <a:t>"No one can come to me unless the Father who sent me draws him (</a:t>
            </a:r>
            <a:r>
              <a:rPr lang="en-US" sz="2800" dirty="0" err="1"/>
              <a:t>Joh</a:t>
            </a:r>
            <a:r>
              <a:rPr lang="en-US" sz="2800" dirty="0"/>
              <a:t> 6:44 NIV)</a:t>
            </a:r>
          </a:p>
          <a:p>
            <a:pPr fontAlgn="auto">
              <a:defRPr/>
            </a:pPr>
            <a:r>
              <a:rPr lang="en-US" sz="2800" dirty="0"/>
              <a:t>Ask for “divine appointments”. Further, that since our time is brief onsite, ask the Lord to have people He wants us to serve to come to us. Many times this prayer has been answered. </a:t>
            </a:r>
          </a:p>
          <a:p>
            <a:pPr fontAlgn="auto">
              <a:defRPr/>
            </a:pPr>
            <a:r>
              <a:rPr lang="en-US" sz="2800" dirty="0"/>
              <a:t>Usually, we meet people already outside, or call on those we’ve met before, for whom we have an address and phone number (which often changes).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72AE-B33C-424D-8A9F-193E161D59F4}"/>
              </a:ext>
            </a:extLst>
          </p:cNvPr>
          <p:cNvSpPr>
            <a:spLocks noGrp="1"/>
          </p:cNvSpPr>
          <p:nvPr>
            <p:ph type="title"/>
          </p:nvPr>
        </p:nvSpPr>
        <p:spPr>
          <a:xfrm>
            <a:off x="2133600" y="274638"/>
            <a:ext cx="7924800" cy="715962"/>
          </a:xfrm>
        </p:spPr>
        <p:txBody>
          <a:bodyPr/>
          <a:lstStyle/>
          <a:p>
            <a:pPr fontAlgn="auto">
              <a:spcAft>
                <a:spcPts val="0"/>
              </a:spcAft>
              <a:defRPr/>
            </a:pPr>
            <a:r>
              <a:rPr lang="en-US" dirty="0"/>
              <a:t>Giving</a:t>
            </a:r>
          </a:p>
        </p:txBody>
      </p:sp>
      <p:sp>
        <p:nvSpPr>
          <p:cNvPr id="3" name="Content Placeholder 2">
            <a:extLst>
              <a:ext uri="{FF2B5EF4-FFF2-40B4-BE49-F238E27FC236}">
                <a16:creationId xmlns:a16="http://schemas.microsoft.com/office/drawing/2014/main" id="{FA62D1CB-AC50-4185-80D8-3DC8E2430080}"/>
              </a:ext>
            </a:extLst>
          </p:cNvPr>
          <p:cNvSpPr>
            <a:spLocks noGrp="1"/>
          </p:cNvSpPr>
          <p:nvPr>
            <p:ph sz="quarter" idx="13"/>
          </p:nvPr>
        </p:nvSpPr>
        <p:spPr>
          <a:xfrm>
            <a:off x="1905000" y="1219200"/>
            <a:ext cx="8305800" cy="4800600"/>
          </a:xfrm>
        </p:spPr>
        <p:txBody>
          <a:bodyPr/>
          <a:lstStyle/>
          <a:p>
            <a:pPr fontAlgn="auto">
              <a:defRPr/>
            </a:pPr>
            <a:r>
              <a:rPr lang="en-US" sz="2800" dirty="0"/>
              <a:t>Generally, we are to give to those who ask, within reason (Matt. 5:42). As you do, you give to the Lord (Matt. 5:37-40). I usually give the first time. Some people will hit you up for something almost every time they see you. If you detect this, tell them that you have decided not to give them anything more. You are not called to be used and exploited. Set boundaries, and hold them. You can mention that a gift is a one-time gift. Don’t give what you cannot afford to give. If a person wants to use money for alcohol or cigarettes, I tell them that I love them too much to give them money.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AFFA-448E-43CB-90A7-E824B27CC11B}"/>
              </a:ext>
            </a:extLst>
          </p:cNvPr>
          <p:cNvSpPr>
            <a:spLocks noGrp="1"/>
          </p:cNvSpPr>
          <p:nvPr>
            <p:ph type="title"/>
          </p:nvPr>
        </p:nvSpPr>
        <p:spPr/>
        <p:txBody>
          <a:bodyPr/>
          <a:lstStyle/>
          <a:p>
            <a:pPr fontAlgn="auto">
              <a:spcAft>
                <a:spcPts val="0"/>
              </a:spcAft>
              <a:defRPr/>
            </a:pPr>
            <a:r>
              <a:rPr lang="en-US" dirty="0"/>
              <a:t>Aerial View</a:t>
            </a:r>
          </a:p>
        </p:txBody>
      </p:sp>
      <p:pic>
        <p:nvPicPr>
          <p:cNvPr id="8195" name="Content Placeholder 3">
            <a:extLst>
              <a:ext uri="{FF2B5EF4-FFF2-40B4-BE49-F238E27FC236}">
                <a16:creationId xmlns:a16="http://schemas.microsoft.com/office/drawing/2014/main" id="{221704F1-C8FA-43A7-8A83-7F24EA7A85CA}"/>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r="2177"/>
          <a:stretch>
            <a:fillRect/>
          </a:stretch>
        </p:blipFill>
        <p:spPr bwMode="auto">
          <a:xfrm>
            <a:off x="3710518" y="990600"/>
            <a:ext cx="6576481" cy="459715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E6C9-67C8-416E-A992-98682BE67B77}"/>
              </a:ext>
            </a:extLst>
          </p:cNvPr>
          <p:cNvSpPr>
            <a:spLocks noGrp="1"/>
          </p:cNvSpPr>
          <p:nvPr>
            <p:ph type="title"/>
          </p:nvPr>
        </p:nvSpPr>
        <p:spPr>
          <a:xfrm>
            <a:off x="2133600" y="274638"/>
            <a:ext cx="7924800" cy="715962"/>
          </a:xfrm>
        </p:spPr>
        <p:txBody>
          <a:bodyPr/>
          <a:lstStyle/>
          <a:p>
            <a:pPr fontAlgn="auto">
              <a:spcAft>
                <a:spcPts val="0"/>
              </a:spcAft>
              <a:defRPr/>
            </a:pPr>
            <a:r>
              <a:rPr lang="en-US" dirty="0"/>
              <a:t>Giving Rides</a:t>
            </a:r>
          </a:p>
        </p:txBody>
      </p:sp>
      <p:sp>
        <p:nvSpPr>
          <p:cNvPr id="3" name="Content Placeholder 2">
            <a:extLst>
              <a:ext uri="{FF2B5EF4-FFF2-40B4-BE49-F238E27FC236}">
                <a16:creationId xmlns:a16="http://schemas.microsoft.com/office/drawing/2014/main" id="{4E592183-D351-4165-9FFD-A3BBEABA0B09}"/>
              </a:ext>
            </a:extLst>
          </p:cNvPr>
          <p:cNvSpPr>
            <a:spLocks noGrp="1"/>
          </p:cNvSpPr>
          <p:nvPr>
            <p:ph sz="quarter" idx="13"/>
          </p:nvPr>
        </p:nvSpPr>
        <p:spPr/>
        <p:txBody>
          <a:bodyPr/>
          <a:lstStyle/>
          <a:p>
            <a:pPr fontAlgn="auto">
              <a:defRPr/>
            </a:pPr>
            <a:r>
              <a:rPr lang="en-US" sz="2800" dirty="0"/>
              <a:t>This requires a lot of wisdom. A criticism of people who come to the Westside is that they don’t want to get physically close to residents, including letting them get into their car, or having a meal together.</a:t>
            </a:r>
          </a:p>
          <a:p>
            <a:pPr fontAlgn="auto">
              <a:defRPr/>
            </a:pPr>
            <a:r>
              <a:rPr lang="en-US" sz="2800" dirty="0"/>
              <a:t>However, you can get robbed or worse. Unless you are very close to a person and have no anxiety about it, I would not give a ride. Men are advised not to give a ride to a woman unless another volunteer is present. Women, </a:t>
            </a:r>
            <a:r>
              <a:rPr lang="en-US" sz="2800" dirty="0">
                <a:solidFill>
                  <a:srgbClr val="FF0000"/>
                </a:solidFill>
              </a:rPr>
              <a:t>do not give men a ride</a:t>
            </a:r>
            <a:r>
              <a:rPr lang="en-US" sz="28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B6CE-95FD-451D-9B9E-2222253F544F}"/>
              </a:ext>
            </a:extLst>
          </p:cNvPr>
          <p:cNvSpPr>
            <a:spLocks noGrp="1"/>
          </p:cNvSpPr>
          <p:nvPr>
            <p:ph type="title"/>
          </p:nvPr>
        </p:nvSpPr>
        <p:spPr>
          <a:xfrm>
            <a:off x="2133600" y="274638"/>
            <a:ext cx="7924800" cy="792162"/>
          </a:xfrm>
        </p:spPr>
        <p:txBody>
          <a:bodyPr/>
          <a:lstStyle/>
          <a:p>
            <a:pPr fontAlgn="auto">
              <a:spcAft>
                <a:spcPts val="0"/>
              </a:spcAft>
              <a:defRPr/>
            </a:pPr>
            <a:r>
              <a:rPr lang="en-US" dirty="0"/>
              <a:t>Bible Studies</a:t>
            </a:r>
          </a:p>
        </p:txBody>
      </p:sp>
      <p:sp>
        <p:nvSpPr>
          <p:cNvPr id="3" name="Content Placeholder 2">
            <a:extLst>
              <a:ext uri="{FF2B5EF4-FFF2-40B4-BE49-F238E27FC236}">
                <a16:creationId xmlns:a16="http://schemas.microsoft.com/office/drawing/2014/main" id="{46CFBCE0-16FA-4E21-9BD8-07013AD18CD8}"/>
              </a:ext>
            </a:extLst>
          </p:cNvPr>
          <p:cNvSpPr>
            <a:spLocks noGrp="1"/>
          </p:cNvSpPr>
          <p:nvPr>
            <p:ph sz="quarter" idx="13"/>
          </p:nvPr>
        </p:nvSpPr>
        <p:spPr/>
        <p:txBody>
          <a:bodyPr>
            <a:normAutofit/>
          </a:bodyPr>
          <a:lstStyle/>
          <a:p>
            <a:pPr fontAlgn="auto">
              <a:defRPr/>
            </a:pPr>
            <a:r>
              <a:rPr lang="en-US" sz="2800" dirty="0"/>
              <a:t>We would like to develop these. They can center around questions and interests and topics. We use the commands of Christ as one appropriate topic (available to you in handout form, Matt. 28:20). You can do a study in the Gospels. Jesus is an excellent focus. People may reject the Church, and dislike Christians, but few reject Jesus who know about Him. </a:t>
            </a:r>
          </a:p>
          <a:p>
            <a:pPr fontAlgn="auto">
              <a:defRPr/>
            </a:pPr>
            <a:r>
              <a:rPr lang="en-US" sz="2800" dirty="0"/>
              <a:t>This might develop into a group that includes mutual accountability and confession of sin, evangelism, worship and the Word (see Neil Cole, </a:t>
            </a:r>
            <a:r>
              <a:rPr lang="en-US" sz="2800" i="1" dirty="0"/>
              <a:t>Organic Church).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4D24-6CB1-4039-BB50-73882CC59451}"/>
              </a:ext>
            </a:extLst>
          </p:cNvPr>
          <p:cNvSpPr>
            <a:spLocks noGrp="1"/>
          </p:cNvSpPr>
          <p:nvPr>
            <p:ph type="title"/>
          </p:nvPr>
        </p:nvSpPr>
        <p:spPr>
          <a:xfrm>
            <a:off x="2133600" y="274638"/>
            <a:ext cx="7924800" cy="792162"/>
          </a:xfrm>
        </p:spPr>
        <p:txBody>
          <a:bodyPr/>
          <a:lstStyle/>
          <a:p>
            <a:pPr fontAlgn="auto">
              <a:spcAft>
                <a:spcPts val="0"/>
              </a:spcAft>
              <a:defRPr/>
            </a:pPr>
            <a:r>
              <a:rPr lang="en-US" dirty="0"/>
              <a:t>Debriefing and intercession</a:t>
            </a:r>
          </a:p>
        </p:txBody>
      </p:sp>
      <p:sp>
        <p:nvSpPr>
          <p:cNvPr id="3" name="Content Placeholder 2">
            <a:extLst>
              <a:ext uri="{FF2B5EF4-FFF2-40B4-BE49-F238E27FC236}">
                <a16:creationId xmlns:a16="http://schemas.microsoft.com/office/drawing/2014/main" id="{F7C4237C-FE58-4180-8BE0-57115B8B1F6C}"/>
              </a:ext>
            </a:extLst>
          </p:cNvPr>
          <p:cNvSpPr>
            <a:spLocks noGrp="1"/>
          </p:cNvSpPr>
          <p:nvPr>
            <p:ph sz="quarter" idx="13"/>
          </p:nvPr>
        </p:nvSpPr>
        <p:spPr>
          <a:xfrm>
            <a:off x="2133600" y="1371600"/>
            <a:ext cx="7924800" cy="4419600"/>
          </a:xfrm>
        </p:spPr>
        <p:txBody>
          <a:bodyPr>
            <a:normAutofit lnSpcReduction="10000"/>
          </a:bodyPr>
          <a:lstStyle/>
          <a:p>
            <a:pPr fontAlgn="auto">
              <a:defRPr/>
            </a:pPr>
            <a:r>
              <a:rPr lang="en-US" sz="2800" dirty="0"/>
              <a:t>We can learn from each other and share experiences and prayer requests. I’d like to meet together for a meal periodically, and also invite you to join our weekly conference prayer call for the Westside at 12:15 on Thursdays. </a:t>
            </a:r>
          </a:p>
          <a:p>
            <a:pPr lvl="1" fontAlgn="auto">
              <a:defRPr/>
            </a:pPr>
            <a:r>
              <a:rPr lang="en-US" sz="2800" dirty="0"/>
              <a:t>There is no cost other than standard long-distance charges to connect to the conference.</a:t>
            </a:r>
          </a:p>
          <a:p>
            <a:pPr lvl="1" fontAlgn="auto">
              <a:defRPr/>
            </a:pPr>
            <a:r>
              <a:rPr lang="en-US" sz="2800" dirty="0" err="1"/>
              <a:t>Rondee</a:t>
            </a:r>
            <a:r>
              <a:rPr lang="en-US" sz="2800" dirty="0"/>
              <a:t> Free Conf. Call: 916-209-4534, PIN: 37409#</a:t>
            </a:r>
          </a:p>
          <a:p>
            <a:pPr lvl="1" fontAlgn="auto">
              <a:defRPr/>
            </a:pPr>
            <a:r>
              <a:rPr lang="en-US" sz="2800" dirty="0"/>
              <a:t>You are not expected to call in—but you’re welcome.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8338-5B7B-4D2A-88C5-5F631B75F86A}"/>
              </a:ext>
            </a:extLst>
          </p:cNvPr>
          <p:cNvSpPr>
            <a:spLocks noGrp="1"/>
          </p:cNvSpPr>
          <p:nvPr>
            <p:ph type="title"/>
          </p:nvPr>
        </p:nvSpPr>
        <p:spPr>
          <a:xfrm>
            <a:off x="2133600" y="274638"/>
            <a:ext cx="7924800" cy="868362"/>
          </a:xfrm>
        </p:spPr>
        <p:txBody>
          <a:bodyPr/>
          <a:lstStyle/>
          <a:p>
            <a:pPr fontAlgn="auto">
              <a:spcAft>
                <a:spcPts val="0"/>
              </a:spcAft>
              <a:defRPr/>
            </a:pPr>
            <a:r>
              <a:rPr lang="en-US" dirty="0"/>
              <a:t>Discipleship</a:t>
            </a:r>
          </a:p>
        </p:txBody>
      </p:sp>
      <p:sp>
        <p:nvSpPr>
          <p:cNvPr id="3" name="Content Placeholder 2">
            <a:extLst>
              <a:ext uri="{FF2B5EF4-FFF2-40B4-BE49-F238E27FC236}">
                <a16:creationId xmlns:a16="http://schemas.microsoft.com/office/drawing/2014/main" id="{E9B50448-2813-43A6-8A29-ED3356C37BC7}"/>
              </a:ext>
            </a:extLst>
          </p:cNvPr>
          <p:cNvSpPr>
            <a:spLocks noGrp="1"/>
          </p:cNvSpPr>
          <p:nvPr>
            <p:ph sz="quarter" idx="13"/>
          </p:nvPr>
        </p:nvSpPr>
        <p:spPr/>
        <p:txBody>
          <a:bodyPr>
            <a:normAutofit/>
          </a:bodyPr>
          <a:lstStyle/>
          <a:p>
            <a:pPr fontAlgn="auto">
              <a:defRPr/>
            </a:pPr>
            <a:r>
              <a:rPr lang="en-US" sz="2800" dirty="0"/>
              <a:t>Our focus, upon friendship with a believer, is discipleship (Matt. 28:19). </a:t>
            </a:r>
          </a:p>
          <a:p>
            <a:pPr fontAlgn="auto">
              <a:defRPr/>
            </a:pPr>
            <a:r>
              <a:rPr lang="en-US" sz="2800" dirty="0"/>
              <a:t>One great way to disciple has been developed by Neil Cole—a Life Change Group. See http://www.cmaresources.org/files/LifeChangeGroup2011Sample.pdf</a:t>
            </a:r>
          </a:p>
          <a:p>
            <a:pPr fontAlgn="auto">
              <a:defRPr/>
            </a:pPr>
            <a:r>
              <a:rPr lang="en-US" sz="2800" dirty="0"/>
              <a:t>He also has an excellent book on discipleship, </a:t>
            </a:r>
            <a:r>
              <a:rPr lang="en-US" sz="2800" i="1" dirty="0"/>
              <a:t>Search and Rescue</a:t>
            </a:r>
            <a:r>
              <a:rPr lang="en-US" sz="2800" dirty="0"/>
              <a:t>. See http://www.cmaresources.org/search-and-rescue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C447-3362-412F-95A3-B7B6BE4F4F5D}"/>
              </a:ext>
            </a:extLst>
          </p:cNvPr>
          <p:cNvSpPr>
            <a:spLocks noGrp="1"/>
          </p:cNvSpPr>
          <p:nvPr>
            <p:ph type="title"/>
          </p:nvPr>
        </p:nvSpPr>
        <p:spPr>
          <a:xfrm>
            <a:off x="2133600" y="274638"/>
            <a:ext cx="7924800" cy="868362"/>
          </a:xfrm>
        </p:spPr>
        <p:txBody>
          <a:bodyPr/>
          <a:lstStyle/>
          <a:p>
            <a:pPr fontAlgn="auto">
              <a:spcAft>
                <a:spcPts val="0"/>
              </a:spcAft>
              <a:defRPr/>
            </a:pPr>
            <a:r>
              <a:rPr lang="en-US" dirty="0"/>
              <a:t>Other Resources</a:t>
            </a:r>
          </a:p>
        </p:txBody>
      </p:sp>
      <p:sp>
        <p:nvSpPr>
          <p:cNvPr id="3" name="Content Placeholder 2">
            <a:extLst>
              <a:ext uri="{FF2B5EF4-FFF2-40B4-BE49-F238E27FC236}">
                <a16:creationId xmlns:a16="http://schemas.microsoft.com/office/drawing/2014/main" id="{A74A7ECB-6044-4B0B-BDAB-BB427CC565B0}"/>
              </a:ext>
            </a:extLst>
          </p:cNvPr>
          <p:cNvSpPr>
            <a:spLocks noGrp="1"/>
          </p:cNvSpPr>
          <p:nvPr>
            <p:ph sz="quarter" idx="13"/>
          </p:nvPr>
        </p:nvSpPr>
        <p:spPr/>
        <p:txBody>
          <a:bodyPr/>
          <a:lstStyle/>
          <a:p>
            <a:pPr fontAlgn="auto">
              <a:defRPr/>
            </a:pPr>
            <a:r>
              <a:rPr lang="en-US" sz="2800" dirty="0"/>
              <a:t>http://www.cmaresources.org/catalog/27</a:t>
            </a:r>
          </a:p>
          <a:p>
            <a:pPr fontAlgn="auto">
              <a:defRPr/>
            </a:pPr>
            <a:r>
              <a:rPr lang="en-US" sz="2800" dirty="0"/>
              <a:t>http://www.rmni.org/urban-ministries/inner-city-evangelism.html This is our website, with an inner city evangelism sample presentation.</a:t>
            </a:r>
          </a:p>
          <a:p>
            <a:pPr lvl="1" fontAlgn="auto">
              <a:defRPr/>
            </a:pPr>
            <a:r>
              <a:rPr lang="en-US" sz="2800" dirty="0"/>
              <a:t>See the presentation: “How to do Personal Evangelism” at http://www.rmni.org/teaching-resources/powerpoint-presentations/other.html</a:t>
            </a:r>
          </a:p>
          <a:p>
            <a:pPr marL="57150" indent="0" fontAlgn="auto">
              <a:buNone/>
              <a:defRPr/>
            </a:pPr>
            <a:endParaRPr lang="en-US" sz="2800" dirty="0"/>
          </a:p>
          <a:p>
            <a:pPr fontAlgn="auto">
              <a:defRPr/>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ED890C14-4A41-49FC-8EBA-8CBE5AD6D776}"/>
              </a:ext>
            </a:extLst>
          </p:cNvPr>
          <p:cNvSpPr>
            <a:spLocks noGrp="1" noChangeArrowheads="1"/>
          </p:cNvSpPr>
          <p:nvPr>
            <p:ph type="title"/>
          </p:nvPr>
        </p:nvSpPr>
        <p:spPr>
          <a:xfrm>
            <a:off x="2286000" y="152401"/>
            <a:ext cx="6477000" cy="1203325"/>
          </a:xfrm>
        </p:spPr>
        <p:txBody>
          <a:bodyPr>
            <a:normAutofit/>
          </a:bodyPr>
          <a:lstStyle/>
          <a:p>
            <a:pPr fontAlgn="auto">
              <a:spcAft>
                <a:spcPts val="0"/>
              </a:spcAft>
              <a:defRPr/>
            </a:pPr>
            <a:r>
              <a:rPr lang="en-US" b="1" dirty="0"/>
              <a:t>Christian  Urban  Penetration</a:t>
            </a:r>
          </a:p>
        </p:txBody>
      </p:sp>
      <p:sp>
        <p:nvSpPr>
          <p:cNvPr id="80899" name="Rectangle 3">
            <a:extLst>
              <a:ext uri="{FF2B5EF4-FFF2-40B4-BE49-F238E27FC236}">
                <a16:creationId xmlns:a16="http://schemas.microsoft.com/office/drawing/2014/main" id="{1F6E9619-6A52-42DE-880A-407984BD91ED}"/>
              </a:ext>
            </a:extLst>
          </p:cNvPr>
          <p:cNvSpPr>
            <a:spLocks noGrp="1" noChangeArrowheads="1"/>
          </p:cNvSpPr>
          <p:nvPr>
            <p:ph type="body" sz="half" idx="1"/>
          </p:nvPr>
        </p:nvSpPr>
        <p:spPr>
          <a:xfrm>
            <a:off x="2209800" y="2133600"/>
            <a:ext cx="7848600" cy="3810000"/>
          </a:xfrm>
        </p:spPr>
        <p:txBody>
          <a:bodyPr/>
          <a:lstStyle/>
          <a:p>
            <a:pPr fontAlgn="auto">
              <a:defRPr/>
            </a:pPr>
            <a:r>
              <a:rPr lang="en-US" sz="4000" dirty="0"/>
              <a:t>118,000 new non-Christian urbanites are added per day</a:t>
            </a:r>
            <a:r>
              <a:rPr lang="en-US" sz="4800" dirty="0"/>
              <a:t> </a:t>
            </a:r>
          </a:p>
          <a:p>
            <a:pPr fontAlgn="auto">
              <a:defRPr/>
            </a:pPr>
            <a:r>
              <a:rPr lang="en-US" sz="4000" dirty="0"/>
              <a:t>Christians are 21% of the urban population, while 33.3% of world population.</a:t>
            </a:r>
            <a:r>
              <a:rPr lang="en-US" sz="3600" dirty="0"/>
              <a:t> </a:t>
            </a:r>
          </a:p>
        </p:txBody>
      </p:sp>
      <p:sp>
        <p:nvSpPr>
          <p:cNvPr id="209924" name="Text Box 7">
            <a:extLst>
              <a:ext uri="{FF2B5EF4-FFF2-40B4-BE49-F238E27FC236}">
                <a16:creationId xmlns:a16="http://schemas.microsoft.com/office/drawing/2014/main" id="{CE9E4494-01B8-4D03-A120-DCB6B91BCD6E}"/>
              </a:ext>
            </a:extLst>
          </p:cNvPr>
          <p:cNvSpPr txBox="1">
            <a:spLocks noChangeArrowheads="1"/>
          </p:cNvSpPr>
          <p:nvPr/>
        </p:nvSpPr>
        <p:spPr bwMode="auto">
          <a:xfrm>
            <a:off x="1752600" y="6019801"/>
            <a:ext cx="8610600" cy="646113"/>
          </a:xfrm>
          <a:prstGeom prst="rect">
            <a:avLst/>
          </a:prstGeom>
          <a:noFill/>
          <a:ln w="9525">
            <a:noFill/>
            <a:miter lim="800000"/>
            <a:headEnd/>
            <a:tailEnd/>
          </a:ln>
        </p:spPr>
        <p:txBody>
          <a:bodyPr>
            <a:spAutoFit/>
          </a:bodyPr>
          <a:lstStyle/>
          <a:p>
            <a:pPr fontAlgn="auto">
              <a:spcBef>
                <a:spcPts val="0"/>
              </a:spcBef>
              <a:spcAft>
                <a:spcPts val="0"/>
              </a:spcAft>
              <a:defRPr/>
            </a:pPr>
            <a:r>
              <a:rPr lang="en-US" kern="0" dirty="0">
                <a:latin typeface="Gill Sans MT" pitchFamily="34" charset="0"/>
                <a:cs typeface="+mn-cs"/>
              </a:rPr>
              <a:t>David Barrett, Todd M. Johnson &amp; Peter Crossing,  “Status of Global Mission, 2010” Int’l Bulletin of Missionary Research,  Jan. 2010,  p.36.</a:t>
            </a:r>
            <a:endParaRPr lang="en-US" dirty="0">
              <a:latin typeface="+mn-lt"/>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randombar(horizontal)">
                                      <p:cBhvr>
                                        <p:cTn id="7" dur="5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4D23E8B8-3EA0-4B3B-80BA-4131C7A692E9}"/>
              </a:ext>
            </a:extLst>
          </p:cNvPr>
          <p:cNvSpPr>
            <a:spLocks noGrp="1" noChangeArrowheads="1"/>
          </p:cNvSpPr>
          <p:nvPr>
            <p:ph type="title"/>
          </p:nvPr>
        </p:nvSpPr>
        <p:spPr>
          <a:xfrm>
            <a:off x="1828800" y="533401"/>
            <a:ext cx="8839200" cy="746125"/>
          </a:xfrm>
        </p:spPr>
        <p:txBody>
          <a:bodyPr>
            <a:normAutofit/>
          </a:bodyPr>
          <a:lstStyle/>
          <a:p>
            <a:pPr fontAlgn="auto">
              <a:spcAft>
                <a:spcPts val="0"/>
              </a:spcAft>
              <a:defRPr/>
            </a:pPr>
            <a:r>
              <a:rPr lang="en-US" b="1" dirty="0"/>
              <a:t>Increasing Global Urbanization</a:t>
            </a:r>
          </a:p>
        </p:txBody>
      </p:sp>
      <p:sp>
        <p:nvSpPr>
          <p:cNvPr id="210947" name="Rectangle 3">
            <a:extLst>
              <a:ext uri="{FF2B5EF4-FFF2-40B4-BE49-F238E27FC236}">
                <a16:creationId xmlns:a16="http://schemas.microsoft.com/office/drawing/2014/main" id="{45C0E5D6-6370-4A8E-B2E7-8840E61BF7A8}"/>
              </a:ext>
            </a:extLst>
          </p:cNvPr>
          <p:cNvSpPr>
            <a:spLocks noGrp="1" noChangeArrowheads="1"/>
          </p:cNvSpPr>
          <p:nvPr>
            <p:ph type="body" sz="half" idx="1"/>
          </p:nvPr>
        </p:nvSpPr>
        <p:spPr>
          <a:xfrm>
            <a:off x="2209800" y="1676400"/>
            <a:ext cx="3352800" cy="4586288"/>
          </a:xfrm>
        </p:spPr>
        <p:txBody>
          <a:bodyPr/>
          <a:lstStyle/>
          <a:p>
            <a:pPr fontAlgn="auto">
              <a:defRPr/>
            </a:pPr>
            <a:endParaRPr lang="en-US" sz="2400"/>
          </a:p>
          <a:p>
            <a:pPr fontAlgn="auto">
              <a:buFontTx/>
              <a:buNone/>
              <a:defRPr/>
            </a:pPr>
            <a:endParaRPr lang="en-US" sz="2400"/>
          </a:p>
        </p:txBody>
      </p:sp>
      <p:sp>
        <p:nvSpPr>
          <p:cNvPr id="41988" name="Text Box 10">
            <a:extLst>
              <a:ext uri="{FF2B5EF4-FFF2-40B4-BE49-F238E27FC236}">
                <a16:creationId xmlns:a16="http://schemas.microsoft.com/office/drawing/2014/main" id="{DDA65F82-83CA-416B-947B-45D0C7FEABDF}"/>
              </a:ext>
            </a:extLst>
          </p:cNvPr>
          <p:cNvSpPr txBox="1">
            <a:spLocks noChangeArrowheads="1"/>
          </p:cNvSpPr>
          <p:nvPr/>
        </p:nvSpPr>
        <p:spPr bwMode="auto">
          <a:xfrm>
            <a:off x="1981200" y="19050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spcBef>
                <a:spcPct val="50000"/>
              </a:spcBef>
            </a:pPr>
            <a:endParaRPr lang="en-US" altLang="en-US">
              <a:latin typeface="Times New Roman" panose="02020603050405020304" pitchFamily="18" charset="0"/>
            </a:endParaRPr>
          </a:p>
        </p:txBody>
      </p:sp>
      <p:sp>
        <p:nvSpPr>
          <p:cNvPr id="81925" name="Rectangle 11">
            <a:extLst>
              <a:ext uri="{FF2B5EF4-FFF2-40B4-BE49-F238E27FC236}">
                <a16:creationId xmlns:a16="http://schemas.microsoft.com/office/drawing/2014/main" id="{B7BC3FA2-5F1A-47DC-98AB-EE6E2FC3C974}"/>
              </a:ext>
            </a:extLst>
          </p:cNvPr>
          <p:cNvSpPr>
            <a:spLocks noChangeArrowheads="1"/>
          </p:cNvSpPr>
          <p:nvPr/>
        </p:nvSpPr>
        <p:spPr bwMode="auto">
          <a:xfrm>
            <a:off x="1143000" y="1371600"/>
            <a:ext cx="9982200" cy="5029200"/>
          </a:xfrm>
          <a:prstGeom prst="rect">
            <a:avLst/>
          </a:prstGeom>
          <a:noFill/>
          <a:ln w="9525">
            <a:noFill/>
            <a:miter lim="800000"/>
            <a:headEnd/>
            <a:tailEnd/>
          </a:ln>
        </p:spPr>
        <p:txBody>
          <a:bodyPr/>
          <a:lstStyle/>
          <a:p>
            <a:pPr marL="342900" indent="-342900" fontAlgn="auto">
              <a:spcBef>
                <a:spcPct val="20000"/>
              </a:spcBef>
              <a:spcAft>
                <a:spcPts val="0"/>
              </a:spcAft>
              <a:buFontTx/>
              <a:buChar char="•"/>
              <a:defRPr/>
            </a:pPr>
            <a:r>
              <a:rPr lang="en-US" sz="2800" dirty="0">
                <a:latin typeface="+mn-lt"/>
                <a:cs typeface="+mn-cs"/>
              </a:rPr>
              <a:t>2009--  51% of Earth’s population is urban</a:t>
            </a:r>
            <a:r>
              <a:rPr lang="en-US" sz="2800" baseline="30000" dirty="0">
                <a:latin typeface="+mn-lt"/>
                <a:cs typeface="+mn-cs"/>
              </a:rPr>
              <a:t>1</a:t>
            </a:r>
          </a:p>
          <a:p>
            <a:pPr marL="342900" indent="-342900" fontAlgn="auto">
              <a:spcBef>
                <a:spcPct val="20000"/>
              </a:spcBef>
              <a:spcAft>
                <a:spcPts val="0"/>
              </a:spcAft>
              <a:buFontTx/>
              <a:buChar char="•"/>
              <a:defRPr/>
            </a:pPr>
            <a:r>
              <a:rPr lang="en-US" sz="2800" dirty="0">
                <a:latin typeface="+mn-lt"/>
                <a:cs typeface="+mn-cs"/>
              </a:rPr>
              <a:t>2025--  57% will live in cities</a:t>
            </a:r>
            <a:r>
              <a:rPr lang="en-US" sz="2800" baseline="30000" dirty="0">
                <a:latin typeface="+mn-lt"/>
                <a:cs typeface="+mn-cs"/>
              </a:rPr>
              <a:t>1</a:t>
            </a:r>
          </a:p>
          <a:p>
            <a:pPr marL="342900" indent="-342900" fontAlgn="auto">
              <a:spcBef>
                <a:spcPct val="20000"/>
              </a:spcBef>
              <a:spcAft>
                <a:spcPts val="0"/>
              </a:spcAft>
              <a:buFontTx/>
              <a:buChar char="•"/>
              <a:defRPr/>
            </a:pPr>
            <a:r>
              <a:rPr lang="en-US" sz="2800" dirty="0">
                <a:latin typeface="+mn-lt"/>
                <a:cs typeface="+mn-cs"/>
              </a:rPr>
              <a:t>2050--  66% will live in cities</a:t>
            </a:r>
            <a:r>
              <a:rPr lang="en-US" sz="2800" baseline="30000" dirty="0">
                <a:latin typeface="+mn-lt"/>
                <a:cs typeface="+mn-cs"/>
              </a:rPr>
              <a:t>2</a:t>
            </a:r>
          </a:p>
          <a:p>
            <a:pPr marL="342900" indent="-342900" fontAlgn="auto">
              <a:spcBef>
                <a:spcPct val="20000"/>
              </a:spcBef>
              <a:spcAft>
                <a:spcPts val="0"/>
              </a:spcAft>
              <a:buFontTx/>
              <a:buChar char="•"/>
              <a:defRPr/>
            </a:pPr>
            <a:r>
              <a:rPr lang="en-US" sz="2800" dirty="0">
                <a:latin typeface="+mn-lt"/>
                <a:cs typeface="+mn-cs"/>
              </a:rPr>
              <a:t>By 2015 only one city in an advanced nation will be among the 10 largest cities. In rank order:</a:t>
            </a:r>
            <a:br>
              <a:rPr lang="en-US" sz="2800" dirty="0">
                <a:latin typeface="+mn-lt"/>
                <a:cs typeface="+mn-cs"/>
              </a:rPr>
            </a:br>
            <a:r>
              <a:rPr lang="en-US" sz="2800" dirty="0">
                <a:latin typeface="+mn-lt"/>
                <a:cs typeface="+mn-cs"/>
              </a:rPr>
              <a:t>Tokyo, Bombay (Mumbai), Lagos, Shanghai, Jakarta, São Paulo, Karachi, Beijing, Dhaka, México</a:t>
            </a:r>
            <a:r>
              <a:rPr lang="en-US" sz="2800" baseline="30000" dirty="0">
                <a:latin typeface="+mn-lt"/>
                <a:cs typeface="+mn-cs"/>
              </a:rPr>
              <a:t>2</a:t>
            </a:r>
          </a:p>
          <a:p>
            <a:pPr marL="342900" indent="-342900" fontAlgn="auto">
              <a:spcBef>
                <a:spcPct val="20000"/>
              </a:spcBef>
              <a:spcAft>
                <a:spcPts val="0"/>
              </a:spcAft>
              <a:defRPr/>
            </a:pPr>
            <a:endParaRPr lang="en-US" dirty="0">
              <a:latin typeface="+mn-lt"/>
              <a:cs typeface="+mn-cs"/>
            </a:endParaRPr>
          </a:p>
          <a:p>
            <a:pPr marL="342900" indent="-342900" fontAlgn="auto">
              <a:spcBef>
                <a:spcPct val="20000"/>
              </a:spcBef>
              <a:spcAft>
                <a:spcPts val="0"/>
              </a:spcAft>
              <a:defRPr/>
            </a:pPr>
            <a:r>
              <a:rPr lang="en-US" sz="1200" dirty="0">
                <a:latin typeface="+mn-lt"/>
                <a:cs typeface="+mn-cs"/>
              </a:rPr>
              <a:t>1	</a:t>
            </a:r>
            <a:r>
              <a:rPr lang="en-US" sz="1200" kern="0" dirty="0">
                <a:latin typeface="Gill Sans MT" pitchFamily="34" charset="0"/>
                <a:cs typeface="+mn-cs"/>
              </a:rPr>
              <a:t>David Barrett, Todd M. Johnson &amp; Peter Crossing,  “Status of Global Mission,” Int’l Bulletin of Missionary Research,  Jan. 2010,  p. 36.</a:t>
            </a:r>
            <a:endParaRPr lang="en-US" sz="1200" dirty="0">
              <a:latin typeface="+mn-lt"/>
              <a:cs typeface="+mn-cs"/>
            </a:endParaRPr>
          </a:p>
          <a:p>
            <a:pPr marL="342900" indent="-342900" fontAlgn="auto">
              <a:spcBef>
                <a:spcPct val="20000"/>
              </a:spcBef>
              <a:spcAft>
                <a:spcPts val="0"/>
              </a:spcAft>
              <a:defRPr/>
            </a:pPr>
            <a:endParaRPr lang="en-US" sz="1200" dirty="0">
              <a:latin typeface="+mn-lt"/>
              <a:cs typeface="+mn-cs"/>
            </a:endParaRPr>
          </a:p>
          <a:p>
            <a:pPr marL="342900" indent="-342900" fontAlgn="auto">
              <a:spcBef>
                <a:spcPct val="20000"/>
              </a:spcBef>
              <a:spcAft>
                <a:spcPts val="0"/>
              </a:spcAft>
              <a:defRPr/>
            </a:pPr>
            <a:r>
              <a:rPr lang="en-US" sz="1200" dirty="0">
                <a:latin typeface="+mn-lt"/>
                <a:cs typeface="+mn-cs"/>
              </a:rPr>
              <a:t>2	Philip Jenkins, </a:t>
            </a:r>
            <a:r>
              <a:rPr lang="en-US" sz="1200" i="1" dirty="0">
                <a:latin typeface="+mn-lt"/>
                <a:cs typeface="+mn-cs"/>
              </a:rPr>
              <a:t>The Next Christendom</a:t>
            </a:r>
            <a:r>
              <a:rPr lang="en-US" sz="1200" dirty="0">
                <a:latin typeface="+mn-lt"/>
                <a:cs typeface="+mn-cs"/>
              </a:rPr>
              <a:t>, 2002, p. 93, based upon UN statistics, ISBN: 0195168917</a:t>
            </a:r>
            <a:endParaRPr lang="en-US" sz="2000" dirty="0">
              <a:latin typeface="+mn-lt"/>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1925">
                                            <p:txEl>
                                              <p:pRg st="3" end="3"/>
                                            </p:txEl>
                                          </p:spTgt>
                                        </p:tgtEl>
                                        <p:attrNameLst>
                                          <p:attrName>style.visibility</p:attrName>
                                        </p:attrNameLst>
                                      </p:cBhvr>
                                      <p:to>
                                        <p:strVal val="visible"/>
                                      </p:to>
                                    </p:set>
                                    <p:anim calcmode="lin" valueType="num">
                                      <p:cBhvr additive="base">
                                        <p:cTn id="7" dur="500" fill="hold"/>
                                        <p:tgtEl>
                                          <p:spTgt spid="8192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ACE-0980-411A-83F8-934D94ED943A}"/>
              </a:ext>
            </a:extLst>
          </p:cNvPr>
          <p:cNvSpPr>
            <a:spLocks noGrp="1"/>
          </p:cNvSpPr>
          <p:nvPr>
            <p:ph type="title"/>
          </p:nvPr>
        </p:nvSpPr>
        <p:spPr>
          <a:xfrm>
            <a:off x="1981200" y="274638"/>
            <a:ext cx="8229600" cy="792162"/>
          </a:xfrm>
        </p:spPr>
        <p:txBody>
          <a:bodyPr/>
          <a:lstStyle/>
          <a:p>
            <a:pPr algn="ctr" fontAlgn="auto">
              <a:spcAft>
                <a:spcPts val="0"/>
              </a:spcAft>
              <a:defRPr/>
            </a:pPr>
            <a:r>
              <a:rPr lang="en-US" dirty="0"/>
              <a:t>Main Court at College Hill Courts</a:t>
            </a:r>
          </a:p>
        </p:txBody>
      </p:sp>
      <p:pic>
        <p:nvPicPr>
          <p:cNvPr id="9219" name="Content Placeholder 3">
            <a:extLst>
              <a:ext uri="{FF2B5EF4-FFF2-40B4-BE49-F238E27FC236}">
                <a16:creationId xmlns:a16="http://schemas.microsoft.com/office/drawing/2014/main" id="{9D9584E3-2DC1-4961-98DF-A960419AFED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6096000"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BCE3-17B2-4D01-B4EB-0A1666DE5631}"/>
              </a:ext>
            </a:extLst>
          </p:cNvPr>
          <p:cNvSpPr>
            <a:spLocks noGrp="1"/>
          </p:cNvSpPr>
          <p:nvPr>
            <p:ph type="title"/>
          </p:nvPr>
        </p:nvSpPr>
        <p:spPr>
          <a:xfrm>
            <a:off x="2133600" y="274638"/>
            <a:ext cx="7924800" cy="868362"/>
          </a:xfrm>
        </p:spPr>
        <p:txBody>
          <a:bodyPr/>
          <a:lstStyle/>
          <a:p>
            <a:pPr algn="ctr" fontAlgn="auto">
              <a:spcAft>
                <a:spcPts val="0"/>
              </a:spcAft>
              <a:defRPr/>
            </a:pPr>
            <a:r>
              <a:rPr lang="en-US" dirty="0"/>
              <a:t>North End of Westside</a:t>
            </a:r>
          </a:p>
        </p:txBody>
      </p:sp>
      <p:pic>
        <p:nvPicPr>
          <p:cNvPr id="10243" name="Content Placeholder 3">
            <a:extLst>
              <a:ext uri="{FF2B5EF4-FFF2-40B4-BE49-F238E27FC236}">
                <a16:creationId xmlns:a16="http://schemas.microsoft.com/office/drawing/2014/main" id="{042F354C-8ECE-45A7-A2BC-C460EF8926E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71801" y="1371600"/>
            <a:ext cx="5718175" cy="42878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F9BB-BEAC-4385-B994-A816AE7AC78F}"/>
              </a:ext>
            </a:extLst>
          </p:cNvPr>
          <p:cNvSpPr>
            <a:spLocks noGrp="1"/>
          </p:cNvSpPr>
          <p:nvPr>
            <p:ph type="title"/>
          </p:nvPr>
        </p:nvSpPr>
        <p:spPr>
          <a:xfrm>
            <a:off x="6400800" y="274638"/>
            <a:ext cx="4267200" cy="1143000"/>
          </a:xfrm>
        </p:spPr>
        <p:txBody>
          <a:bodyPr/>
          <a:lstStyle/>
          <a:p>
            <a:pPr algn="ctr" fontAlgn="auto">
              <a:spcAft>
                <a:spcPts val="0"/>
              </a:spcAft>
              <a:defRPr/>
            </a:pPr>
            <a:r>
              <a:rPr lang="en-US" dirty="0"/>
              <a:t>Violence</a:t>
            </a:r>
          </a:p>
        </p:txBody>
      </p:sp>
      <p:pic>
        <p:nvPicPr>
          <p:cNvPr id="11267" name="Content Placeholder 4">
            <a:extLst>
              <a:ext uri="{FF2B5EF4-FFF2-40B4-BE49-F238E27FC236}">
                <a16:creationId xmlns:a16="http://schemas.microsoft.com/office/drawing/2014/main" id="{B91BF61F-6CBA-4479-AC70-D9AC08D24AE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24000" y="0"/>
            <a:ext cx="4895850" cy="68532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E463-A845-4CB7-A62B-90943F842938}"/>
              </a:ext>
            </a:extLst>
          </p:cNvPr>
          <p:cNvSpPr>
            <a:spLocks noGrp="1"/>
          </p:cNvSpPr>
          <p:nvPr>
            <p:ph type="title"/>
          </p:nvPr>
        </p:nvSpPr>
        <p:spPr>
          <a:xfrm>
            <a:off x="1981200" y="274638"/>
            <a:ext cx="8229600" cy="792162"/>
          </a:xfrm>
        </p:spPr>
        <p:txBody>
          <a:bodyPr/>
          <a:lstStyle/>
          <a:p>
            <a:pPr fontAlgn="auto">
              <a:spcAft>
                <a:spcPts val="0"/>
              </a:spcAft>
              <a:defRPr/>
            </a:pPr>
            <a:r>
              <a:rPr lang="en-US" dirty="0"/>
              <a:t>Longtime Westside Volunteers</a:t>
            </a:r>
          </a:p>
        </p:txBody>
      </p:sp>
      <p:pic>
        <p:nvPicPr>
          <p:cNvPr id="12291" name="Content Placeholder 3">
            <a:extLst>
              <a:ext uri="{FF2B5EF4-FFF2-40B4-BE49-F238E27FC236}">
                <a16:creationId xmlns:a16="http://schemas.microsoft.com/office/drawing/2014/main" id="{3F71FF97-4C08-447A-A9AD-28E38379378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4876800" cy="3657600"/>
          </a:xfrm>
        </p:spPr>
      </p:pic>
      <p:sp>
        <p:nvSpPr>
          <p:cNvPr id="12292" name="TextBox 4">
            <a:extLst>
              <a:ext uri="{FF2B5EF4-FFF2-40B4-BE49-F238E27FC236}">
                <a16:creationId xmlns:a16="http://schemas.microsoft.com/office/drawing/2014/main" id="{36BDD9BD-C24E-4902-82C9-6A75E3A35B03}"/>
              </a:ext>
            </a:extLst>
          </p:cNvPr>
          <p:cNvSpPr txBox="1">
            <a:spLocks noChangeArrowheads="1"/>
          </p:cNvSpPr>
          <p:nvPr/>
        </p:nvSpPr>
        <p:spPr bwMode="auto">
          <a:xfrm>
            <a:off x="1981200" y="60198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ctr"/>
            <a:r>
              <a:rPr lang="en-US" altLang="en-US" sz="2400"/>
              <a:t>We meet around 3:30 PM on Thursdays until about 5 PM. Call           423-822-1091 to join 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5C36-7ED2-418C-ADB2-87D4BEFF0908}"/>
              </a:ext>
            </a:extLst>
          </p:cNvPr>
          <p:cNvSpPr>
            <a:spLocks noGrp="1"/>
          </p:cNvSpPr>
          <p:nvPr>
            <p:ph type="title"/>
          </p:nvPr>
        </p:nvSpPr>
        <p:spPr/>
        <p:txBody>
          <a:bodyPr>
            <a:normAutofit/>
          </a:bodyPr>
          <a:lstStyle/>
          <a:p>
            <a:pPr algn="ctr" fontAlgn="auto">
              <a:spcAft>
                <a:spcPts val="0"/>
              </a:spcAft>
              <a:defRPr/>
            </a:pPr>
            <a:r>
              <a:rPr lang="en-US" dirty="0"/>
              <a:t>This sheep spent the night with wolves, October 2011</a:t>
            </a:r>
          </a:p>
        </p:txBody>
      </p:sp>
      <p:pic>
        <p:nvPicPr>
          <p:cNvPr id="13315" name="Picture 2" descr="C:\Mongolia 2011\BestPics2011\SheepWolf.jpg">
            <a:extLst>
              <a:ext uri="{FF2B5EF4-FFF2-40B4-BE49-F238E27FC236}">
                <a16:creationId xmlns:a16="http://schemas.microsoft.com/office/drawing/2014/main" id="{61CE9E0B-32F3-4FA9-98FD-ADA0B3D2B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1"/>
            <a:ext cx="6891338"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21D0-74A7-4B27-8BD0-806802C1D163}"/>
              </a:ext>
            </a:extLst>
          </p:cNvPr>
          <p:cNvSpPr>
            <a:spLocks noGrp="1"/>
          </p:cNvSpPr>
          <p:nvPr>
            <p:ph type="title"/>
          </p:nvPr>
        </p:nvSpPr>
        <p:spPr/>
        <p:txBody>
          <a:bodyPr/>
          <a:lstStyle/>
          <a:p>
            <a:pPr fontAlgn="auto">
              <a:spcAft>
                <a:spcPts val="0"/>
              </a:spcAft>
              <a:defRPr/>
            </a:pPr>
            <a:r>
              <a:rPr lang="en-US" dirty="0"/>
              <a:t>Going to the Wolves </a:t>
            </a:r>
          </a:p>
        </p:txBody>
      </p:sp>
      <p:sp>
        <p:nvSpPr>
          <p:cNvPr id="3" name="Content Placeholder 2">
            <a:extLst>
              <a:ext uri="{FF2B5EF4-FFF2-40B4-BE49-F238E27FC236}">
                <a16:creationId xmlns:a16="http://schemas.microsoft.com/office/drawing/2014/main" id="{6E8DA1B9-9024-414F-9052-12AE8B19EC4A}"/>
              </a:ext>
            </a:extLst>
          </p:cNvPr>
          <p:cNvSpPr>
            <a:spLocks noGrp="1"/>
          </p:cNvSpPr>
          <p:nvPr>
            <p:ph sz="quarter" idx="13"/>
          </p:nvPr>
        </p:nvSpPr>
        <p:spPr/>
        <p:txBody>
          <a:bodyPr>
            <a:noAutofit/>
          </a:bodyPr>
          <a:lstStyle/>
          <a:p>
            <a:pPr fontAlgn="auto">
              <a:defRPr/>
            </a:pPr>
            <a:r>
              <a:rPr lang="en-US" sz="2400" dirty="0"/>
              <a:t>“I am sending you out like sheep among wolves. Therefore be as shrewd as snakes and as innocent as doves.” (Mat 10:16 NIV)</a:t>
            </a:r>
          </a:p>
          <a:p>
            <a:pPr fontAlgn="auto">
              <a:defRPr/>
            </a:pPr>
            <a:r>
              <a:rPr lang="en-US" sz="2400" dirty="0"/>
              <a:t>“Jesus was saying to his disciples then—and, by implication, to you and me now--“I am sending you to dangerous places, where you will find yourself in the middle of evil, vicious people. And you will be there by my design.” Jesus told them, “Go to great danger, and let it be said of you what people would say of sheep wandering into the middle of wolves. ‘They’re crazy! They’re clueless! They have no idea what kind of danger they are getting into!’ This is what it means to be my disciple.’”</a:t>
            </a:r>
          </a:p>
        </p:txBody>
      </p:sp>
    </p:spTree>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470</TotalTime>
  <Words>3067</Words>
  <Application>Microsoft Office PowerPoint</Application>
  <PresentationFormat>Widescreen</PresentationFormat>
  <Paragraphs>169</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 Narrow</vt:lpstr>
      <vt:lpstr>Arial</vt:lpstr>
      <vt:lpstr>Calibri</vt:lpstr>
      <vt:lpstr>Gill Sans MT</vt:lpstr>
      <vt:lpstr>Times New Roman</vt:lpstr>
      <vt:lpstr>Horizon</vt:lpstr>
      <vt:lpstr>Inner-city team manual (the westside, chattanooga, Tenn.)</vt:lpstr>
      <vt:lpstr>Location--   Main and Riverfront</vt:lpstr>
      <vt:lpstr>Aerial View</vt:lpstr>
      <vt:lpstr>Main Court at College Hill Courts</vt:lpstr>
      <vt:lpstr>North End of Westside</vt:lpstr>
      <vt:lpstr>Violence</vt:lpstr>
      <vt:lpstr>Longtime Westside Volunteers</vt:lpstr>
      <vt:lpstr>This sheep spent the night with wolves, October 2011</vt:lpstr>
      <vt:lpstr>Going to the Wolves </vt:lpstr>
      <vt:lpstr>The Criteria of Danger</vt:lpstr>
      <vt:lpstr>Decent or Dangerous?</vt:lpstr>
      <vt:lpstr>Light of the World</vt:lpstr>
      <vt:lpstr>Salt of the Earth</vt:lpstr>
      <vt:lpstr>Surprises</vt:lpstr>
      <vt:lpstr>Relationships</vt:lpstr>
      <vt:lpstr>Suspicion</vt:lpstr>
      <vt:lpstr>Who are you?</vt:lpstr>
      <vt:lpstr>Gangs</vt:lpstr>
      <vt:lpstr>What to wear</vt:lpstr>
      <vt:lpstr>Fights</vt:lpstr>
      <vt:lpstr>Young Women team members</vt:lpstr>
      <vt:lpstr>Being Good News</vt:lpstr>
      <vt:lpstr>Be Good News—Incarnate the Gospel</vt:lpstr>
      <vt:lpstr>Give a Gift </vt:lpstr>
      <vt:lpstr>Ideas for Service</vt:lpstr>
      <vt:lpstr>Be as Consistent as Possible</vt:lpstr>
      <vt:lpstr>Resource Local Christian Leaders</vt:lpstr>
      <vt:lpstr>Whom Do I See?</vt:lpstr>
      <vt:lpstr>Giving</vt:lpstr>
      <vt:lpstr>Giving Rides</vt:lpstr>
      <vt:lpstr>Bible Studies</vt:lpstr>
      <vt:lpstr>Debriefing and intercession</vt:lpstr>
      <vt:lpstr>Discipleship</vt:lpstr>
      <vt:lpstr>Other Resources</vt:lpstr>
      <vt:lpstr>Christian  Urban  Penetration</vt:lpstr>
      <vt:lpstr>Increasing Global Urbanization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dc:creator>
  <cp:lastModifiedBy>Walt Robertson</cp:lastModifiedBy>
  <cp:revision>46</cp:revision>
  <dcterms:created xsi:type="dcterms:W3CDTF">2012-01-27T17:35:57Z</dcterms:created>
  <dcterms:modified xsi:type="dcterms:W3CDTF">2021-02-12T03:41:47Z</dcterms:modified>
</cp:coreProperties>
</file>